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0" r:id="rId4"/>
  </p:sldMasterIdLst>
  <p:notesMasterIdLst>
    <p:notesMasterId r:id="rId54"/>
  </p:notesMasterIdLst>
  <p:sldIdLst>
    <p:sldId id="271" r:id="rId5"/>
    <p:sldId id="270" r:id="rId6"/>
    <p:sldId id="287" r:id="rId7"/>
    <p:sldId id="263" r:id="rId8"/>
    <p:sldId id="280" r:id="rId9"/>
    <p:sldId id="436" r:id="rId10"/>
    <p:sldId id="419" r:id="rId11"/>
    <p:sldId id="435" r:id="rId12"/>
    <p:sldId id="2142532457" r:id="rId13"/>
    <p:sldId id="528" r:id="rId14"/>
    <p:sldId id="296" r:id="rId15"/>
    <p:sldId id="437" r:id="rId16"/>
    <p:sldId id="264" r:id="rId17"/>
    <p:sldId id="281" r:id="rId18"/>
    <p:sldId id="2142532462" r:id="rId19"/>
    <p:sldId id="2142532463" r:id="rId20"/>
    <p:sldId id="273" r:id="rId21"/>
    <p:sldId id="274" r:id="rId22"/>
    <p:sldId id="275" r:id="rId23"/>
    <p:sldId id="276" r:id="rId24"/>
    <p:sldId id="277" r:id="rId25"/>
    <p:sldId id="2142532458" r:id="rId26"/>
    <p:sldId id="2142532459" r:id="rId27"/>
    <p:sldId id="2142532489" r:id="rId28"/>
    <p:sldId id="278" r:id="rId29"/>
    <p:sldId id="279" r:id="rId30"/>
    <p:sldId id="286" r:id="rId31"/>
    <p:sldId id="2142532477" r:id="rId32"/>
    <p:sldId id="293" r:id="rId33"/>
    <p:sldId id="2142532478" r:id="rId34"/>
    <p:sldId id="2142532479" r:id="rId35"/>
    <p:sldId id="2142532460" r:id="rId36"/>
    <p:sldId id="2142532469" r:id="rId37"/>
    <p:sldId id="2142532470" r:id="rId38"/>
    <p:sldId id="283" r:id="rId39"/>
    <p:sldId id="2142532471" r:id="rId40"/>
    <p:sldId id="2142532472" r:id="rId41"/>
    <p:sldId id="284" r:id="rId42"/>
    <p:sldId id="2142532473" r:id="rId43"/>
    <p:sldId id="2142532474" r:id="rId44"/>
    <p:sldId id="2142532475" r:id="rId45"/>
    <p:sldId id="2142532476" r:id="rId46"/>
    <p:sldId id="285" r:id="rId47"/>
    <p:sldId id="2142532490" r:id="rId48"/>
    <p:sldId id="2142532485" r:id="rId49"/>
    <p:sldId id="2142532486" r:id="rId50"/>
    <p:sldId id="2142532487" r:id="rId51"/>
    <p:sldId id="2142532488" r:id="rId52"/>
    <p:sldId id="28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0F5"/>
    <a:srgbClr val="97D9F3"/>
    <a:srgbClr val="6EC9EE"/>
    <a:srgbClr val="23AEE5"/>
    <a:srgbClr val="1792C3"/>
    <a:srgbClr val="0F5F7F"/>
    <a:srgbClr val="5396C7"/>
    <a:srgbClr val="599FD2"/>
    <a:srgbClr val="2683C6"/>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Girls -</a:t>
            </a:r>
            <a:r>
              <a:rPr lang="en-US" baseline="0"/>
              <a:t> Age Indicator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Sheet1!$E$1</c:f>
              <c:strCache>
                <c:ptCount val="1"/>
                <c:pt idx="0">
                  <c:v>Girls</c:v>
                </c:pt>
              </c:strCache>
            </c:strRef>
          </c:tx>
          <c:spPr>
            <a:ln w="28575" cap="rnd">
              <a:solidFill>
                <a:schemeClr val="accent1"/>
              </a:solidFill>
              <a:round/>
            </a:ln>
            <a:effectLst/>
          </c:spPr>
          <c:marker>
            <c:symbol val="none"/>
          </c:marker>
          <c:cat>
            <c:numRef>
              <c:f>Sheet1!$D$2:$D$6</c:f>
              <c:numCache>
                <c:formatCode>General</c:formatCode>
                <c:ptCount val="5"/>
                <c:pt idx="0">
                  <c:v>8</c:v>
                </c:pt>
                <c:pt idx="1">
                  <c:v>9</c:v>
                </c:pt>
                <c:pt idx="2">
                  <c:v>10</c:v>
                </c:pt>
                <c:pt idx="3">
                  <c:v>11</c:v>
                </c:pt>
                <c:pt idx="4">
                  <c:v>12</c:v>
                </c:pt>
              </c:numCache>
            </c:numRef>
          </c:cat>
          <c:val>
            <c:numRef>
              <c:f>Sheet1!$E$2:$E$6</c:f>
              <c:numCache>
                <c:formatCode>General</c:formatCode>
                <c:ptCount val="5"/>
                <c:pt idx="0">
                  <c:v>7</c:v>
                </c:pt>
                <c:pt idx="1">
                  <c:v>5</c:v>
                </c:pt>
                <c:pt idx="2">
                  <c:v>10</c:v>
                </c:pt>
                <c:pt idx="3">
                  <c:v>11</c:v>
                </c:pt>
                <c:pt idx="4">
                  <c:v>8</c:v>
                </c:pt>
              </c:numCache>
            </c:numRef>
          </c:val>
          <c:smooth val="0"/>
          <c:extLst>
            <c:ext xmlns:c16="http://schemas.microsoft.com/office/drawing/2014/chart" uri="{C3380CC4-5D6E-409C-BE32-E72D297353CC}">
              <c16:uniqueId val="{00000000-F0E9-45BF-AAA1-D2387F0CCE95}"/>
            </c:ext>
          </c:extLst>
        </c:ser>
        <c:dLbls>
          <c:showLegendKey val="0"/>
          <c:showVal val="0"/>
          <c:showCatName val="0"/>
          <c:showSerName val="0"/>
          <c:showPercent val="0"/>
          <c:showBubbleSize val="0"/>
        </c:dLbls>
        <c:smooth val="0"/>
        <c:axId val="2001359743"/>
        <c:axId val="2001361407"/>
      </c:lineChart>
      <c:catAx>
        <c:axId val="20013597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a:t>
                </a:r>
                <a:r>
                  <a:rPr lang="en-US" baseline="0"/>
                  <a:t> of Girls</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361407"/>
        <c:crosses val="autoZero"/>
        <c:auto val="1"/>
        <c:lblAlgn val="ctr"/>
        <c:lblOffset val="100"/>
        <c:noMultiLvlLbl val="0"/>
      </c:catAx>
      <c:valAx>
        <c:axId val="2001361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girls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3597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Expenses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2-1B17-461E-A4F3-FB8ADEE5FFE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1B17-461E-A4F3-FB8ADEE5FFE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CAA0-4E34-BCAD-74B7651575E6}"/>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CAA0-4E34-BCAD-74B7651575E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B17-461E-A4F3-FB8ADEE5FFE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B17-461E-A4F3-FB8ADEE5FFE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Mgmt &amp; Legal</c:v>
                </c:pt>
                <c:pt idx="1">
                  <c:v>Administrative</c:v>
                </c:pt>
                <c:pt idx="2">
                  <c:v>Marketing</c:v>
                </c:pt>
                <c:pt idx="3">
                  <c:v>Membership</c:v>
                </c:pt>
              </c:strCache>
            </c:strRef>
          </c:cat>
          <c:val>
            <c:numRef>
              <c:f>Sheet1!$B$2:$B$5</c:f>
              <c:numCache>
                <c:formatCode>"$"#,##0</c:formatCode>
                <c:ptCount val="4"/>
                <c:pt idx="0">
                  <c:v>509</c:v>
                </c:pt>
                <c:pt idx="1">
                  <c:v>2550</c:v>
                </c:pt>
                <c:pt idx="2">
                  <c:v>23</c:v>
                </c:pt>
                <c:pt idx="3">
                  <c:v>258</c:v>
                </c:pt>
              </c:numCache>
            </c:numRef>
          </c:val>
          <c:extLst>
            <c:ext xmlns:c16="http://schemas.microsoft.com/office/drawing/2014/chart" uri="{C3380CC4-5D6E-409C-BE32-E72D297353CC}">
              <c16:uniqueId val="{00000000-1B17-461E-A4F3-FB8ADEE5FFE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2776930145168033"/>
          <c:y val="0.34227025129812705"/>
          <c:w val="0.34772270642044556"/>
          <c:h val="0.492978837546121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INCOME</c:v>
                </c:pt>
              </c:strCache>
            </c:strRef>
          </c:tx>
          <c:dPt>
            <c:idx val="0"/>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1-96E8-4B39-BE67-1A2DF49411BD}"/>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96E8-4B39-BE67-1A2DF49411BD}"/>
              </c:ext>
            </c:extLst>
          </c:dPt>
          <c:dPt>
            <c:idx val="2"/>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5-96E8-4B39-BE67-1A2DF49411B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6E8-4B39-BE67-1A2DF49411B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6E8-4B39-BE67-1A2DF49411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Membership Rebates</c:v>
                </c:pt>
                <c:pt idx="1">
                  <c:v>Corporate Sponsorship</c:v>
                </c:pt>
                <c:pt idx="2">
                  <c:v>Individual Donations</c:v>
                </c:pt>
              </c:strCache>
            </c:strRef>
          </c:cat>
          <c:val>
            <c:numRef>
              <c:f>Sheet1!$B$2:$B$4</c:f>
              <c:numCache>
                <c:formatCode>"$"#,##0</c:formatCode>
                <c:ptCount val="3"/>
                <c:pt idx="0">
                  <c:v>4704</c:v>
                </c:pt>
                <c:pt idx="1">
                  <c:v>12904</c:v>
                </c:pt>
                <c:pt idx="2">
                  <c:v>103</c:v>
                </c:pt>
              </c:numCache>
            </c:numRef>
          </c:val>
          <c:extLst>
            <c:ext xmlns:c16="http://schemas.microsoft.com/office/drawing/2014/chart" uri="{C3380CC4-5D6E-409C-BE32-E72D297353CC}">
              <c16:uniqueId val="{00000008-96E8-4B39-BE67-1A2DF49411B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464690331313739"/>
          <c:y val="0.1237651018027535"/>
          <c:w val="0.36078577257236122"/>
          <c:h val="0.492978837546121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DB193-339F-4DC2-83FE-06816251F5F2}" type="datetimeFigureOut">
              <a:rPr lang="en-US" smtClean="0"/>
              <a:t>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1116B-D274-433D-AD08-E0F49665B252}" type="slidenum">
              <a:rPr lang="en-US" smtClean="0"/>
              <a:t>‹#›</a:t>
            </a:fld>
            <a:endParaRPr lang="en-US"/>
          </a:p>
        </p:txBody>
      </p:sp>
    </p:spTree>
    <p:extLst>
      <p:ext uri="{BB962C8B-B14F-4D97-AF65-F5344CB8AC3E}">
        <p14:creationId xmlns:p14="http://schemas.microsoft.com/office/powerpoint/2010/main" val="137851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lam-readytolead.com/glam-squad"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lam-readytolead.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nSpc>
                <a:spcPct val="110000"/>
              </a:lnSpc>
              <a:spcBef>
                <a:spcPts val="0"/>
              </a:spcBef>
            </a:pPr>
            <a:r>
              <a:rPr lang="en-US" sz="1200" dirty="0">
                <a:solidFill>
                  <a:schemeClr val="tx1">
                    <a:lumMod val="85000"/>
                    <a:lumOff val="15000"/>
                  </a:schemeClr>
                </a:solidFill>
              </a:rPr>
              <a:t>Austin, TX</a:t>
            </a:r>
          </a:p>
          <a:p>
            <a:pPr>
              <a:lnSpc>
                <a:spcPct val="110000"/>
              </a:lnSpc>
              <a:spcBef>
                <a:spcPts val="0"/>
              </a:spcBef>
            </a:pPr>
            <a:r>
              <a:rPr lang="en-US" sz="1200" dirty="0">
                <a:solidFill>
                  <a:schemeClr val="tx1">
                    <a:lumMod val="85000"/>
                    <a:lumOff val="15000"/>
                  </a:schemeClr>
                </a:solidFill>
              </a:rPr>
              <a:t>London, UK</a:t>
            </a:r>
          </a:p>
          <a:p>
            <a:pPr>
              <a:lnSpc>
                <a:spcPct val="110000"/>
              </a:lnSpc>
              <a:spcBef>
                <a:spcPts val="0"/>
              </a:spcBef>
            </a:pPr>
            <a:r>
              <a:rPr lang="en-US" sz="1200" dirty="0">
                <a:solidFill>
                  <a:schemeClr val="tx1">
                    <a:lumMod val="85000"/>
                    <a:lumOff val="15000"/>
                  </a:schemeClr>
                </a:solidFill>
              </a:rPr>
              <a:t>Dublin, Ireland</a:t>
            </a:r>
          </a:p>
          <a:p>
            <a:pPr>
              <a:lnSpc>
                <a:spcPct val="110000"/>
              </a:lnSpc>
              <a:spcBef>
                <a:spcPts val="0"/>
              </a:spcBef>
            </a:pPr>
            <a:r>
              <a:rPr lang="en-US" sz="1200" dirty="0">
                <a:solidFill>
                  <a:schemeClr val="tx1">
                    <a:lumMod val="85000"/>
                    <a:lumOff val="15000"/>
                  </a:schemeClr>
                </a:solidFill>
              </a:rPr>
              <a:t>Hyderabad, India</a:t>
            </a:r>
          </a:p>
          <a:p>
            <a:pPr>
              <a:lnSpc>
                <a:spcPct val="110000"/>
              </a:lnSpc>
              <a:spcBef>
                <a:spcPts val="0"/>
              </a:spcBef>
            </a:pPr>
            <a:r>
              <a:rPr lang="en-US" sz="1200" dirty="0">
                <a:solidFill>
                  <a:schemeClr val="tx1">
                    <a:lumMod val="85000"/>
                    <a:lumOff val="15000"/>
                  </a:schemeClr>
                </a:solidFill>
              </a:rPr>
              <a:t>RTP, NC</a:t>
            </a:r>
          </a:p>
          <a:p>
            <a:pPr>
              <a:lnSpc>
                <a:spcPct val="110000"/>
              </a:lnSpc>
              <a:spcBef>
                <a:spcPts val="0"/>
              </a:spcBef>
            </a:pPr>
            <a:r>
              <a:rPr lang="en-US" sz="1200" dirty="0">
                <a:solidFill>
                  <a:schemeClr val="tx1">
                    <a:lumMod val="85000"/>
                    <a:lumOff val="15000"/>
                  </a:schemeClr>
                </a:solidFill>
              </a:rPr>
              <a:t>Seattle, WA</a:t>
            </a:r>
          </a:p>
          <a:p>
            <a:pPr>
              <a:lnSpc>
                <a:spcPct val="110000"/>
              </a:lnSpc>
              <a:spcBef>
                <a:spcPts val="0"/>
              </a:spcBef>
            </a:pPr>
            <a:r>
              <a:rPr lang="en-US" sz="1200" dirty="0">
                <a:solidFill>
                  <a:schemeClr val="tx1">
                    <a:lumMod val="85000"/>
                    <a:lumOff val="15000"/>
                  </a:schemeClr>
                </a:solidFill>
              </a:rPr>
              <a:t>Hong Kong</a:t>
            </a:r>
          </a:p>
          <a:p>
            <a:pPr>
              <a:lnSpc>
                <a:spcPct val="110000"/>
              </a:lnSpc>
              <a:spcBef>
                <a:spcPts val="0"/>
              </a:spcBef>
            </a:pPr>
            <a:r>
              <a:rPr lang="en-US" sz="1200" dirty="0">
                <a:solidFill>
                  <a:schemeClr val="tx1">
                    <a:lumMod val="85000"/>
                    <a:lumOff val="15000"/>
                  </a:schemeClr>
                </a:solidFill>
              </a:rPr>
              <a:t>Krakow, Poland</a:t>
            </a:r>
          </a:p>
          <a:p>
            <a:pPr>
              <a:lnSpc>
                <a:spcPct val="110000"/>
              </a:lnSpc>
              <a:spcBef>
                <a:spcPts val="0"/>
              </a:spcBef>
            </a:pPr>
            <a:r>
              <a:rPr lang="en-US" sz="1200" dirty="0">
                <a:solidFill>
                  <a:schemeClr val="tx1">
                    <a:lumMod val="85000"/>
                    <a:lumOff val="15000"/>
                  </a:schemeClr>
                </a:solidFill>
              </a:rPr>
              <a:t>Guadalajara, Mexico</a:t>
            </a:r>
          </a:p>
          <a:p>
            <a:endParaRPr lang="id-ID" dirty="0"/>
          </a:p>
        </p:txBody>
      </p:sp>
      <p:sp>
        <p:nvSpPr>
          <p:cNvPr id="4" name="Slide Number Placeholder 3"/>
          <p:cNvSpPr>
            <a:spLocks noGrp="1"/>
          </p:cNvSpPr>
          <p:nvPr>
            <p:ph type="sldNum" sz="quarter" idx="10"/>
          </p:nvPr>
        </p:nvSpPr>
        <p:spPr/>
        <p:txBody>
          <a:bodyPr/>
          <a:lstStyle/>
          <a:p>
            <a:fld id="{F5ECCB7D-7BF7-4CD7-9DC1-46E44CEC2F22}" type="slidenum">
              <a:rPr lang="id-ID" smtClean="0"/>
              <a:t>6</a:t>
            </a:fld>
            <a:endParaRPr lang="id-ID"/>
          </a:p>
        </p:txBody>
      </p:sp>
    </p:spTree>
    <p:extLst>
      <p:ext uri="{BB962C8B-B14F-4D97-AF65-F5344CB8AC3E}">
        <p14:creationId xmlns:p14="http://schemas.microsoft.com/office/powerpoint/2010/main" val="234678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fontAlgn="base">
              <a:buFont typeface="Arial" panose="020B0604020202020204" pitchFamily="34" charset="0"/>
              <a:buChar char="•"/>
            </a:pPr>
            <a:r>
              <a:rPr lang="en-US" b="0" i="0" dirty="0">
                <a:solidFill>
                  <a:srgbClr val="444444"/>
                </a:solidFill>
                <a:effectLst/>
                <a:latin typeface="+mj-lt"/>
              </a:rPr>
              <a:t>Chama™ is the cloud-based technology that enables the delivery of Change as a Service (CaaS) for companies to achieve exponential change and continuous learning through data-driven insights across projects, programs, and portfolios.</a:t>
            </a:r>
            <a:endParaRPr lang="en-US" b="0" i="0" dirty="0">
              <a:solidFill>
                <a:srgbClr val="FFFFFF"/>
              </a:solidFill>
              <a:effectLst/>
              <a:latin typeface="+mj-lt"/>
            </a:endParaRPr>
          </a:p>
          <a:p>
            <a:pPr marL="171450" indent="-171450" algn="l" fontAlgn="base">
              <a:buFont typeface="Arial" panose="020B0604020202020204" pitchFamily="34" charset="0"/>
              <a:buChar char="•"/>
            </a:pPr>
            <a:r>
              <a:rPr lang="en-US" b="0" i="0" dirty="0">
                <a:solidFill>
                  <a:srgbClr val="444444"/>
                </a:solidFill>
                <a:effectLst/>
                <a:latin typeface="+mj-lt"/>
              </a:rPr>
              <a:t>Chama™ enables you to elevate transformational change management from the project to the enterprise level.</a:t>
            </a:r>
            <a:endParaRPr lang="en-US" b="0" i="0" dirty="0">
              <a:solidFill>
                <a:srgbClr val="FFFFFF"/>
              </a:solidFill>
              <a:effectLst/>
              <a:latin typeface="+mj-lt"/>
            </a:endParaRPr>
          </a:p>
          <a:p>
            <a:pPr marL="171450" indent="-171450" algn="l" fontAlgn="base">
              <a:buFont typeface="Arial" panose="020B0604020202020204" pitchFamily="34" charset="0"/>
              <a:buChar char="•"/>
            </a:pPr>
            <a:r>
              <a:rPr lang="en-US" b="0" dirty="0">
                <a:solidFill>
                  <a:srgbClr val="414141"/>
                </a:solidFill>
                <a:effectLst/>
                <a:latin typeface="avenir-lt-w01_35-light1475496"/>
              </a:rPr>
              <a:t>Your organization changes every time it solves a new problem, enters a new market, adopts a new technology, responds to a new industry trend, embraces a new opportunity, or updates a strategy. This constant change affects how your people do their jobs - and your people are the single most important driver of your company’s success!</a:t>
            </a:r>
            <a:endParaRPr lang="en-US" b="0" dirty="0">
              <a:solidFill>
                <a:srgbClr val="FFFFFF"/>
              </a:solidFill>
              <a:effectLst/>
              <a:latin typeface="avenir-lt-w01_35-light1475496"/>
            </a:endParaRPr>
          </a:p>
          <a:p>
            <a:pPr marL="171450" indent="-171450" algn="l" fontAlgn="base">
              <a:buFont typeface="Arial" panose="020B0604020202020204" pitchFamily="34" charset="0"/>
              <a:buChar char="•"/>
            </a:pPr>
            <a:r>
              <a:rPr lang="en-US" b="0" dirty="0">
                <a:solidFill>
                  <a:srgbClr val="444444"/>
                </a:solidFill>
                <a:effectLst/>
                <a:latin typeface="avenir-lt-w01_35-light1475496"/>
              </a:rPr>
              <a:t>The Cham</a:t>
            </a:r>
            <a:r>
              <a:rPr lang="en-US" b="0" dirty="0">
                <a:solidFill>
                  <a:srgbClr val="414141"/>
                </a:solidFill>
                <a:effectLst/>
                <a:latin typeface="avenir-lt-w01_35-light1475496"/>
              </a:rPr>
              <a:t>a™ platform enables you to prepare, equip and support your people so they can fully and sustainably engage in driving your organization’s success.</a:t>
            </a:r>
            <a:endParaRPr lang="en-US" b="0" dirty="0">
              <a:solidFill>
                <a:srgbClr val="FFFFFF"/>
              </a:solidFill>
              <a:effectLst/>
              <a:latin typeface="avenir-lt-w01_35-light1475496"/>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2E7A3-AA0D-C94C-97B6-8CC6E0CF4E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89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chemeClr val="bg1"/>
                </a:solidFill>
                <a:effectLst/>
              </a:rPr>
              <a:t>WE equip girls across the globe with the skills and confidence to seek leadership roles, feel power within their voice, and create positive change in the world.</a:t>
            </a:r>
          </a:p>
          <a:p>
            <a:pPr algn="l" fontAlgn="base"/>
            <a:r>
              <a:rPr lang="en-US" b="0" i="0" dirty="0">
                <a:solidFill>
                  <a:schemeClr val="bg1"/>
                </a:solidFill>
                <a:effectLst/>
              </a:rPr>
              <a:t>​</a:t>
            </a:r>
          </a:p>
          <a:p>
            <a:pPr algn="l" fontAlgn="base"/>
            <a:r>
              <a:rPr lang="en-US" b="0" i="0" dirty="0">
                <a:solidFill>
                  <a:schemeClr val="bg1"/>
                </a:solidFill>
                <a:effectLst/>
              </a:rPr>
              <a:t> WE envision a world where all girls and young women feel empowered and supported to reach their fullest potential, regardless of socio-economic circumstances.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cs typeface="Century Gothic"/>
              </a:rPr>
              <a:t>Girls Leadership Academy Meetup Launched in June 2016, equipping girls ages 8 -12 with leadership skills and the confidence to pursue careers in tech. </a:t>
            </a:r>
          </a:p>
          <a:p>
            <a:endParaRPr lang="en-US" dirty="0"/>
          </a:p>
        </p:txBody>
      </p:sp>
      <p:sp>
        <p:nvSpPr>
          <p:cNvPr id="4" name="Slide Number Placeholder 3"/>
          <p:cNvSpPr>
            <a:spLocks noGrp="1"/>
          </p:cNvSpPr>
          <p:nvPr>
            <p:ph type="sldNum" sz="quarter" idx="5"/>
          </p:nvPr>
        </p:nvSpPr>
        <p:spPr/>
        <p:txBody>
          <a:bodyPr/>
          <a:lstStyle/>
          <a:p>
            <a:fld id="{1C01116B-D274-433D-AD08-E0F49665B252}" type="slidenum">
              <a:rPr lang="en-US" smtClean="0"/>
              <a:t>11</a:t>
            </a:fld>
            <a:endParaRPr lang="en-US"/>
          </a:p>
        </p:txBody>
      </p:sp>
    </p:spTree>
    <p:extLst>
      <p:ext uri="{BB962C8B-B14F-4D97-AF65-F5344CB8AC3E}">
        <p14:creationId xmlns:p14="http://schemas.microsoft.com/office/powerpoint/2010/main" val="8014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US, 1 UK</a:t>
            </a:r>
          </a:p>
          <a:p>
            <a:pPr algn="l" fontAlgn="base"/>
            <a:r>
              <a:rPr lang="en-US" b="0" i="0" dirty="0">
                <a:solidFill>
                  <a:srgbClr val="CE3085"/>
                </a:solidFill>
                <a:effectLst/>
                <a:latin typeface="wfont_8e1b5e_bd28656d0aed4455924630d249d2acf3"/>
              </a:rPr>
              <a:t>Delivering at Scale</a:t>
            </a:r>
            <a:r>
              <a:rPr lang="en-US" b="0" i="0" dirty="0">
                <a:effectLst/>
                <a:latin typeface="wfont_8e1b5e_bd28656d0aed4455924630d249d2acf3"/>
              </a:rPr>
              <a:t> </a:t>
            </a:r>
            <a:r>
              <a:rPr lang="en-US" b="0" i="0" dirty="0">
                <a:effectLst/>
                <a:latin typeface="wfont_8e1b5e_ea4db4bffa9b4bb6a144b0913a127c84"/>
              </a:rPr>
              <a:t>- In 2021 </a:t>
            </a:r>
            <a:r>
              <a:rPr lang="en-US" b="0" i="0" dirty="0">
                <a:solidFill>
                  <a:srgbClr val="CE3085"/>
                </a:solidFill>
                <a:effectLst/>
                <a:latin typeface="wfont_8e1b5e_bd28656d0aed4455924630d249d2acf3"/>
              </a:rPr>
              <a:t>GLAM</a:t>
            </a:r>
            <a:r>
              <a:rPr lang="en-US" b="0" i="0" dirty="0">
                <a:effectLst/>
                <a:latin typeface="wfont_8e1b5e_ea4db4bffa9b4bb6a144b0913a127c84"/>
              </a:rPr>
              <a:t> has gone virtual and will be seeking to double our reach and impact alongside launching new initiatives and engaging content on our </a:t>
            </a:r>
            <a:r>
              <a:rPr lang="en-US" b="0" i="0" u="none" strike="noStrike" dirty="0" err="1">
                <a:solidFill>
                  <a:srgbClr val="CE3085"/>
                </a:solidFill>
                <a:effectLst/>
                <a:latin typeface="wfont_8e1b5e_ea4db4bffa9b4bb6a144b0913a127c84"/>
                <a:hlinkClick r:id="rId3"/>
              </a:rPr>
              <a:t>GLAMSquad</a:t>
            </a:r>
            <a:r>
              <a:rPr lang="en-US" b="0" i="0" dirty="0">
                <a:effectLst/>
                <a:latin typeface="wfont_8e1b5e_ea4db4bffa9b4bb6a144b0913a127c84"/>
              </a:rPr>
              <a:t> pages, featuring content tailored for girls.</a:t>
            </a:r>
            <a:endParaRPr lang="en-US" b="0" i="0" dirty="0">
              <a:effectLst/>
            </a:endParaRPr>
          </a:p>
          <a:p>
            <a:pPr algn="l" fontAlgn="base"/>
            <a:r>
              <a:rPr lang="en-US" b="0" i="0" dirty="0">
                <a:effectLst/>
                <a:latin typeface="wfont_8e1b5e_ea4db4bffa9b4bb6a144b0913a127c84"/>
              </a:rPr>
              <a:t>​</a:t>
            </a:r>
            <a:endParaRPr lang="en-US" b="0" i="0" dirty="0">
              <a:effectLst/>
            </a:endParaRPr>
          </a:p>
          <a:p>
            <a:pPr algn="l" fontAlgn="base"/>
            <a:r>
              <a:rPr lang="en-US" b="0" i="0" dirty="0">
                <a:solidFill>
                  <a:srgbClr val="CE3085"/>
                </a:solidFill>
                <a:effectLst/>
                <a:latin typeface="wfont_8e1b5e_bd28656d0aed4455924630d249d2acf3"/>
              </a:rPr>
              <a:t>GLAM</a:t>
            </a:r>
            <a:r>
              <a:rPr lang="en-US" b="0" i="0" dirty="0">
                <a:effectLst/>
                <a:latin typeface="wfont_8e1b5e_ea4db4bffa9b4bb6a144b0913a127c84"/>
              </a:rPr>
              <a:t> </a:t>
            </a:r>
            <a:r>
              <a:rPr lang="en-US" b="0" i="0" dirty="0">
                <a:effectLst/>
                <a:latin typeface="wfont_8e1b5e_bd28656d0aed4455924630d249d2acf3"/>
              </a:rPr>
              <a:t>Virtua</a:t>
            </a:r>
            <a:r>
              <a:rPr lang="en-US" b="0" i="0" dirty="0">
                <a:effectLst/>
                <a:latin typeface="wfont_8e1b5e_ea4db4bffa9b4bb6a144b0913a127c84"/>
              </a:rPr>
              <a:t>l is delivered in collaboration with our corporate partners through funding and guest speakers. </a:t>
            </a:r>
            <a:r>
              <a:rPr lang="en-US" b="0" i="0" u="none" strike="noStrike" dirty="0">
                <a:solidFill>
                  <a:srgbClr val="CE3085"/>
                </a:solidFill>
                <a:effectLst/>
                <a:latin typeface="wfont_8e1b5e_ea4db4bffa9b4bb6a144b0913a127c84"/>
                <a:hlinkClick r:id="rId4"/>
              </a:rPr>
              <a:t>Talk to us</a:t>
            </a:r>
            <a:r>
              <a:rPr lang="en-US" b="0" i="0" dirty="0">
                <a:effectLst/>
                <a:latin typeface="wfont_8e1b5e_ea4db4bffa9b4bb6a144b0913a127c84"/>
              </a:rPr>
              <a:t> today about how we can deliver a </a:t>
            </a:r>
            <a:r>
              <a:rPr lang="en-US" b="0" i="0" dirty="0">
                <a:solidFill>
                  <a:srgbClr val="CE3085"/>
                </a:solidFill>
                <a:effectLst/>
                <a:latin typeface="wfont_8e1b5e_bd28656d0aed4455924630d249d2acf3"/>
              </a:rPr>
              <a:t>GLAM</a:t>
            </a:r>
            <a:r>
              <a:rPr lang="en-US" b="0" i="0" dirty="0">
                <a:effectLst/>
                <a:latin typeface="wfont_8e1b5e_ea4db4bffa9b4bb6a144b0913a127c84"/>
              </a:rPr>
              <a:t> </a:t>
            </a:r>
            <a:r>
              <a:rPr lang="en-US" b="0" i="0" dirty="0">
                <a:effectLst/>
                <a:latin typeface="wfont_8e1b5e_bd28656d0aed4455924630d249d2acf3"/>
              </a:rPr>
              <a:t>Virtual </a:t>
            </a:r>
            <a:r>
              <a:rPr lang="en-US" b="0" i="0" dirty="0">
                <a:effectLst/>
                <a:latin typeface="wfont_8e1b5e_ea4db4bffa9b4bb6a144b0913a127c84"/>
              </a:rPr>
              <a:t>with you, and together we can reach and empower more girls around the world to be the trailblazers of tomorrow.</a:t>
            </a:r>
            <a:endParaRPr lang="en-US" b="0" i="0" dirty="0">
              <a:effectLst/>
            </a:endParaRPr>
          </a:p>
          <a:p>
            <a:endParaRPr lang="en-US" dirty="0"/>
          </a:p>
          <a:p>
            <a:r>
              <a:rPr lang="en-US" dirty="0"/>
              <a:t>Hard to make girls sit at a computer all day so we did three 90-minute sessions over a 3-week period, then in week 4 they prepared their business plan pitches</a:t>
            </a:r>
          </a:p>
          <a:p>
            <a:endParaRPr lang="en-US" dirty="0"/>
          </a:p>
          <a:p>
            <a:r>
              <a:rPr lang="en-US" dirty="0"/>
              <a:t>225 women have now completed the Superpower profile and 75 girls have taken the superpower quiz</a:t>
            </a:r>
          </a:p>
        </p:txBody>
      </p:sp>
      <p:sp>
        <p:nvSpPr>
          <p:cNvPr id="4" name="Slide Number Placeholder 3"/>
          <p:cNvSpPr>
            <a:spLocks noGrp="1"/>
          </p:cNvSpPr>
          <p:nvPr>
            <p:ph type="sldNum" sz="quarter" idx="5"/>
          </p:nvPr>
        </p:nvSpPr>
        <p:spPr/>
        <p:txBody>
          <a:bodyPr/>
          <a:lstStyle/>
          <a:p>
            <a:fld id="{1C01116B-D274-433D-AD08-E0F49665B252}" type="slidenum">
              <a:rPr lang="en-US" smtClean="0"/>
              <a:t>12</a:t>
            </a:fld>
            <a:endParaRPr lang="en-US"/>
          </a:p>
        </p:txBody>
      </p:sp>
    </p:spTree>
    <p:extLst>
      <p:ext uri="{BB962C8B-B14F-4D97-AF65-F5344CB8AC3E}">
        <p14:creationId xmlns:p14="http://schemas.microsoft.com/office/powerpoint/2010/main" val="378155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9" name="Google Shape;21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spcAft>
                <a:spcPts val="1200"/>
              </a:spcAft>
            </a:pPr>
            <a:r>
              <a:rPr lang="en-US" sz="1200" dirty="0">
                <a:effectLst/>
                <a:latin typeface="Verdana" panose="020B0604030504040204" pitchFamily="34" charset="0"/>
              </a:rPr>
              <a:t>Your tax-deductible donation will provide the following benefits for your organization.</a:t>
            </a:r>
            <a:endParaRPr lang="en-US" sz="1200" dirty="0">
              <a:effectLst/>
            </a:endParaRPr>
          </a:p>
          <a:p>
            <a:pPr fontAlgn="t">
              <a:spcAft>
                <a:spcPts val="1200"/>
              </a:spcAft>
              <a:buFont typeface="+mj-lt"/>
              <a:buAutoNum type="arabicPeriod"/>
            </a:pPr>
            <a:r>
              <a:rPr lang="en-US" sz="1200" b="1" dirty="0">
                <a:effectLst/>
                <a:latin typeface="Ubuntu"/>
              </a:rPr>
              <a:t>Access to Local Change Professionals </a:t>
            </a:r>
            <a:r>
              <a:rPr lang="en-US" sz="1200" dirty="0">
                <a:effectLst/>
                <a:latin typeface="Verdana" panose="020B0604030504040204" pitchFamily="34" charset="0"/>
              </a:rPr>
              <a:t>– Gain exclusive access to active change management professionals who live and work in North and South Carolina. Discover your next great connection by getting to know our member experts and the services they can provide. </a:t>
            </a:r>
            <a:endParaRPr lang="en-US" sz="1200" dirty="0">
              <a:effectLst/>
            </a:endParaRPr>
          </a:p>
          <a:p>
            <a:pPr fontAlgn="t">
              <a:spcAft>
                <a:spcPts val="1200"/>
              </a:spcAft>
              <a:buFont typeface="+mj-lt"/>
              <a:buAutoNum type="arabicPeriod"/>
            </a:pPr>
            <a:r>
              <a:rPr lang="en-US" sz="1200" b="1" dirty="0">
                <a:effectLst/>
                <a:latin typeface="Ubuntu"/>
              </a:rPr>
              <a:t>Expanded Brand Visibility</a:t>
            </a:r>
            <a:r>
              <a:rPr lang="en-US" sz="1200" dirty="0">
                <a:effectLst/>
                <a:latin typeface="Verdana" panose="020B0604030504040204" pitchFamily="34" charset="0"/>
              </a:rPr>
              <a:t> </a:t>
            </a:r>
            <a:r>
              <a:rPr lang="en-US" sz="1200" dirty="0">
                <a:effectLst/>
                <a:latin typeface="Ubuntu"/>
              </a:rPr>
              <a:t>– Build awareness and loyalty for your products and services with our members and the companies in which they work. Raise your profile with a naturally curious audience dedicated to helping individuals’ experience change and improving organizational culture.</a:t>
            </a:r>
            <a:endParaRPr lang="en-US" sz="1200" dirty="0">
              <a:effectLst/>
            </a:endParaRPr>
          </a:p>
          <a:p>
            <a:pPr fontAlgn="t">
              <a:spcAft>
                <a:spcPts val="1200"/>
              </a:spcAft>
              <a:buFont typeface="+mj-lt"/>
              <a:buAutoNum type="arabicPeriod"/>
            </a:pPr>
            <a:r>
              <a:rPr lang="en-US" sz="1200" b="1" dirty="0">
                <a:effectLst/>
                <a:latin typeface="Ubuntu"/>
              </a:rPr>
              <a:t>Industry Leadership</a:t>
            </a:r>
            <a:r>
              <a:rPr lang="en-US" sz="1200" dirty="0">
                <a:effectLst/>
                <a:latin typeface="Verdana" panose="020B0604030504040204" pitchFamily="34" charset="0"/>
              </a:rPr>
              <a:t> </a:t>
            </a:r>
            <a:r>
              <a:rPr lang="en-US" sz="1200" dirty="0">
                <a:effectLst/>
                <a:latin typeface="Ubuntu"/>
              </a:rPr>
              <a:t>– Target a niche audience that’s engaged in finding the best and most effective products and services to accelerate change. Generate business opportunities with potential clients who understand what it takes to facilitate change within complex organizations.</a:t>
            </a:r>
            <a:endParaRPr lang="en-US" sz="1200" dirty="0">
              <a:effectLst/>
            </a:endParaRPr>
          </a:p>
          <a:p>
            <a:pPr fontAlgn="t">
              <a:spcAft>
                <a:spcPts val="1200"/>
              </a:spcAft>
              <a:buFont typeface="+mj-lt"/>
              <a:buAutoNum type="arabicPeriod"/>
            </a:pPr>
            <a:r>
              <a:rPr lang="en-US" sz="1200" b="1" dirty="0">
                <a:effectLst/>
                <a:latin typeface="Ubuntu"/>
              </a:rPr>
              <a:t>Community Support</a:t>
            </a:r>
            <a:r>
              <a:rPr lang="en-US" sz="1200" dirty="0">
                <a:effectLst/>
                <a:latin typeface="Verdana" panose="020B0604030504040204" pitchFamily="34" charset="0"/>
              </a:rPr>
              <a:t> </a:t>
            </a:r>
            <a:r>
              <a:rPr lang="en-US" sz="1200" dirty="0">
                <a:effectLst/>
                <a:latin typeface="Ubuntu"/>
              </a:rPr>
              <a:t>– Demonstrate your commitment to helping people of all walks of life transition through change with the expert guidance of a change professional.</a:t>
            </a:r>
            <a:endParaRPr lang="en-US" sz="1200" dirty="0">
              <a:effectLst/>
            </a:endParaRPr>
          </a:p>
          <a:p>
            <a:pPr fontAlgn="t">
              <a:spcAft>
                <a:spcPts val="1200"/>
              </a:spcAft>
            </a:pPr>
            <a:r>
              <a:rPr lang="en-US" sz="1200" dirty="0">
                <a:effectLst/>
                <a:latin typeface="Verdana" panose="020B0604030504040204" pitchFamily="34" charset="0"/>
              </a:rPr>
              <a:t>The ACMP Carolinas Chapter relies on sponsor donations to advance the capabilities of local change management practitioners through education, networking, and professional development. We appreciate event, annual, and individual sponsorship. </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1116B-D274-433D-AD08-E0F49665B2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92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2000" b="1" dirty="0"/>
              <a:t>Future State:</a:t>
            </a:r>
          </a:p>
          <a:p>
            <a:pPr marL="285750" lvl="0" indent="-285750"/>
            <a:r>
              <a:rPr lang="en-US" sz="1200" i="1" dirty="0">
                <a:solidFill>
                  <a:schemeClr val="dk1"/>
                </a:solidFill>
                <a:highlight>
                  <a:srgbClr val="FFFFFF"/>
                </a:highlight>
                <a:latin typeface="Arial"/>
                <a:cs typeface="Arial"/>
              </a:rPr>
              <a:t>Active local community sponsors and partners engaged with the chapter events, ACMP research and leveraging our chapters resources to better their own change management practices.</a:t>
            </a:r>
          </a:p>
          <a:p>
            <a:pPr marL="285750" lvl="0" indent="-285750"/>
            <a:r>
              <a:rPr lang="en-US" sz="1200" i="1" dirty="0">
                <a:solidFill>
                  <a:schemeClr val="dk1"/>
                </a:solidFill>
                <a:highlight>
                  <a:srgbClr val="FFFFFF"/>
                </a:highlight>
                <a:latin typeface="Arial"/>
                <a:cs typeface="Arial"/>
              </a:rPr>
              <a:t>Sponsorship program continuous to evolve as we listen, evaluate and adapt to the needs of the members and sponsors. </a:t>
            </a:r>
          </a:p>
          <a:p>
            <a:pPr marL="285750" lvl="0" indent="-285750"/>
            <a:r>
              <a:rPr lang="en-US" sz="1200" i="1" dirty="0">
                <a:solidFill>
                  <a:schemeClr val="dk1"/>
                </a:solidFill>
                <a:highlight>
                  <a:srgbClr val="FFFFFF"/>
                </a:highlight>
                <a:latin typeface="Arial"/>
                <a:cs typeface="Arial"/>
              </a:rPr>
              <a:t>Thriving sponsorship committee engaging and collaborating to improve our mature processes, agreements, levels &amp; benefits, while ensuring transparency.  </a:t>
            </a:r>
          </a:p>
          <a:p>
            <a:endParaRPr lang="en-US" dirty="0"/>
          </a:p>
          <a:p>
            <a:pPr marL="0" lvl="0" indent="0" algn="l" rtl="0">
              <a:spcBef>
                <a:spcPts val="800"/>
              </a:spcBef>
              <a:spcAft>
                <a:spcPts val="1200"/>
              </a:spcAft>
              <a:buNone/>
            </a:pPr>
            <a:r>
              <a:rPr lang="en-US" sz="1600" b="1" i="1" dirty="0">
                <a:solidFill>
                  <a:schemeClr val="accent2"/>
                </a:solidFill>
                <a:highlight>
                  <a:srgbClr val="FFFFFF"/>
                </a:highlight>
                <a:latin typeface="+mn-lt"/>
                <a:ea typeface="Arial"/>
                <a:cs typeface="Arial"/>
                <a:sym typeface="Arial"/>
              </a:rPr>
              <a:t>FY21</a:t>
            </a:r>
          </a:p>
          <a:p>
            <a:pPr marL="285750" indent="-285750">
              <a:spcAft>
                <a:spcPts val="1200"/>
              </a:spcAft>
              <a:buFont typeface="Arial" panose="020B0604020202020204" pitchFamily="34" charset="0"/>
              <a:buChar char="•"/>
            </a:pPr>
            <a:r>
              <a:rPr lang="en-US" sz="1200" i="1" dirty="0">
                <a:solidFill>
                  <a:schemeClr val="dk1"/>
                </a:solidFill>
                <a:highlight>
                  <a:srgbClr val="FFFFFF"/>
                </a:highlight>
                <a:latin typeface="+mn-lt"/>
                <a:ea typeface="Arial"/>
                <a:cs typeface="Arial"/>
                <a:sym typeface="Arial"/>
              </a:rPr>
              <a:t>Establish our Sponsorship program processes that incorporate collaboration between the Events, Sponsorship and Marketing &amp; Comms committees</a:t>
            </a:r>
          </a:p>
          <a:p>
            <a:pPr marL="285750" indent="-285750">
              <a:spcAft>
                <a:spcPts val="1200"/>
              </a:spcAft>
              <a:buFont typeface="Arial" panose="020B0604020202020204" pitchFamily="34" charset="0"/>
              <a:buChar char="•"/>
            </a:pPr>
            <a:r>
              <a:rPr lang="en-US" sz="1200" i="1" dirty="0">
                <a:solidFill>
                  <a:schemeClr val="dk1"/>
                </a:solidFill>
                <a:highlight>
                  <a:srgbClr val="FFFFFF"/>
                </a:highlight>
                <a:latin typeface="+mn-lt"/>
                <a:ea typeface="Arial"/>
                <a:cs typeface="Arial"/>
                <a:sym typeface="Arial"/>
              </a:rPr>
              <a:t>Create framework to gain feedback from Sponsors on what benefits them most by associating with ACMP or what would help the Sponsors achieve their objectives</a:t>
            </a:r>
          </a:p>
          <a:p>
            <a:pPr marL="285750" indent="-285750">
              <a:spcAft>
                <a:spcPts val="1200"/>
              </a:spcAft>
              <a:buFont typeface="Arial" panose="020B0604020202020204" pitchFamily="34" charset="0"/>
              <a:buChar char="•"/>
            </a:pPr>
            <a:r>
              <a:rPr lang="en-US" sz="1200" i="1" dirty="0">
                <a:solidFill>
                  <a:schemeClr val="dk1"/>
                </a:solidFill>
                <a:highlight>
                  <a:srgbClr val="FFFFFF"/>
                </a:highlight>
                <a:latin typeface="+mn-lt"/>
                <a:ea typeface="Arial"/>
                <a:cs typeface="Arial"/>
                <a:sym typeface="Arial"/>
              </a:rPr>
              <a:t>Grow our number of annual and event sponsors that advance the chapter’s capabilities for the Carolinas change management profession</a:t>
            </a:r>
          </a:p>
          <a:p>
            <a:pPr marL="285750" indent="-285750">
              <a:spcAft>
                <a:spcPts val="1200"/>
              </a:spcAft>
            </a:pPr>
            <a:r>
              <a:rPr lang="en-US" sz="1200" i="1" dirty="0">
                <a:solidFill>
                  <a:schemeClr val="tx1"/>
                </a:solidFill>
                <a:highlight>
                  <a:srgbClr val="FFFFFF"/>
                </a:highlight>
                <a:latin typeface="+mn-lt"/>
                <a:ea typeface="Arial"/>
                <a:cs typeface="Arial"/>
                <a:sym typeface="Arial"/>
              </a:rPr>
              <a:t>STRETCH GOALS: </a:t>
            </a:r>
          </a:p>
          <a:p>
            <a:pPr marL="285750" indent="-285750">
              <a:spcAft>
                <a:spcPts val="1200"/>
              </a:spcAft>
              <a:buFont typeface="Arial" panose="020B0604020202020204" pitchFamily="34" charset="0"/>
              <a:buChar char="•"/>
            </a:pPr>
            <a:r>
              <a:rPr lang="en-US" sz="1200" i="1" dirty="0">
                <a:solidFill>
                  <a:schemeClr val="tx1"/>
                </a:solidFill>
                <a:highlight>
                  <a:srgbClr val="FFFFFF"/>
                </a:highlight>
                <a:latin typeface="+mn-lt"/>
                <a:ea typeface="Arial"/>
                <a:cs typeface="Arial"/>
                <a:sym typeface="Arial"/>
              </a:rPr>
              <a:t>Partner with select community and educational institutions that complement or promote the change management profession to bring awareness of what this skill set does and encourage diversity, equity and inclusion</a:t>
            </a:r>
          </a:p>
          <a:p>
            <a:pPr marL="285750" indent="-285750">
              <a:spcAft>
                <a:spcPts val="1200"/>
              </a:spcAft>
              <a:buFont typeface="Arial" panose="020B0604020202020204" pitchFamily="34" charset="0"/>
              <a:buChar char="•"/>
            </a:pPr>
            <a:r>
              <a:rPr lang="en-US" sz="1200" i="1" dirty="0">
                <a:solidFill>
                  <a:schemeClr val="tx1"/>
                </a:solidFill>
                <a:highlight>
                  <a:srgbClr val="FFFFFF"/>
                </a:highlight>
                <a:latin typeface="+mn-lt"/>
                <a:ea typeface="Arial"/>
                <a:cs typeface="Arial"/>
                <a:sym typeface="Arial"/>
              </a:rPr>
              <a:t>Create an initiative to engage Members and Sponsor in giving back to the local community</a:t>
            </a:r>
          </a:p>
          <a:p>
            <a:pPr marL="0" indent="0">
              <a:spcBef>
                <a:spcPts val="800"/>
              </a:spcBef>
              <a:spcAft>
                <a:spcPts val="1200"/>
              </a:spcAft>
              <a:buNone/>
            </a:pPr>
            <a:r>
              <a:rPr lang="en-US" sz="1600" b="1" i="1" dirty="0">
                <a:solidFill>
                  <a:schemeClr val="accent2"/>
                </a:solidFill>
                <a:highlight>
                  <a:srgbClr val="FFFFFF"/>
                </a:highlight>
                <a:latin typeface="+mn-lt"/>
                <a:ea typeface="Arial"/>
                <a:cs typeface="Arial"/>
                <a:sym typeface="Arial"/>
              </a:rPr>
              <a:t>FY22 and Beyond </a:t>
            </a:r>
          </a:p>
          <a:p>
            <a:pPr marL="285750" indent="-285750">
              <a:spcAft>
                <a:spcPts val="1200"/>
              </a:spcAft>
              <a:buFont typeface="Arial" panose="020B0604020202020204" pitchFamily="34" charset="0"/>
              <a:buChar char="•"/>
            </a:pPr>
            <a:r>
              <a:rPr lang="en-US" sz="1200" i="1" dirty="0">
                <a:solidFill>
                  <a:schemeClr val="dk1"/>
                </a:solidFill>
                <a:highlight>
                  <a:srgbClr val="FFFFFF"/>
                </a:highlight>
                <a:latin typeface="+mn-lt"/>
                <a:cs typeface="Arial"/>
              </a:rPr>
              <a:t>Establish and evolve best practices that are documented and shared with our ACMP global community.</a:t>
            </a:r>
            <a:endParaRPr lang="en-US" sz="1200" b="1" i="1" dirty="0">
              <a:solidFill>
                <a:schemeClr val="dk1"/>
              </a:solidFill>
              <a:highlight>
                <a:srgbClr val="FFFFFF"/>
              </a:highlight>
              <a:latin typeface="+mn-lt"/>
              <a:ea typeface="Arial"/>
              <a:cs typeface="Arial"/>
              <a:sym typeface="Arial"/>
            </a:endParaRPr>
          </a:p>
          <a:p>
            <a:pPr marL="285750" lvl="0" indent="-285750">
              <a:spcAft>
                <a:spcPts val="1200"/>
              </a:spcAft>
              <a:buFont typeface="Arial" panose="020B0604020202020204" pitchFamily="34" charset="0"/>
              <a:buChar char="•"/>
            </a:pPr>
            <a:r>
              <a:rPr lang="en-US" sz="1200" i="1" dirty="0">
                <a:solidFill>
                  <a:schemeClr val="dk1"/>
                </a:solidFill>
                <a:highlight>
                  <a:srgbClr val="FFFFFF"/>
                </a:highlight>
                <a:latin typeface="+mn-lt"/>
                <a:cs typeface="Arial"/>
              </a:rPr>
              <a:t>Conduct “white paper” series with our Sponsors on change innovations to further how companies, institutions and communities can increase their change agility and resiliency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1116B-D274-433D-AD08-E0F49665B2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23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1116B-D274-433D-AD08-E0F49665B2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39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1_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83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5"/>
            <a:ext cx="5932223" cy="711081"/>
          </a:xfrm>
          <a:prstGeom prst="rect">
            <a:avLst/>
          </a:prstGeo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25404F2-BE9A-4460-8815-8F645183555F}" type="datetimeFigureOut">
              <a:rPr lang="en-US" smtClean="0"/>
              <a:pPr/>
              <a:t>2/27/2021</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6572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FC1C1B-B9E5-4EF1-BEDB-DBB5EA179891}" type="datetimeFigureOut">
              <a:rPr lang="en-US" smtClean="0"/>
              <a:t>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FFF5B-91B6-4A93-9E42-3E59BA5E1051}" type="slidenum">
              <a:rPr lang="en-US" smtClean="0"/>
              <a:t>‹#›</a:t>
            </a:fld>
            <a:endParaRPr lang="en-US"/>
          </a:p>
        </p:txBody>
      </p:sp>
    </p:spTree>
    <p:extLst>
      <p:ext uri="{BB962C8B-B14F-4D97-AF65-F5344CB8AC3E}">
        <p14:creationId xmlns:p14="http://schemas.microsoft.com/office/powerpoint/2010/main" val="33527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78AE-98B7-430A-93DB-6EB262550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445BD-AD1F-4BEA-9515-66572A6AB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880D62-1325-4664-A09F-5000F277C351}"/>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5" name="Footer Placeholder 4">
            <a:extLst>
              <a:ext uri="{FF2B5EF4-FFF2-40B4-BE49-F238E27FC236}">
                <a16:creationId xmlns:a16="http://schemas.microsoft.com/office/drawing/2014/main" id="{AA025C7F-39DC-4135-AFEB-78CFBBEB6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7972E-72FB-4B5A-9865-E84B8746568C}"/>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177288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EEBC-A773-4170-9B0A-9D1AC38AC8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2617E-61AD-4DDC-A54B-9E1512E96A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6E945-FA5A-4F90-BF6C-93739F8312A1}"/>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5" name="Footer Placeholder 4">
            <a:extLst>
              <a:ext uri="{FF2B5EF4-FFF2-40B4-BE49-F238E27FC236}">
                <a16:creationId xmlns:a16="http://schemas.microsoft.com/office/drawing/2014/main" id="{3E4AF11E-CCC9-4E11-A94F-A35F1DC5D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B4542-6D27-4527-B3F0-1EDA2C865C8F}"/>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1980473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FB9F-EDD1-42A5-A981-9E8FA7CE2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2D42FA-53C2-4680-81C7-09C55E4C6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08413-6625-48C2-B0C0-D8827BF46D74}"/>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5" name="Footer Placeholder 4">
            <a:extLst>
              <a:ext uri="{FF2B5EF4-FFF2-40B4-BE49-F238E27FC236}">
                <a16:creationId xmlns:a16="http://schemas.microsoft.com/office/drawing/2014/main" id="{905794EB-43C7-44D5-A228-E571A7012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81A1B-43E1-42D7-A2E8-6BDEEBC9B1DD}"/>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440200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871A-C6CA-4E06-859E-BC5B9C73B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7CCF2-139C-4707-858B-BBD1865D2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13A9A1-B7C0-47E9-B8A4-DDCF18829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53C72-F56E-4443-B30F-CCD4BFD3AFE6}"/>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6" name="Footer Placeholder 5">
            <a:extLst>
              <a:ext uri="{FF2B5EF4-FFF2-40B4-BE49-F238E27FC236}">
                <a16:creationId xmlns:a16="http://schemas.microsoft.com/office/drawing/2014/main" id="{34E42C52-9A5F-4FAE-9F33-00071B17E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F8D0D-E5B5-473F-B677-22A73E38480E}"/>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174819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00AA-5712-425E-A5CE-EC510D5F8A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B4750C-21EC-4788-B0F4-CDAB3A9A4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7175D8-37C7-4D0F-87D3-C460F6B8E9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27CDC3-4ED4-4F36-83AE-9033992BE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9966BB-B343-4259-8601-C85B91BE77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F74CAD-8268-48C7-956B-3B26EEA4EEE5}"/>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8" name="Footer Placeholder 7">
            <a:extLst>
              <a:ext uri="{FF2B5EF4-FFF2-40B4-BE49-F238E27FC236}">
                <a16:creationId xmlns:a16="http://schemas.microsoft.com/office/drawing/2014/main" id="{BF7C2425-ABB1-4878-B3AB-A11BDF4EA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8FB685-C0CE-4493-A484-F0EAC684264D}"/>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475155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6FA4-5C36-4AE9-B812-5D82C3C27D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35C7A-BD83-4C41-BF30-AB61D7FE1C14}"/>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4" name="Footer Placeholder 3">
            <a:extLst>
              <a:ext uri="{FF2B5EF4-FFF2-40B4-BE49-F238E27FC236}">
                <a16:creationId xmlns:a16="http://schemas.microsoft.com/office/drawing/2014/main" id="{49E90F50-1880-4CC3-905B-0022C95591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7984A-B53C-4C85-9DC9-18E616DE980D}"/>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165192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0A41B-2A6E-438A-BE31-63BB6AA0CCA8}"/>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3" name="Footer Placeholder 2">
            <a:extLst>
              <a:ext uri="{FF2B5EF4-FFF2-40B4-BE49-F238E27FC236}">
                <a16:creationId xmlns:a16="http://schemas.microsoft.com/office/drawing/2014/main" id="{7EE555F3-86D9-4156-BE27-08624DC574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94181-5B7D-4A5C-B808-C6B58A986D8B}"/>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74994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7D06-9096-4129-A589-8753A71BC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653166-2876-4093-B295-D65BC8935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BC5DB-2124-4069-BA7F-C8C44AF20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16827-0B2B-488E-9043-E197CE013EA4}"/>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6" name="Footer Placeholder 5">
            <a:extLst>
              <a:ext uri="{FF2B5EF4-FFF2-40B4-BE49-F238E27FC236}">
                <a16:creationId xmlns:a16="http://schemas.microsoft.com/office/drawing/2014/main" id="{4F8F7AED-B020-4B45-AC2D-80EF6D292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70F993-4AE4-4546-BDDE-7AC95B5677DA}"/>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417644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0_Full 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7B64C5-86C0-41E7-81C5-55004DDCE6AA}"/>
              </a:ext>
            </a:extLst>
          </p:cNvPr>
          <p:cNvSpPr>
            <a:spLocks noGrp="1"/>
          </p:cNvSpPr>
          <p:nvPr>
            <p:ph type="pic" sz="quarter" idx="10"/>
          </p:nvPr>
        </p:nvSpPr>
        <p:spPr>
          <a:xfrm>
            <a:off x="0" y="2057400"/>
            <a:ext cx="12192000" cy="4800601"/>
          </a:xfrm>
          <a:custGeom>
            <a:avLst/>
            <a:gdLst>
              <a:gd name="connsiteX0" fmla="*/ 11303347 w 12192000"/>
              <a:gd name="connsiteY0" fmla="*/ 1129 h 4408501"/>
              <a:gd name="connsiteX1" fmla="*/ 12192000 w 12192000"/>
              <a:gd name="connsiteY1" fmla="*/ 105165 h 4408501"/>
              <a:gd name="connsiteX2" fmla="*/ 12192000 w 12192000"/>
              <a:gd name="connsiteY2" fmla="*/ 4408501 h 4408501"/>
              <a:gd name="connsiteX3" fmla="*/ 0 w 12192000"/>
              <a:gd name="connsiteY3" fmla="*/ 4408501 h 4408501"/>
              <a:gd name="connsiteX4" fmla="*/ 0 w 12192000"/>
              <a:gd name="connsiteY4" fmla="*/ 1510336 h 4408501"/>
              <a:gd name="connsiteX5" fmla="*/ 8067675 w 12192000"/>
              <a:gd name="connsiteY5" fmla="*/ 1028935 h 4408501"/>
              <a:gd name="connsiteX6" fmla="*/ 11303347 w 12192000"/>
              <a:gd name="connsiteY6" fmla="*/ 1129 h 44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408501">
                <a:moveTo>
                  <a:pt x="11303347" y="1129"/>
                </a:moveTo>
                <a:cubicBezTo>
                  <a:pt x="11617325" y="7990"/>
                  <a:pt x="11914187" y="45803"/>
                  <a:pt x="12192000" y="105165"/>
                </a:cubicBezTo>
                <a:cubicBezTo>
                  <a:pt x="12192000" y="105165"/>
                  <a:pt x="12192000" y="105165"/>
                  <a:pt x="12192000" y="4408501"/>
                </a:cubicBezTo>
                <a:cubicBezTo>
                  <a:pt x="12192000" y="4408501"/>
                  <a:pt x="12192000" y="4408501"/>
                  <a:pt x="0" y="4408501"/>
                </a:cubicBezTo>
                <a:cubicBezTo>
                  <a:pt x="0" y="4408501"/>
                  <a:pt x="0" y="4408501"/>
                  <a:pt x="0" y="1510336"/>
                </a:cubicBezTo>
                <a:cubicBezTo>
                  <a:pt x="2562225" y="2993572"/>
                  <a:pt x="4949825" y="3084648"/>
                  <a:pt x="8067675" y="1028935"/>
                </a:cubicBezTo>
                <a:cubicBezTo>
                  <a:pt x="9265444" y="238526"/>
                  <a:pt x="10361414" y="-19454"/>
                  <a:pt x="11303347" y="1129"/>
                </a:cubicBezTo>
                <a:close/>
              </a:path>
            </a:pathLst>
          </a:custGeom>
        </p:spPr>
        <p:txBody>
          <a:bodyPr wrap="square">
            <a:noAutofit/>
          </a:bodyPr>
          <a:lstStyle/>
          <a:p>
            <a:endParaRPr lang="en-US"/>
          </a:p>
        </p:txBody>
      </p:sp>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
        <p:nvSpPr>
          <p:cNvPr id="2" name="Title 1">
            <a:extLst>
              <a:ext uri="{FF2B5EF4-FFF2-40B4-BE49-F238E27FC236}">
                <a16:creationId xmlns:a16="http://schemas.microsoft.com/office/drawing/2014/main" id="{202BD813-153C-495E-8435-A1185A021EB4}"/>
              </a:ext>
            </a:extLst>
          </p:cNvPr>
          <p:cNvSpPr>
            <a:spLocks noGrp="1"/>
          </p:cNvSpPr>
          <p:nvPr>
            <p:ph type="title"/>
          </p:nvPr>
        </p:nvSpPr>
        <p:spPr/>
        <p:txBody>
          <a:bodyPr>
            <a:no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8625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AB35-9E50-4A43-83B3-2561E95CE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C44F6-EA05-4E24-9C58-D1D6B2F61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96BD2-F058-4390-AF8A-792771CEA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291ED-D901-45EA-A28B-0871C3BA14D1}"/>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6" name="Footer Placeholder 5">
            <a:extLst>
              <a:ext uri="{FF2B5EF4-FFF2-40B4-BE49-F238E27FC236}">
                <a16:creationId xmlns:a16="http://schemas.microsoft.com/office/drawing/2014/main" id="{A61F3F8B-7627-49DE-A92D-60A37D33F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61149-A71C-40A4-ACD6-2675FA46254F}"/>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1364615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33F0-A749-482C-ABA0-DD69B372A6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1F74EE-3118-4DCC-8107-2305EE7CC0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CBCED-8457-491A-BE0C-481C4F8DA6BF}"/>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5" name="Footer Placeholder 4">
            <a:extLst>
              <a:ext uri="{FF2B5EF4-FFF2-40B4-BE49-F238E27FC236}">
                <a16:creationId xmlns:a16="http://schemas.microsoft.com/office/drawing/2014/main" id="{15F4CC95-0A82-417B-9061-C11D4E8D5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12DC4-931D-4453-9849-2B32FB22B9FE}"/>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2687752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23140-327C-4A0A-97D4-4D0A49AD06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907A79-A35D-4B4F-A134-4C0D8BB20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8293C-0219-4FB1-ADD0-349088C5A4D9}"/>
              </a:ext>
            </a:extLst>
          </p:cNvPr>
          <p:cNvSpPr>
            <a:spLocks noGrp="1"/>
          </p:cNvSpPr>
          <p:nvPr>
            <p:ph type="dt" sz="half" idx="10"/>
          </p:nvPr>
        </p:nvSpPr>
        <p:spPr/>
        <p:txBody>
          <a:bodyPr/>
          <a:lstStyle/>
          <a:p>
            <a:fld id="{C072392B-A0B0-4A26-8B14-96A18B2FE225}" type="datetimeFigureOut">
              <a:rPr lang="en-US" smtClean="0"/>
              <a:t>2/27/2021</a:t>
            </a:fld>
            <a:endParaRPr lang="en-US"/>
          </a:p>
        </p:txBody>
      </p:sp>
      <p:sp>
        <p:nvSpPr>
          <p:cNvPr id="5" name="Footer Placeholder 4">
            <a:extLst>
              <a:ext uri="{FF2B5EF4-FFF2-40B4-BE49-F238E27FC236}">
                <a16:creationId xmlns:a16="http://schemas.microsoft.com/office/drawing/2014/main" id="{6FE448F8-CB6A-403D-A0D0-D90DC806B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63D59-92E8-4376-8B8E-39196400DD3E}"/>
              </a:ext>
            </a:extLst>
          </p:cNvPr>
          <p:cNvSpPr>
            <a:spLocks noGrp="1"/>
          </p:cNvSpPr>
          <p:nvPr>
            <p:ph type="sldNum" sz="quarter" idx="12"/>
          </p:nvPr>
        </p:nvSpPr>
        <p:spPr/>
        <p:txBody>
          <a:bodyPr/>
          <a:lstStyle/>
          <a:p>
            <a:fld id="{1799492C-2CA1-4051-87D7-D1A92BE3E1B9}" type="slidenum">
              <a:rPr lang="en-US" smtClean="0"/>
              <a:t>‹#›</a:t>
            </a:fld>
            <a:endParaRPr lang="en-US"/>
          </a:p>
        </p:txBody>
      </p:sp>
    </p:spTree>
    <p:extLst>
      <p:ext uri="{BB962C8B-B14F-4D97-AF65-F5344CB8AC3E}">
        <p14:creationId xmlns:p14="http://schemas.microsoft.com/office/powerpoint/2010/main" val="440485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458528"/>
            <a:ext cx="10058400" cy="1866584"/>
          </a:xfrm>
        </p:spPr>
        <p:txBody>
          <a:bodyPr anchor="b">
            <a:noAutofit/>
          </a:bodyPr>
          <a:lstStyle>
            <a:lvl1pPr algn="l">
              <a:lnSpc>
                <a:spcPct val="85000"/>
              </a:lnSpc>
              <a:defRPr sz="66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7B776C-C4FE-4384-86CD-2AFF0CB3D603}"/>
              </a:ext>
            </a:extLst>
          </p:cNvPr>
          <p:cNvGrpSpPr/>
          <p:nvPr userDrawn="1"/>
        </p:nvGrpSpPr>
        <p:grpSpPr>
          <a:xfrm>
            <a:off x="1057467" y="399259"/>
            <a:ext cx="10077066" cy="1323574"/>
            <a:chOff x="1142097" y="95246"/>
            <a:chExt cx="10077066" cy="1323574"/>
          </a:xfrm>
        </p:grpSpPr>
        <p:pic>
          <p:nvPicPr>
            <p:cNvPr id="14" name="Picture 13" descr="A close up of a sign&#10;&#10;Description automatically generated">
              <a:extLst>
                <a:ext uri="{FF2B5EF4-FFF2-40B4-BE49-F238E27FC236}">
                  <a16:creationId xmlns:a16="http://schemas.microsoft.com/office/drawing/2014/main" id="{F506679C-11DB-445C-BF61-B4C3E611A2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42097" y="157485"/>
              <a:ext cx="5003321" cy="1199097"/>
            </a:xfrm>
            <a:prstGeom prst="rect">
              <a:avLst/>
            </a:prstGeom>
          </p:spPr>
        </p:pic>
        <p:grpSp>
          <p:nvGrpSpPr>
            <p:cNvPr id="10" name="Group 9">
              <a:extLst>
                <a:ext uri="{FF2B5EF4-FFF2-40B4-BE49-F238E27FC236}">
                  <a16:creationId xmlns:a16="http://schemas.microsoft.com/office/drawing/2014/main" id="{02F8200F-3503-4C10-8CE2-7B63D0773E04}"/>
                </a:ext>
              </a:extLst>
            </p:cNvPr>
            <p:cNvGrpSpPr/>
            <p:nvPr userDrawn="1"/>
          </p:nvGrpSpPr>
          <p:grpSpPr>
            <a:xfrm>
              <a:off x="6105463" y="95246"/>
              <a:ext cx="5113700" cy="1323574"/>
              <a:chOff x="6105463" y="95246"/>
              <a:chExt cx="5113700" cy="1323574"/>
            </a:xfrm>
          </p:grpSpPr>
          <p:pic>
            <p:nvPicPr>
              <p:cNvPr id="16" name="Picture 15" descr="A close up of a sign&#10;&#10;Description automatically generated">
                <a:extLst>
                  <a:ext uri="{FF2B5EF4-FFF2-40B4-BE49-F238E27FC236}">
                    <a16:creationId xmlns:a16="http://schemas.microsoft.com/office/drawing/2014/main" id="{F0353ABC-25DF-4032-86F5-A56B2B69269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6105463" y="95246"/>
                <a:ext cx="5113700" cy="867606"/>
              </a:xfrm>
              <a:prstGeom prst="rect">
                <a:avLst/>
              </a:prstGeom>
            </p:spPr>
          </p:pic>
          <p:pic>
            <p:nvPicPr>
              <p:cNvPr id="17" name="Picture 16" descr="A close up of a sign&#10;&#10;Description automatically generated">
                <a:extLst>
                  <a:ext uri="{FF2B5EF4-FFF2-40B4-BE49-F238E27FC236}">
                    <a16:creationId xmlns:a16="http://schemas.microsoft.com/office/drawing/2014/main" id="{B9BF5BC8-4FDA-4A4D-ADDF-ADF3515241DC}"/>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6131088" y="1031205"/>
                <a:ext cx="5062451" cy="387615"/>
              </a:xfrm>
              <a:prstGeom prst="rect">
                <a:avLst/>
              </a:prstGeom>
            </p:spPr>
          </p:pic>
        </p:grpSp>
      </p:grpSp>
    </p:spTree>
    <p:extLst>
      <p:ext uri="{BB962C8B-B14F-4D97-AF65-F5344CB8AC3E}">
        <p14:creationId xmlns:p14="http://schemas.microsoft.com/office/powerpoint/2010/main" val="1126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r>
              <a:rPr lang="en-US" dirty="0"/>
              <a:t>ACMP Carolinas: From the mountains, to the piedmont, to the coast</a:t>
            </a:r>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3983753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r>
              <a:rPr lang="en-US" dirty="0"/>
              <a:t>ACMP Carolinas: From the mountains, to the piedmont, to the coast</a:t>
            </a:r>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290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702302"/>
          </a:xfrm>
        </p:spPr>
        <p:txBody>
          <a:body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9B765-AA5E-4225-B578-45C915C65037}" type="datetimeFigureOut">
              <a:rPr lang="en-US" smtClean="0"/>
              <a:t>2/27/2021</a:t>
            </a:fld>
            <a:endParaRPr lang="en-US"/>
          </a:p>
        </p:txBody>
      </p:sp>
      <p:sp>
        <p:nvSpPr>
          <p:cNvPr id="6" name="Footer Placeholder 5"/>
          <p:cNvSpPr>
            <a:spLocks noGrp="1"/>
          </p:cNvSpPr>
          <p:nvPr>
            <p:ph type="ftr" sz="quarter" idx="11"/>
          </p:nvPr>
        </p:nvSpPr>
        <p:spPr/>
        <p:txBody>
          <a:bodyPr/>
          <a:lstStyle/>
          <a:p>
            <a:r>
              <a:rPr lang="en-US" dirty="0"/>
              <a:t>ACMP Carolinas: From the mountains, to the piedmont, to the coast</a:t>
            </a:r>
          </a:p>
        </p:txBody>
      </p:sp>
      <p:sp>
        <p:nvSpPr>
          <p:cNvPr id="7" name="Slide Number Placeholder 6"/>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2962893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02302"/>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9B765-AA5E-4225-B578-45C915C65037}" type="datetimeFigureOut">
              <a:rPr lang="en-US" smtClean="0"/>
              <a:t>2/27/2021</a:t>
            </a:fld>
            <a:endParaRPr lang="en-US"/>
          </a:p>
        </p:txBody>
      </p:sp>
      <p:sp>
        <p:nvSpPr>
          <p:cNvPr id="8" name="Footer Placeholder 7"/>
          <p:cNvSpPr>
            <a:spLocks noGrp="1"/>
          </p:cNvSpPr>
          <p:nvPr>
            <p:ph type="ftr" sz="quarter" idx="11"/>
          </p:nvPr>
        </p:nvSpPr>
        <p:spPr/>
        <p:txBody>
          <a:bodyPr/>
          <a:lstStyle/>
          <a:p>
            <a:r>
              <a:rPr lang="en-US" dirty="0"/>
              <a:t>ACMP Carolinas: From the mountains, to the piedmont, to the coast</a:t>
            </a:r>
          </a:p>
        </p:txBody>
      </p:sp>
      <p:sp>
        <p:nvSpPr>
          <p:cNvPr id="9" name="Slide Number Placeholder 8"/>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3980600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5435"/>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8F9B765-AA5E-4225-B578-45C915C65037}" type="datetimeFigureOut">
              <a:rPr lang="en-US" smtClean="0"/>
              <a:t>2/27/2021</a:t>
            </a:fld>
            <a:endParaRPr lang="en-US"/>
          </a:p>
        </p:txBody>
      </p:sp>
      <p:sp>
        <p:nvSpPr>
          <p:cNvPr id="4" name="Footer Placeholder 3"/>
          <p:cNvSpPr>
            <a:spLocks noGrp="1"/>
          </p:cNvSpPr>
          <p:nvPr>
            <p:ph type="ftr" sz="quarter" idx="11"/>
          </p:nvPr>
        </p:nvSpPr>
        <p:spPr/>
        <p:txBody>
          <a:bodyPr/>
          <a:lstStyle/>
          <a:p>
            <a:r>
              <a:rPr lang="en-US" dirty="0"/>
              <a:t>ACMP Carolinas: From the mountains, to the piedmont, to the coast</a:t>
            </a:r>
          </a:p>
        </p:txBody>
      </p:sp>
      <p:sp>
        <p:nvSpPr>
          <p:cNvPr id="5" name="Slide Number Placeholder 4"/>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380203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F9B765-AA5E-4225-B578-45C915C65037}" type="datetimeFigureOut">
              <a:rPr lang="en-US" smtClean="0"/>
              <a:t>2/27/2021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ACMP Carolinas: From the mountains, to the piedmont, to the coast</a:t>
            </a:r>
          </a:p>
        </p:txBody>
      </p:sp>
      <p:sp>
        <p:nvSpPr>
          <p:cNvPr id="9" name="Slide Number Placeholder 8"/>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99017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Full Blank">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
        <p:nvSpPr>
          <p:cNvPr id="8" name="Picture Placeholder 7">
            <a:extLst>
              <a:ext uri="{FF2B5EF4-FFF2-40B4-BE49-F238E27FC236}">
                <a16:creationId xmlns:a16="http://schemas.microsoft.com/office/drawing/2014/main" id="{E1EAEE47-9CC2-4D07-A7AE-20427482C4B0}"/>
              </a:ext>
            </a:extLst>
          </p:cNvPr>
          <p:cNvSpPr>
            <a:spLocks noGrp="1"/>
          </p:cNvSpPr>
          <p:nvPr>
            <p:ph type="pic" sz="quarter" idx="10"/>
          </p:nvPr>
        </p:nvSpPr>
        <p:spPr>
          <a:xfrm>
            <a:off x="-10160" y="2231472"/>
            <a:ext cx="12202160" cy="2858729"/>
          </a:xfrm>
          <a:custGeom>
            <a:avLst/>
            <a:gdLst>
              <a:gd name="connsiteX0" fmla="*/ 0 w 12202160"/>
              <a:gd name="connsiteY0" fmla="*/ 0 h 2306319"/>
              <a:gd name="connsiteX1" fmla="*/ 12202160 w 12202160"/>
              <a:gd name="connsiteY1" fmla="*/ 0 h 2306319"/>
              <a:gd name="connsiteX2" fmla="*/ 12202160 w 12202160"/>
              <a:gd name="connsiteY2" fmla="*/ 2306319 h 2306319"/>
              <a:gd name="connsiteX3" fmla="*/ 0 w 12202160"/>
              <a:gd name="connsiteY3" fmla="*/ 2306319 h 2306319"/>
            </a:gdLst>
            <a:ahLst/>
            <a:cxnLst>
              <a:cxn ang="0">
                <a:pos x="connsiteX0" y="connsiteY0"/>
              </a:cxn>
              <a:cxn ang="0">
                <a:pos x="connsiteX1" y="connsiteY1"/>
              </a:cxn>
              <a:cxn ang="0">
                <a:pos x="connsiteX2" y="connsiteY2"/>
              </a:cxn>
              <a:cxn ang="0">
                <a:pos x="connsiteX3" y="connsiteY3"/>
              </a:cxn>
            </a:cxnLst>
            <a:rect l="l" t="t" r="r" b="b"/>
            <a:pathLst>
              <a:path w="12202160" h="2306319">
                <a:moveTo>
                  <a:pt x="0" y="0"/>
                </a:moveTo>
                <a:lnTo>
                  <a:pt x="12202160" y="0"/>
                </a:lnTo>
                <a:lnTo>
                  <a:pt x="12202160" y="2306319"/>
                </a:lnTo>
                <a:lnTo>
                  <a:pt x="0" y="2306319"/>
                </a:lnTo>
                <a:close/>
              </a:path>
            </a:pathLst>
          </a:custGeom>
        </p:spPr>
        <p:txBody>
          <a:bodyPr wrap="square">
            <a:noAutofit/>
          </a:bodyPr>
          <a:lstStyle/>
          <a:p>
            <a:endParaRPr lang="en-US"/>
          </a:p>
        </p:txBody>
      </p:sp>
      <p:sp>
        <p:nvSpPr>
          <p:cNvPr id="3" name="Title 2">
            <a:extLst>
              <a:ext uri="{FF2B5EF4-FFF2-40B4-BE49-F238E27FC236}">
                <a16:creationId xmlns:a16="http://schemas.microsoft.com/office/drawing/2014/main" id="{35A965FA-E934-4504-9807-F9A4000B94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84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F9B765-AA5E-4225-B578-45C915C65037}" type="datetimeFigureOut">
              <a:rPr lang="en-US" smtClean="0"/>
              <a:t>2/27/2021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78A898-D80D-4965-B9BB-48AB9A7DFD74}" type="slidenum">
              <a:rPr lang="en-US" smtClean="0"/>
              <a:t>‹#›</a:t>
            </a:fld>
            <a:endParaRPr lang="en-US"/>
          </a:p>
        </p:txBody>
      </p:sp>
    </p:spTree>
    <p:extLst>
      <p:ext uri="{BB962C8B-B14F-4D97-AF65-F5344CB8AC3E}">
        <p14:creationId xmlns:p14="http://schemas.microsoft.com/office/powerpoint/2010/main" val="302507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9B765-AA5E-4225-B578-45C915C65037}"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3482209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2310121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3544451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5_Full 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4B693E3-FDF3-4BEE-8FE9-10E0AF902279}"/>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a:p>
        </p:txBody>
      </p:sp>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
        <p:nvSpPr>
          <p:cNvPr id="2" name="Title 1">
            <a:extLst>
              <a:ext uri="{FF2B5EF4-FFF2-40B4-BE49-F238E27FC236}">
                <a16:creationId xmlns:a16="http://schemas.microsoft.com/office/drawing/2014/main" id="{202BD813-153C-495E-8435-A1185A021EB4}"/>
              </a:ext>
            </a:extLst>
          </p:cNvPr>
          <p:cNvSpPr>
            <a:spLocks noGrp="1"/>
          </p:cNvSpPr>
          <p:nvPr>
            <p:ph type="title"/>
          </p:nvPr>
        </p:nvSpPr>
        <p:spPr/>
        <p:txBody>
          <a:bodyPr>
            <a:no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355340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8E40916-E764-4650-98A8-4F128E9DBF14}"/>
              </a:ext>
            </a:extLst>
          </p:cNvPr>
          <p:cNvSpPr>
            <a:spLocks noGrp="1"/>
          </p:cNvSpPr>
          <p:nvPr>
            <p:ph type="sldNum" sz="quarter" idx="4"/>
          </p:nvPr>
        </p:nvSpPr>
        <p:spPr>
          <a:xfrm>
            <a:off x="731695" y="6268013"/>
            <a:ext cx="2743200" cy="365125"/>
          </a:xfrm>
          <a:prstGeom prst="rect">
            <a:avLst/>
          </a:prstGeom>
        </p:spPr>
        <p:txBody>
          <a:bodyPr vert="horz" lIns="91440" tIns="45720" rIns="91440" bIns="45720" rtlCol="0" anchor="ctr"/>
          <a:lstStyle>
            <a:lvl1pPr algn="l">
              <a:defRPr sz="1000">
                <a:solidFill>
                  <a:schemeClr val="tx1">
                    <a:lumMod val="85000"/>
                    <a:lumOff val="15000"/>
                  </a:schemeClr>
                </a:solidFill>
                <a:latin typeface="Century Gothic" charset="0"/>
                <a:ea typeface="Century Gothic" charset="0"/>
                <a:cs typeface="Century Gothic" charset="0"/>
              </a:defRPr>
            </a:lvl1pPr>
          </a:lstStyle>
          <a:p>
            <a:fld id="{D121C701-3C65-443D-AAF3-E4B367325F8D}" type="slidenum">
              <a:rPr lang="en-US" smtClean="0"/>
              <a:pPr/>
              <a:t>‹#›</a:t>
            </a:fld>
            <a:endParaRPr lang="en-US" dirty="0"/>
          </a:p>
        </p:txBody>
      </p:sp>
      <p:sp>
        <p:nvSpPr>
          <p:cNvPr id="3" name="Text Placeholder 2">
            <a:extLst>
              <a:ext uri="{FF2B5EF4-FFF2-40B4-BE49-F238E27FC236}">
                <a16:creationId xmlns:a16="http://schemas.microsoft.com/office/drawing/2014/main" id="{1F7779B6-AF8A-F84B-92F5-9C1816B30CB1}"/>
              </a:ext>
            </a:extLst>
          </p:cNvPr>
          <p:cNvSpPr>
            <a:spLocks noGrp="1"/>
          </p:cNvSpPr>
          <p:nvPr>
            <p:ph type="body" sz="quarter" idx="10"/>
          </p:nvPr>
        </p:nvSpPr>
        <p:spPr>
          <a:xfrm>
            <a:off x="840007" y="471488"/>
            <a:ext cx="10435768" cy="709612"/>
          </a:xfrm>
        </p:spPr>
        <p:txBody>
          <a:bodyPr anchor="ctr">
            <a:normAutofit/>
          </a:bodyPr>
          <a:lstStyle>
            <a:lvl1pPr marL="0" indent="0">
              <a:buNone/>
              <a:defRPr sz="2800"/>
            </a:lvl1pPr>
          </a:lstStyle>
          <a:p>
            <a:pPr lvl="0"/>
            <a:r>
              <a:rPr lang="en-US" dirty="0"/>
              <a:t>Edit Master text style</a:t>
            </a:r>
          </a:p>
        </p:txBody>
      </p:sp>
    </p:spTree>
    <p:extLst>
      <p:ext uri="{BB962C8B-B14F-4D97-AF65-F5344CB8AC3E}">
        <p14:creationId xmlns:p14="http://schemas.microsoft.com/office/powerpoint/2010/main" val="41472645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9" y="152402"/>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a:t>Click to edit Master title style</a:t>
            </a:r>
            <a:endParaRPr lang="en-GB" dirty="0"/>
          </a:p>
        </p:txBody>
      </p:sp>
    </p:spTree>
    <p:extLst>
      <p:ext uri="{BB962C8B-B14F-4D97-AF65-F5344CB8AC3E}">
        <p14:creationId xmlns:p14="http://schemas.microsoft.com/office/powerpoint/2010/main" val="392668249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Half_Page_Text_2 column">
    <p:spTree>
      <p:nvGrpSpPr>
        <p:cNvPr id="1" name=""/>
        <p:cNvGrpSpPr/>
        <p:nvPr/>
      </p:nvGrpSpPr>
      <p:grpSpPr>
        <a:xfrm>
          <a:off x="0" y="0"/>
          <a:ext cx="0" cy="0"/>
          <a:chOff x="0" y="0"/>
          <a:chExt cx="0" cy="0"/>
        </a:xfrm>
      </p:grpSpPr>
      <p:sp>
        <p:nvSpPr>
          <p:cNvPr id="4" name="Rectangle 3"/>
          <p:cNvSpPr/>
          <p:nvPr/>
        </p:nvSpPr>
        <p:spPr>
          <a:xfrm>
            <a:off x="1"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6" dirty="0">
              <a:solidFill>
                <a:schemeClr val="bg1"/>
              </a:solidFill>
              <a:latin typeface="+mj-lt"/>
            </a:endParaRPr>
          </a:p>
        </p:txBody>
      </p:sp>
      <p:sp>
        <p:nvSpPr>
          <p:cNvPr id="3" name="Title Placeholder 5"/>
          <p:cNvSpPr>
            <a:spLocks noGrp="1"/>
          </p:cNvSpPr>
          <p:nvPr>
            <p:ph type="title"/>
          </p:nvPr>
        </p:nvSpPr>
        <p:spPr bwMode="auto">
          <a:xfrm>
            <a:off x="583688"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056" rtl="0" eaLnBrk="1" fontAlgn="base" hangingPunct="1">
              <a:lnSpc>
                <a:spcPct val="85000"/>
              </a:lnSpc>
              <a:spcBef>
                <a:spcPct val="0"/>
              </a:spcBef>
              <a:spcAft>
                <a:spcPct val="0"/>
              </a:spcAft>
              <a:defRPr lang="en-GB" sz="4266" kern="1200" dirty="0">
                <a:solidFill>
                  <a:schemeClr val="tx2"/>
                </a:solidFill>
                <a:latin typeface="+mj-lt"/>
                <a:ea typeface="ＭＳ Ｐゴシック" charset="0"/>
                <a:cs typeface="Tipo de letra del sistema Fina" charset="0"/>
              </a:defRPr>
            </a:lvl1pPr>
          </a:lstStyle>
          <a:p>
            <a:pPr lvl="0"/>
            <a:r>
              <a:rPr lang="en-US"/>
              <a:t>Click to edit Master title style</a:t>
            </a:r>
            <a:endParaRPr lang="en-GB"/>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62" indent="-152362">
              <a:lnSpc>
                <a:spcPct val="100000"/>
              </a:lnSpc>
              <a:buClr>
                <a:schemeClr val="tx1"/>
              </a:buClr>
              <a:buSzPct val="60000"/>
              <a:defRPr sz="2666"/>
            </a:lvl1pPr>
            <a:lvl2pPr marL="304724" indent="-152362">
              <a:lnSpc>
                <a:spcPct val="100000"/>
              </a:lnSpc>
              <a:buClr>
                <a:schemeClr val="tx1"/>
              </a:buClr>
              <a:buSzPct val="60000"/>
              <a:defRPr sz="2666"/>
            </a:lvl2pPr>
            <a:lvl3pPr marL="457086" indent="-152362">
              <a:lnSpc>
                <a:spcPct val="100000"/>
              </a:lnSpc>
              <a:buClr>
                <a:schemeClr val="tx1"/>
              </a:buClr>
              <a:buSzPct val="60000"/>
              <a:defRPr sz="2399"/>
            </a:lvl3pPr>
            <a:lvl4pPr marL="609448" indent="-165059">
              <a:lnSpc>
                <a:spcPct val="100000"/>
              </a:lnSpc>
              <a:buClr>
                <a:schemeClr val="tx1"/>
              </a:buClr>
              <a:buSzPct val="60000"/>
              <a:defRPr sz="2133"/>
            </a:lvl4pPr>
            <a:lvl5pPr marL="766042" indent="-156594">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88" y="2213124"/>
            <a:ext cx="5078396" cy="3908277"/>
          </a:xfrm>
          <a:prstGeom prst="rect">
            <a:avLst/>
          </a:prstGeom>
        </p:spPr>
        <p:txBody>
          <a:bodyPr/>
          <a:lstStyle>
            <a:lvl1pPr marL="152362" indent="-152362">
              <a:buClr>
                <a:schemeClr val="tx2"/>
              </a:buClr>
              <a:buSzPct val="60000"/>
              <a:defRPr lang="en-US" sz="2666" kern="1200" dirty="0" smtClean="0">
                <a:solidFill>
                  <a:schemeClr val="tx2"/>
                </a:solidFill>
                <a:latin typeface="+mn-lt"/>
                <a:ea typeface="ＭＳ Ｐゴシック" charset="0"/>
                <a:cs typeface="CiscoSans"/>
              </a:defRPr>
            </a:lvl1pPr>
            <a:lvl2pPr marL="304724" indent="-152362">
              <a:buClr>
                <a:schemeClr val="tx2"/>
              </a:buClr>
              <a:buSzPct val="60000"/>
              <a:defRPr sz="2666">
                <a:solidFill>
                  <a:schemeClr val="tx2"/>
                </a:solidFill>
              </a:defRPr>
            </a:lvl2pPr>
            <a:lvl3pPr marL="457086" indent="-152362">
              <a:buClr>
                <a:schemeClr val="tx2"/>
              </a:buClr>
              <a:buSzPct val="60000"/>
              <a:defRPr sz="2399">
                <a:solidFill>
                  <a:schemeClr val="tx2"/>
                </a:solidFill>
              </a:defRPr>
            </a:lvl3pPr>
            <a:lvl4pPr marL="609448" indent="-165059">
              <a:buClr>
                <a:schemeClr val="tx2"/>
              </a:buClr>
              <a:buSzPct val="60000"/>
              <a:defRPr sz="2133">
                <a:solidFill>
                  <a:schemeClr val="tx2"/>
                </a:solidFill>
              </a:defRPr>
            </a:lvl4pPr>
            <a:lvl5pPr marL="766042" indent="-156594">
              <a:buClr>
                <a:schemeClr val="tx2"/>
              </a:buClr>
              <a:buSzPct val="60000"/>
              <a:defRPr sz="213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456713"/>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55238"/>
            <a:ext cx="10058400" cy="2269874"/>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pic>
        <p:nvPicPr>
          <p:cNvPr id="13" name="Picture 12" descr="A picture containing drawing&#10;&#10;Description automatically generated">
            <a:extLst>
              <a:ext uri="{FF2B5EF4-FFF2-40B4-BE49-F238E27FC236}">
                <a16:creationId xmlns:a16="http://schemas.microsoft.com/office/drawing/2014/main" id="{F5C85D06-CF04-4E53-AFA3-0B64CBF0A7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085" y="198788"/>
            <a:ext cx="4848186" cy="1188588"/>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379F7B82-630C-4702-A23D-C7D42DA62F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22" r="9634" b="64201"/>
          <a:stretch/>
        </p:blipFill>
        <p:spPr>
          <a:xfrm>
            <a:off x="5834271" y="46927"/>
            <a:ext cx="5832916" cy="1014846"/>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C7C96F8E-6940-4469-B6FD-5ECA0CE283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32" t="84197" r="7998" b="3856"/>
          <a:stretch/>
        </p:blipFill>
        <p:spPr>
          <a:xfrm>
            <a:off x="5805371" y="1121150"/>
            <a:ext cx="5986130" cy="338660"/>
          </a:xfrm>
          <a:prstGeom prst="rect">
            <a:avLst/>
          </a:prstGeom>
        </p:spPr>
      </p:pic>
    </p:spTree>
    <p:extLst>
      <p:ext uri="{BB962C8B-B14F-4D97-AF65-F5344CB8AC3E}">
        <p14:creationId xmlns:p14="http://schemas.microsoft.com/office/powerpoint/2010/main" val="4284076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r>
              <a:rPr lang="en-US" dirty="0"/>
              <a:t>ACMP Carolinas: From the mountains, to the piedmont, to the coast</a:t>
            </a:r>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60016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Full Blank">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
        <p:nvSpPr>
          <p:cNvPr id="2" name="Title 1">
            <a:extLst>
              <a:ext uri="{FF2B5EF4-FFF2-40B4-BE49-F238E27FC236}">
                <a16:creationId xmlns:a16="http://schemas.microsoft.com/office/drawing/2014/main" id="{202BD813-153C-495E-8435-A1185A021EB4}"/>
              </a:ext>
            </a:extLst>
          </p:cNvPr>
          <p:cNvSpPr>
            <a:spLocks noGrp="1"/>
          </p:cNvSpPr>
          <p:nvPr>
            <p:ph type="title"/>
          </p:nvPr>
        </p:nvSpPr>
        <p:spPr/>
        <p:txBody>
          <a:bodyPr>
            <a:noAutofit/>
          </a:bodyPr>
          <a:lstStyle>
            <a:lvl1pPr>
              <a:defRPr sz="3000"/>
            </a:lvl1pPr>
          </a:lstStyle>
          <a:p>
            <a:r>
              <a:rPr lang="en-US" dirty="0"/>
              <a:t>Click to edit Master title style</a:t>
            </a:r>
          </a:p>
        </p:txBody>
      </p:sp>
      <p:sp>
        <p:nvSpPr>
          <p:cNvPr id="5" name="Picture Placeholder 1">
            <a:extLst>
              <a:ext uri="{FF2B5EF4-FFF2-40B4-BE49-F238E27FC236}">
                <a16:creationId xmlns:a16="http://schemas.microsoft.com/office/drawing/2014/main" id="{77F7E61D-A9EC-400F-803E-AF2B6B47D0EC}"/>
              </a:ext>
            </a:extLst>
          </p:cNvPr>
          <p:cNvSpPr>
            <a:spLocks noGrp="1"/>
          </p:cNvSpPr>
          <p:nvPr>
            <p:ph type="pic" sz="quarter" idx="12"/>
          </p:nvPr>
        </p:nvSpPr>
        <p:spPr>
          <a:xfrm>
            <a:off x="8578759" y="3870664"/>
            <a:ext cx="1728216" cy="1728216"/>
          </a:xfrm>
          <a:prstGeom prst="ellipse">
            <a:avLst/>
          </a:prstGeom>
        </p:spPr>
      </p:sp>
      <p:sp>
        <p:nvSpPr>
          <p:cNvPr id="8" name="Picture Placeholder 5">
            <a:extLst>
              <a:ext uri="{FF2B5EF4-FFF2-40B4-BE49-F238E27FC236}">
                <a16:creationId xmlns:a16="http://schemas.microsoft.com/office/drawing/2014/main" id="{038A3AE1-A6BC-48CF-B7C6-DDAE3D1072E3}"/>
              </a:ext>
            </a:extLst>
          </p:cNvPr>
          <p:cNvSpPr>
            <a:spLocks noGrp="1"/>
          </p:cNvSpPr>
          <p:nvPr>
            <p:ph type="pic" sz="quarter" idx="11"/>
          </p:nvPr>
        </p:nvSpPr>
        <p:spPr>
          <a:xfrm>
            <a:off x="6634549" y="3870664"/>
            <a:ext cx="1728216" cy="1728216"/>
          </a:xfrm>
          <a:prstGeom prst="ellipse">
            <a:avLst/>
          </a:prstGeom>
        </p:spPr>
      </p:sp>
    </p:spTree>
    <p:extLst>
      <p:ext uri="{BB962C8B-B14F-4D97-AF65-F5344CB8AC3E}">
        <p14:creationId xmlns:p14="http://schemas.microsoft.com/office/powerpoint/2010/main" val="2497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r>
              <a:rPr lang="en-US" dirty="0"/>
              <a:t>ACMP Carolinas: From the mountains, to the piedmont, to the coast</a:t>
            </a:r>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998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9B765-AA5E-4225-B578-45C915C65037}" type="datetimeFigureOut">
              <a:rPr lang="en-US" smtClean="0"/>
              <a:t>2/27/2021</a:t>
            </a:fld>
            <a:endParaRPr lang="en-US"/>
          </a:p>
        </p:txBody>
      </p:sp>
      <p:sp>
        <p:nvSpPr>
          <p:cNvPr id="6" name="Footer Placeholder 5"/>
          <p:cNvSpPr>
            <a:spLocks noGrp="1"/>
          </p:cNvSpPr>
          <p:nvPr>
            <p:ph type="ftr" sz="quarter" idx="11"/>
          </p:nvPr>
        </p:nvSpPr>
        <p:spPr/>
        <p:txBody>
          <a:bodyPr/>
          <a:lstStyle/>
          <a:p>
            <a:r>
              <a:rPr lang="en-US" dirty="0"/>
              <a:t>ACMP Carolinas: From the mountains, to the piedmont, to the coast</a:t>
            </a:r>
          </a:p>
        </p:txBody>
      </p:sp>
      <p:sp>
        <p:nvSpPr>
          <p:cNvPr id="7" name="Slide Number Placeholder 6"/>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35148257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9B765-AA5E-4225-B578-45C915C65037}" type="datetimeFigureOut">
              <a:rPr lang="en-US" smtClean="0"/>
              <a:t>2/27/2021</a:t>
            </a:fld>
            <a:endParaRPr lang="en-US"/>
          </a:p>
        </p:txBody>
      </p:sp>
      <p:sp>
        <p:nvSpPr>
          <p:cNvPr id="8" name="Footer Placeholder 7"/>
          <p:cNvSpPr>
            <a:spLocks noGrp="1"/>
          </p:cNvSpPr>
          <p:nvPr>
            <p:ph type="ftr" sz="quarter" idx="11"/>
          </p:nvPr>
        </p:nvSpPr>
        <p:spPr/>
        <p:txBody>
          <a:bodyPr/>
          <a:lstStyle/>
          <a:p>
            <a:r>
              <a:rPr lang="en-US" dirty="0"/>
              <a:t>ACMP Carolinas: From the mountains, to the piedmont, to the coast</a:t>
            </a:r>
          </a:p>
        </p:txBody>
      </p:sp>
      <p:sp>
        <p:nvSpPr>
          <p:cNvPr id="9" name="Slide Number Placeholder 8"/>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472593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9B765-AA5E-4225-B578-45C915C65037}" type="datetimeFigureOut">
              <a:rPr lang="en-US" smtClean="0"/>
              <a:t>2/27/2021</a:t>
            </a:fld>
            <a:endParaRPr lang="en-US"/>
          </a:p>
        </p:txBody>
      </p:sp>
      <p:sp>
        <p:nvSpPr>
          <p:cNvPr id="4" name="Footer Placeholder 3"/>
          <p:cNvSpPr>
            <a:spLocks noGrp="1"/>
          </p:cNvSpPr>
          <p:nvPr>
            <p:ph type="ftr" sz="quarter" idx="11"/>
          </p:nvPr>
        </p:nvSpPr>
        <p:spPr/>
        <p:txBody>
          <a:bodyPr/>
          <a:lstStyle/>
          <a:p>
            <a:r>
              <a:rPr lang="en-US" dirty="0"/>
              <a:t>ACMP Carolinas: From the mountains, to the piedmont, to the coast</a:t>
            </a:r>
          </a:p>
        </p:txBody>
      </p:sp>
      <p:sp>
        <p:nvSpPr>
          <p:cNvPr id="5" name="Slide Number Placeholder 4"/>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21118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F9B765-AA5E-4225-B578-45C915C65037}" type="datetimeFigureOut">
              <a:rPr lang="en-US" smtClean="0"/>
              <a:t>2/27/2021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ACMP Carolinas: From the mountains, to the piedmont, to the coast</a:t>
            </a:r>
          </a:p>
        </p:txBody>
      </p:sp>
      <p:sp>
        <p:nvSpPr>
          <p:cNvPr id="9" name="Slide Number Placeholder 8"/>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4165341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F9B765-AA5E-4225-B578-45C915C65037}" type="datetimeFigureOut">
              <a:rPr lang="en-US" smtClean="0"/>
              <a:t>2/27/2021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78A898-D80D-4965-B9BB-48AB9A7DFD74}" type="slidenum">
              <a:rPr lang="en-US" smtClean="0"/>
              <a:t>‹#›</a:t>
            </a:fld>
            <a:endParaRPr lang="en-US"/>
          </a:p>
        </p:txBody>
      </p:sp>
    </p:spTree>
    <p:extLst>
      <p:ext uri="{BB962C8B-B14F-4D97-AF65-F5344CB8AC3E}">
        <p14:creationId xmlns:p14="http://schemas.microsoft.com/office/powerpoint/2010/main" val="2589136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9B765-AA5E-4225-B578-45C915C65037}" type="datetimeFigureOut">
              <a:rPr lang="en-US" smtClean="0"/>
              <a:t>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4115160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580024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9B765-AA5E-4225-B578-45C915C65037}" type="datetimeFigureOut">
              <a:rPr lang="en-US" smtClean="0"/>
              <a:t>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78A898-D80D-4965-B9BB-48AB9A7DFD74}" type="slidenum">
              <a:rPr lang="en-US" smtClean="0"/>
              <a:t>‹#›</a:t>
            </a:fld>
            <a:endParaRPr lang="en-US"/>
          </a:p>
        </p:txBody>
      </p:sp>
    </p:spTree>
    <p:extLst>
      <p:ext uri="{BB962C8B-B14F-4D97-AF65-F5344CB8AC3E}">
        <p14:creationId xmlns:p14="http://schemas.microsoft.com/office/powerpoint/2010/main" val="12689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7_Full 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27FC5AF-E537-4063-B072-9E399EB220BC}"/>
              </a:ext>
            </a:extLst>
          </p:cNvPr>
          <p:cNvSpPr>
            <a:spLocks noGrp="1"/>
          </p:cNvSpPr>
          <p:nvPr>
            <p:ph type="pic" sz="quarter" idx="10"/>
          </p:nvPr>
        </p:nvSpPr>
        <p:spPr>
          <a:xfrm>
            <a:off x="1843316" y="1832430"/>
            <a:ext cx="8505368" cy="3182256"/>
          </a:xfrm>
          <a:custGeom>
            <a:avLst/>
            <a:gdLst>
              <a:gd name="connsiteX0" fmla="*/ 0 w 8505368"/>
              <a:gd name="connsiteY0" fmla="*/ 0 h 3182256"/>
              <a:gd name="connsiteX1" fmla="*/ 8505368 w 8505368"/>
              <a:gd name="connsiteY1" fmla="*/ 0 h 3182256"/>
              <a:gd name="connsiteX2" fmla="*/ 8505368 w 8505368"/>
              <a:gd name="connsiteY2" fmla="*/ 3182256 h 3182256"/>
              <a:gd name="connsiteX3" fmla="*/ 0 w 8505368"/>
              <a:gd name="connsiteY3" fmla="*/ 3182256 h 3182256"/>
            </a:gdLst>
            <a:ahLst/>
            <a:cxnLst>
              <a:cxn ang="0">
                <a:pos x="connsiteX0" y="connsiteY0"/>
              </a:cxn>
              <a:cxn ang="0">
                <a:pos x="connsiteX1" y="connsiteY1"/>
              </a:cxn>
              <a:cxn ang="0">
                <a:pos x="connsiteX2" y="connsiteY2"/>
              </a:cxn>
              <a:cxn ang="0">
                <a:pos x="connsiteX3" y="connsiteY3"/>
              </a:cxn>
            </a:cxnLst>
            <a:rect l="l" t="t" r="r" b="b"/>
            <a:pathLst>
              <a:path w="8505368" h="3182256">
                <a:moveTo>
                  <a:pt x="0" y="0"/>
                </a:moveTo>
                <a:lnTo>
                  <a:pt x="8505368" y="0"/>
                </a:lnTo>
                <a:lnTo>
                  <a:pt x="8505368" y="3182256"/>
                </a:lnTo>
                <a:lnTo>
                  <a:pt x="0" y="3182256"/>
                </a:lnTo>
                <a:close/>
              </a:path>
            </a:pathLst>
          </a:custGeom>
        </p:spPr>
        <p:txBody>
          <a:bodyPr wrap="square">
            <a:noAutofit/>
          </a:bodyPr>
          <a:lstStyle/>
          <a:p>
            <a:endParaRPr lang="en-US"/>
          </a:p>
        </p:txBody>
      </p:sp>
    </p:spTree>
    <p:extLst>
      <p:ext uri="{BB962C8B-B14F-4D97-AF65-F5344CB8AC3E}">
        <p14:creationId xmlns:p14="http://schemas.microsoft.com/office/powerpoint/2010/main" val="266466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Full Blank">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1FF2F9F1-6D39-476C-A60F-FC10437D74E7}"/>
              </a:ext>
            </a:extLst>
          </p:cNvPr>
          <p:cNvSpPr>
            <a:spLocks noGrp="1"/>
          </p:cNvSpPr>
          <p:nvPr>
            <p:ph type="pic" sz="quarter" idx="10"/>
          </p:nvPr>
        </p:nvSpPr>
        <p:spPr>
          <a:xfrm>
            <a:off x="838200" y="1865313"/>
            <a:ext cx="2122488" cy="2381250"/>
          </a:xfrm>
          <a:custGeom>
            <a:avLst/>
            <a:gdLst>
              <a:gd name="connsiteX0" fmla="*/ 1185911 w 2122488"/>
              <a:gd name="connsiteY0" fmla="*/ 0 h 2381250"/>
              <a:gd name="connsiteX1" fmla="*/ 2122488 w 2122488"/>
              <a:gd name="connsiteY1" fmla="*/ 457771 h 2381250"/>
              <a:gd name="connsiteX2" fmla="*/ 1904582 w 2122488"/>
              <a:gd name="connsiteY2" fmla="*/ 1190625 h 2381250"/>
              <a:gd name="connsiteX3" fmla="*/ 2122488 w 2122488"/>
              <a:gd name="connsiteY3" fmla="*/ 1923479 h 2381250"/>
              <a:gd name="connsiteX4" fmla="*/ 1185911 w 2122488"/>
              <a:gd name="connsiteY4" fmla="*/ 2381250 h 2381250"/>
              <a:gd name="connsiteX5" fmla="*/ 0 w 2122488"/>
              <a:gd name="connsiteY5" fmla="*/ 1190625 h 2381250"/>
              <a:gd name="connsiteX6" fmla="*/ 1185911 w 2122488"/>
              <a:gd name="connsiteY6" fmla="*/ 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488" h="2381250">
                <a:moveTo>
                  <a:pt x="1185911" y="0"/>
                </a:moveTo>
                <a:cubicBezTo>
                  <a:pt x="1567247" y="0"/>
                  <a:pt x="1904582" y="180589"/>
                  <a:pt x="2122488" y="457771"/>
                </a:cubicBezTo>
                <a:cubicBezTo>
                  <a:pt x="1984202" y="667758"/>
                  <a:pt x="1904582" y="919742"/>
                  <a:pt x="1904582" y="1190625"/>
                </a:cubicBezTo>
                <a:cubicBezTo>
                  <a:pt x="1904582" y="1461508"/>
                  <a:pt x="1984202" y="1713492"/>
                  <a:pt x="2122488" y="1923479"/>
                </a:cubicBezTo>
                <a:cubicBezTo>
                  <a:pt x="1904582" y="2202761"/>
                  <a:pt x="1567247" y="2381250"/>
                  <a:pt x="1185911" y="2381250"/>
                </a:cubicBezTo>
                <a:cubicBezTo>
                  <a:pt x="530098" y="2381250"/>
                  <a:pt x="0" y="1847884"/>
                  <a:pt x="0" y="1190625"/>
                </a:cubicBezTo>
                <a:cubicBezTo>
                  <a:pt x="0" y="533367"/>
                  <a:pt x="530098" y="0"/>
                  <a:pt x="1185911" y="0"/>
                </a:cubicBezTo>
                <a:close/>
              </a:path>
            </a:pathLst>
          </a:custGeom>
        </p:spPr>
        <p:txBody>
          <a:bodyPr wrap="square">
            <a:noAutofit/>
          </a:bodyPr>
          <a:lstStyle/>
          <a:p>
            <a:endParaRPr lang="en-US"/>
          </a:p>
        </p:txBody>
      </p:sp>
      <p:sp>
        <p:nvSpPr>
          <p:cNvPr id="26" name="Picture Placeholder 25">
            <a:extLst>
              <a:ext uri="{FF2B5EF4-FFF2-40B4-BE49-F238E27FC236}">
                <a16:creationId xmlns:a16="http://schemas.microsoft.com/office/drawing/2014/main" id="{F88DD5B1-BCAF-4E4F-B22C-A603FD4D1235}"/>
              </a:ext>
            </a:extLst>
          </p:cNvPr>
          <p:cNvSpPr>
            <a:spLocks noGrp="1"/>
          </p:cNvSpPr>
          <p:nvPr>
            <p:ph type="pic" sz="quarter" idx="11"/>
          </p:nvPr>
        </p:nvSpPr>
        <p:spPr>
          <a:xfrm>
            <a:off x="2873375" y="1865313"/>
            <a:ext cx="2116138" cy="2381250"/>
          </a:xfrm>
          <a:custGeom>
            <a:avLst/>
            <a:gdLst>
              <a:gd name="connsiteX0" fmla="*/ 1187971 w 2116138"/>
              <a:gd name="connsiteY0" fmla="*/ 0 h 2381250"/>
              <a:gd name="connsiteX1" fmla="*/ 2116138 w 2116138"/>
              <a:gd name="connsiteY1" fmla="*/ 449372 h 2381250"/>
              <a:gd name="connsiteX2" fmla="*/ 1891953 w 2116138"/>
              <a:gd name="connsiteY2" fmla="*/ 1190625 h 2381250"/>
              <a:gd name="connsiteX3" fmla="*/ 2116138 w 2116138"/>
              <a:gd name="connsiteY3" fmla="*/ 1931878 h 2381250"/>
              <a:gd name="connsiteX4" fmla="*/ 1187971 w 2116138"/>
              <a:gd name="connsiteY4" fmla="*/ 2381250 h 2381250"/>
              <a:gd name="connsiteX5" fmla="*/ 0 w 2116138"/>
              <a:gd name="connsiteY5" fmla="*/ 1190625 h 2381250"/>
              <a:gd name="connsiteX6" fmla="*/ 1187971 w 2116138"/>
              <a:gd name="connsiteY6" fmla="*/ 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6138" h="2381250">
                <a:moveTo>
                  <a:pt x="1187971" y="0"/>
                </a:moveTo>
                <a:cubicBezTo>
                  <a:pt x="1563009" y="0"/>
                  <a:pt x="1898239" y="176389"/>
                  <a:pt x="2116138" y="449372"/>
                </a:cubicBezTo>
                <a:cubicBezTo>
                  <a:pt x="1973666" y="661458"/>
                  <a:pt x="1891953" y="915542"/>
                  <a:pt x="1891953" y="1190625"/>
                </a:cubicBezTo>
                <a:cubicBezTo>
                  <a:pt x="1891953" y="1465708"/>
                  <a:pt x="1973666" y="1719792"/>
                  <a:pt x="2116138" y="1931878"/>
                </a:cubicBezTo>
                <a:cubicBezTo>
                  <a:pt x="1898239" y="2204861"/>
                  <a:pt x="1563009" y="2381250"/>
                  <a:pt x="1187971" y="2381250"/>
                </a:cubicBezTo>
                <a:cubicBezTo>
                  <a:pt x="532177" y="2381250"/>
                  <a:pt x="0" y="1847884"/>
                  <a:pt x="0" y="1190625"/>
                </a:cubicBezTo>
                <a:cubicBezTo>
                  <a:pt x="0" y="533367"/>
                  <a:pt x="532177" y="0"/>
                  <a:pt x="1187971" y="0"/>
                </a:cubicBezTo>
                <a:close/>
              </a:path>
            </a:pathLst>
          </a:custGeom>
        </p:spPr>
        <p:txBody>
          <a:bodyPr wrap="square">
            <a:noAutofit/>
          </a:bodyPr>
          <a:lstStyle/>
          <a:p>
            <a:endParaRPr lang="en-US"/>
          </a:p>
        </p:txBody>
      </p:sp>
      <p:sp>
        <p:nvSpPr>
          <p:cNvPr id="27" name="Picture Placeholder 26">
            <a:extLst>
              <a:ext uri="{FF2B5EF4-FFF2-40B4-BE49-F238E27FC236}">
                <a16:creationId xmlns:a16="http://schemas.microsoft.com/office/drawing/2014/main" id="{02889CC0-78E1-49CE-8F06-08D5061E4EA6}"/>
              </a:ext>
            </a:extLst>
          </p:cNvPr>
          <p:cNvSpPr>
            <a:spLocks noGrp="1"/>
          </p:cNvSpPr>
          <p:nvPr>
            <p:ph type="pic" sz="quarter" idx="12"/>
          </p:nvPr>
        </p:nvSpPr>
        <p:spPr>
          <a:xfrm>
            <a:off x="4906963" y="1865313"/>
            <a:ext cx="2376488" cy="2381250"/>
          </a:xfrm>
          <a:custGeom>
            <a:avLst/>
            <a:gdLst>
              <a:gd name="connsiteX0" fmla="*/ 1188244 w 2376488"/>
              <a:gd name="connsiteY0" fmla="*/ 0 h 2381250"/>
              <a:gd name="connsiteX1" fmla="*/ 2376488 w 2376488"/>
              <a:gd name="connsiteY1" fmla="*/ 1190625 h 2381250"/>
              <a:gd name="connsiteX2" fmla="*/ 1188244 w 2376488"/>
              <a:gd name="connsiteY2" fmla="*/ 2381250 h 2381250"/>
              <a:gd name="connsiteX3" fmla="*/ 0 w 2376488"/>
              <a:gd name="connsiteY3" fmla="*/ 1190625 h 2381250"/>
              <a:gd name="connsiteX4" fmla="*/ 1188244 w 2376488"/>
              <a:gd name="connsiteY4" fmla="*/ 0 h 238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488" h="2381250">
                <a:moveTo>
                  <a:pt x="1188244" y="0"/>
                </a:moveTo>
                <a:cubicBezTo>
                  <a:pt x="1844493" y="0"/>
                  <a:pt x="2376488" y="533061"/>
                  <a:pt x="2376488" y="1190625"/>
                </a:cubicBezTo>
                <a:cubicBezTo>
                  <a:pt x="2376488" y="1848189"/>
                  <a:pt x="1844493" y="2381250"/>
                  <a:pt x="1188244" y="2381250"/>
                </a:cubicBezTo>
                <a:cubicBezTo>
                  <a:pt x="531995" y="2381250"/>
                  <a:pt x="0" y="1848189"/>
                  <a:pt x="0" y="1190625"/>
                </a:cubicBezTo>
                <a:cubicBezTo>
                  <a:pt x="0" y="533061"/>
                  <a:pt x="531995" y="0"/>
                  <a:pt x="1188244" y="0"/>
                </a:cubicBezTo>
                <a:close/>
              </a:path>
            </a:pathLst>
          </a:custGeom>
        </p:spPr>
        <p:txBody>
          <a:bodyPr wrap="square">
            <a:noAutofit/>
          </a:bodyPr>
          <a:lstStyle/>
          <a:p>
            <a:endParaRPr lang="en-US"/>
          </a:p>
        </p:txBody>
      </p:sp>
      <p:sp>
        <p:nvSpPr>
          <p:cNvPr id="28" name="Picture Placeholder 27">
            <a:extLst>
              <a:ext uri="{FF2B5EF4-FFF2-40B4-BE49-F238E27FC236}">
                <a16:creationId xmlns:a16="http://schemas.microsoft.com/office/drawing/2014/main" id="{89675E0C-9654-4F37-AA8F-FCEBA5645F52}"/>
              </a:ext>
            </a:extLst>
          </p:cNvPr>
          <p:cNvSpPr>
            <a:spLocks noGrp="1"/>
          </p:cNvSpPr>
          <p:nvPr>
            <p:ph type="pic" sz="quarter" idx="13"/>
          </p:nvPr>
        </p:nvSpPr>
        <p:spPr>
          <a:xfrm>
            <a:off x="7200900" y="1865313"/>
            <a:ext cx="2116138" cy="2381250"/>
          </a:xfrm>
          <a:custGeom>
            <a:avLst/>
            <a:gdLst>
              <a:gd name="connsiteX0" fmla="*/ 928168 w 2116138"/>
              <a:gd name="connsiteY0" fmla="*/ 0 h 2381250"/>
              <a:gd name="connsiteX1" fmla="*/ 2116138 w 2116138"/>
              <a:gd name="connsiteY1" fmla="*/ 1190625 h 2381250"/>
              <a:gd name="connsiteX2" fmla="*/ 928168 w 2116138"/>
              <a:gd name="connsiteY2" fmla="*/ 2381250 h 2381250"/>
              <a:gd name="connsiteX3" fmla="*/ 0 w 2116138"/>
              <a:gd name="connsiteY3" fmla="*/ 1931878 h 2381250"/>
              <a:gd name="connsiteX4" fmla="*/ 224185 w 2116138"/>
              <a:gd name="connsiteY4" fmla="*/ 1190625 h 2381250"/>
              <a:gd name="connsiteX5" fmla="*/ 0 w 2116138"/>
              <a:gd name="connsiteY5" fmla="*/ 449372 h 2381250"/>
              <a:gd name="connsiteX6" fmla="*/ 928168 w 2116138"/>
              <a:gd name="connsiteY6" fmla="*/ 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6138" h="2381250">
                <a:moveTo>
                  <a:pt x="928168" y="0"/>
                </a:moveTo>
                <a:cubicBezTo>
                  <a:pt x="1583961" y="0"/>
                  <a:pt x="2116138" y="533367"/>
                  <a:pt x="2116138" y="1190625"/>
                </a:cubicBezTo>
                <a:cubicBezTo>
                  <a:pt x="2116138" y="1847884"/>
                  <a:pt x="1583961" y="2381250"/>
                  <a:pt x="928168" y="2381250"/>
                </a:cubicBezTo>
                <a:cubicBezTo>
                  <a:pt x="551034" y="2381250"/>
                  <a:pt x="215804" y="2204861"/>
                  <a:pt x="0" y="1931878"/>
                </a:cubicBezTo>
                <a:cubicBezTo>
                  <a:pt x="140378" y="1719792"/>
                  <a:pt x="224185" y="1465708"/>
                  <a:pt x="224185" y="1190625"/>
                </a:cubicBezTo>
                <a:cubicBezTo>
                  <a:pt x="224185" y="915542"/>
                  <a:pt x="140378" y="661458"/>
                  <a:pt x="0" y="449372"/>
                </a:cubicBezTo>
                <a:cubicBezTo>
                  <a:pt x="215804" y="176389"/>
                  <a:pt x="551034" y="0"/>
                  <a:pt x="928168" y="0"/>
                </a:cubicBezTo>
                <a:close/>
              </a:path>
            </a:pathLst>
          </a:custGeom>
        </p:spPr>
        <p:txBody>
          <a:bodyPr wrap="square">
            <a:noAutofit/>
          </a:bodyPr>
          <a:lstStyle/>
          <a:p>
            <a:endParaRPr lang="en-US"/>
          </a:p>
        </p:txBody>
      </p:sp>
      <p:sp>
        <p:nvSpPr>
          <p:cNvPr id="29" name="Picture Placeholder 28">
            <a:extLst>
              <a:ext uri="{FF2B5EF4-FFF2-40B4-BE49-F238E27FC236}">
                <a16:creationId xmlns:a16="http://schemas.microsoft.com/office/drawing/2014/main" id="{36D7C622-ED07-4445-BDB5-ACA782820E6A}"/>
              </a:ext>
            </a:extLst>
          </p:cNvPr>
          <p:cNvSpPr>
            <a:spLocks noGrp="1"/>
          </p:cNvSpPr>
          <p:nvPr>
            <p:ph type="pic" sz="quarter" idx="14"/>
          </p:nvPr>
        </p:nvSpPr>
        <p:spPr>
          <a:xfrm>
            <a:off x="9226551" y="1865313"/>
            <a:ext cx="2125663" cy="2381250"/>
          </a:xfrm>
          <a:custGeom>
            <a:avLst/>
            <a:gdLst>
              <a:gd name="connsiteX0" fmla="*/ 937053 w 2125663"/>
              <a:gd name="connsiteY0" fmla="*/ 0 h 2381250"/>
              <a:gd name="connsiteX1" fmla="*/ 2125663 w 2125663"/>
              <a:gd name="connsiteY1" fmla="*/ 1190625 h 2381250"/>
              <a:gd name="connsiteX2" fmla="*/ 937053 w 2125663"/>
              <a:gd name="connsiteY2" fmla="*/ 2381250 h 2381250"/>
              <a:gd name="connsiteX3" fmla="*/ 0 w 2125663"/>
              <a:gd name="connsiteY3" fmla="*/ 1923479 h 2381250"/>
              <a:gd name="connsiteX4" fmla="*/ 220113 w 2125663"/>
              <a:gd name="connsiteY4" fmla="*/ 1190625 h 2381250"/>
              <a:gd name="connsiteX5" fmla="*/ 0 w 2125663"/>
              <a:gd name="connsiteY5" fmla="*/ 457771 h 2381250"/>
              <a:gd name="connsiteX6" fmla="*/ 937053 w 2125663"/>
              <a:gd name="connsiteY6" fmla="*/ 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663" h="2381250">
                <a:moveTo>
                  <a:pt x="937053" y="0"/>
                </a:moveTo>
                <a:cubicBezTo>
                  <a:pt x="1593199" y="0"/>
                  <a:pt x="2125663" y="533367"/>
                  <a:pt x="2125663" y="1190625"/>
                </a:cubicBezTo>
                <a:cubicBezTo>
                  <a:pt x="2125663" y="1847884"/>
                  <a:pt x="1593199" y="2381250"/>
                  <a:pt x="937053" y="2381250"/>
                </a:cubicBezTo>
                <a:cubicBezTo>
                  <a:pt x="557620" y="2381250"/>
                  <a:pt x="218017" y="2202761"/>
                  <a:pt x="0" y="1923479"/>
                </a:cubicBezTo>
                <a:cubicBezTo>
                  <a:pt x="138357" y="1713492"/>
                  <a:pt x="220113" y="1461508"/>
                  <a:pt x="220113" y="1190625"/>
                </a:cubicBezTo>
                <a:cubicBezTo>
                  <a:pt x="220113" y="919742"/>
                  <a:pt x="138357" y="667758"/>
                  <a:pt x="0" y="457771"/>
                </a:cubicBezTo>
                <a:cubicBezTo>
                  <a:pt x="218017" y="180589"/>
                  <a:pt x="557620" y="0"/>
                  <a:pt x="937053" y="0"/>
                </a:cubicBezTo>
                <a:close/>
              </a:path>
            </a:pathLst>
          </a:custGeom>
        </p:spPr>
        <p:txBody>
          <a:bodyPr wrap="square">
            <a:noAutofit/>
          </a:bodyPr>
          <a:lstStyle/>
          <a:p>
            <a:endParaRPr lang="en-US"/>
          </a:p>
        </p:txBody>
      </p:sp>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
        <p:nvSpPr>
          <p:cNvPr id="2" name="Title 1">
            <a:extLst>
              <a:ext uri="{FF2B5EF4-FFF2-40B4-BE49-F238E27FC236}">
                <a16:creationId xmlns:a16="http://schemas.microsoft.com/office/drawing/2014/main" id="{202BD813-153C-495E-8435-A1185A021EB4}"/>
              </a:ext>
            </a:extLst>
          </p:cNvPr>
          <p:cNvSpPr>
            <a:spLocks noGrp="1"/>
          </p:cNvSpPr>
          <p:nvPr>
            <p:ph type="title"/>
          </p:nvPr>
        </p:nvSpPr>
        <p:spPr/>
        <p:txBody>
          <a:bodyPr>
            <a:no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11232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Full Blan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4B693E3-FDF3-4BEE-8FE9-10E0AF902279}"/>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a:p>
        </p:txBody>
      </p:sp>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
        <p:nvSpPr>
          <p:cNvPr id="2" name="Title 1">
            <a:extLst>
              <a:ext uri="{FF2B5EF4-FFF2-40B4-BE49-F238E27FC236}">
                <a16:creationId xmlns:a16="http://schemas.microsoft.com/office/drawing/2014/main" id="{202BD813-153C-495E-8435-A1185A021EB4}"/>
              </a:ext>
            </a:extLst>
          </p:cNvPr>
          <p:cNvSpPr>
            <a:spLocks noGrp="1"/>
          </p:cNvSpPr>
          <p:nvPr>
            <p:ph type="title"/>
          </p:nvPr>
        </p:nvSpPr>
        <p:spPr/>
        <p:txBody>
          <a:bodyPr>
            <a:no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250208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6_Full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D813-153C-495E-8435-A1185A021EB4}"/>
              </a:ext>
            </a:extLst>
          </p:cNvPr>
          <p:cNvSpPr>
            <a:spLocks noGrp="1"/>
          </p:cNvSpPr>
          <p:nvPr>
            <p:ph type="title"/>
          </p:nvPr>
        </p:nvSpPr>
        <p:spPr/>
        <p:txBody>
          <a:bodyPr>
            <a:noAutofit/>
          </a:bodyPr>
          <a:lstStyle>
            <a:lvl1pPr>
              <a:defRPr sz="3000"/>
            </a:lvl1pPr>
          </a:lstStyle>
          <a:p>
            <a:r>
              <a:rPr lang="en-US" dirty="0"/>
              <a:t>Click to edit Master title style</a:t>
            </a:r>
          </a:p>
        </p:txBody>
      </p:sp>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Tree>
    <p:extLst>
      <p:ext uri="{BB962C8B-B14F-4D97-AF65-F5344CB8AC3E}">
        <p14:creationId xmlns:p14="http://schemas.microsoft.com/office/powerpoint/2010/main" val="299036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8_Full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D813-153C-495E-8435-A1185A021EB4}"/>
              </a:ext>
            </a:extLst>
          </p:cNvPr>
          <p:cNvSpPr>
            <a:spLocks noGrp="1"/>
          </p:cNvSpPr>
          <p:nvPr>
            <p:ph type="title"/>
          </p:nvPr>
        </p:nvSpPr>
        <p:spPr/>
        <p:txBody>
          <a:bodyPr>
            <a:noAutofit/>
          </a:bodyPr>
          <a:lstStyle>
            <a:lvl1pPr>
              <a:defRPr sz="3000"/>
            </a:lvl1pPr>
          </a:lstStyle>
          <a:p>
            <a:r>
              <a:rPr lang="en-US" dirty="0"/>
              <a:t>Click to edit Master title style</a:t>
            </a:r>
          </a:p>
        </p:txBody>
      </p:sp>
      <p:sp>
        <p:nvSpPr>
          <p:cNvPr id="6" name="Oval 5">
            <a:extLst>
              <a:ext uri="{FF2B5EF4-FFF2-40B4-BE49-F238E27FC236}">
                <a16:creationId xmlns:a16="http://schemas.microsoft.com/office/drawing/2014/main" id="{B252BC1F-DA6E-4ECF-8D1D-4214315718D3}"/>
              </a:ext>
            </a:extLst>
          </p:cNvPr>
          <p:cNvSpPr/>
          <p:nvPr userDrawn="1"/>
        </p:nvSpPr>
        <p:spPr>
          <a:xfrm>
            <a:off x="11578522" y="6376988"/>
            <a:ext cx="328612" cy="32861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D5891A4-884B-4242-BD62-6F05E80F2DF8}"/>
              </a:ext>
            </a:extLst>
          </p:cNvPr>
          <p:cNvSpPr>
            <a:spLocks noGrp="1"/>
          </p:cNvSpPr>
          <p:nvPr>
            <p:ph type="pic" sz="quarter" idx="10"/>
          </p:nvPr>
        </p:nvSpPr>
        <p:spPr>
          <a:xfrm>
            <a:off x="0" y="2276475"/>
            <a:ext cx="2990943" cy="4581525"/>
          </a:xfrm>
          <a:custGeom>
            <a:avLst/>
            <a:gdLst>
              <a:gd name="connsiteX0" fmla="*/ 0 w 2990943"/>
              <a:gd name="connsiteY0" fmla="*/ 0 h 4400550"/>
              <a:gd name="connsiteX1" fmla="*/ 2990943 w 2990943"/>
              <a:gd name="connsiteY1" fmla="*/ 0 h 4400550"/>
              <a:gd name="connsiteX2" fmla="*/ 2990943 w 2990943"/>
              <a:gd name="connsiteY2" fmla="*/ 4400550 h 4400550"/>
              <a:gd name="connsiteX3" fmla="*/ 0 w 2990943"/>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2990943" h="4400550">
                <a:moveTo>
                  <a:pt x="0" y="0"/>
                </a:moveTo>
                <a:lnTo>
                  <a:pt x="2990943" y="0"/>
                </a:lnTo>
                <a:lnTo>
                  <a:pt x="2990943" y="4400550"/>
                </a:lnTo>
                <a:lnTo>
                  <a:pt x="0" y="4400550"/>
                </a:lnTo>
                <a:close/>
              </a:path>
            </a:pathLst>
          </a:custGeom>
        </p:spPr>
        <p:txBody>
          <a:bodyPr wrap="square">
            <a:noAutofit/>
          </a:bodyPr>
          <a:lstStyle/>
          <a:p>
            <a:endParaRPr lang="en-US"/>
          </a:p>
        </p:txBody>
      </p:sp>
      <p:sp>
        <p:nvSpPr>
          <p:cNvPr id="7" name="Slide Number Placeholder 2">
            <a:extLst>
              <a:ext uri="{FF2B5EF4-FFF2-40B4-BE49-F238E27FC236}">
                <a16:creationId xmlns:a16="http://schemas.microsoft.com/office/drawing/2014/main" id="{DC8FF280-D7BB-4FD1-A17E-B83E8DAD362B}"/>
              </a:ext>
            </a:extLst>
          </p:cNvPr>
          <p:cNvSpPr>
            <a:spLocks noGrp="1"/>
          </p:cNvSpPr>
          <p:nvPr>
            <p:ph type="sldNum" sz="quarter" idx="4"/>
          </p:nvPr>
        </p:nvSpPr>
        <p:spPr>
          <a:xfrm>
            <a:off x="11557975" y="6414025"/>
            <a:ext cx="369706" cy="291576"/>
          </a:xfrm>
          <a:prstGeom prst="rect">
            <a:avLst/>
          </a:prstGeom>
        </p:spPr>
        <p:txBody>
          <a:bodyPr/>
          <a:lstStyle>
            <a:lvl1pPr algn="ctr">
              <a:defRPr sz="1000" b="1">
                <a:solidFill>
                  <a:schemeClr val="bg1"/>
                </a:solidFill>
                <a:latin typeface="+mn-lt"/>
              </a:defRPr>
            </a:lvl1pPr>
          </a:lstStyle>
          <a:p>
            <a:fld id="{DF774B5E-3D86-D744-9739-9A55B86C5C92}" type="slidenum">
              <a:rPr lang="en-US" smtClean="0"/>
              <a:pPr/>
              <a:t>‹#›</a:t>
            </a:fld>
            <a:endParaRPr lang="en-US" dirty="0"/>
          </a:p>
        </p:txBody>
      </p:sp>
    </p:spTree>
    <p:extLst>
      <p:ext uri="{BB962C8B-B14F-4D97-AF65-F5344CB8AC3E}">
        <p14:creationId xmlns:p14="http://schemas.microsoft.com/office/powerpoint/2010/main" val="359507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3274"/>
            <a:ext cx="10515600" cy="49945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19723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5324E"/>
            </a:gs>
            <a:gs pos="100000">
              <a:srgbClr val="0986C7"/>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F10366-F587-4814-9FE1-DB52DB96D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5C61A2-724E-4F94-8ABF-EFB5F5BFA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775F1-6245-4698-982C-0EC58AAD0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2392B-A0B0-4A26-8B14-96A18B2FE225}" type="datetimeFigureOut">
              <a:rPr lang="en-US" smtClean="0"/>
              <a:t>2/27/2021</a:t>
            </a:fld>
            <a:endParaRPr lang="en-US"/>
          </a:p>
        </p:txBody>
      </p:sp>
      <p:sp>
        <p:nvSpPr>
          <p:cNvPr id="5" name="Footer Placeholder 4">
            <a:extLst>
              <a:ext uri="{FF2B5EF4-FFF2-40B4-BE49-F238E27FC236}">
                <a16:creationId xmlns:a16="http://schemas.microsoft.com/office/drawing/2014/main" id="{F01E1689-3E0F-4679-8E82-D4093B4AB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AE7629-5391-4E8B-95AB-C547D640A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9492C-2CA1-4051-87D7-D1A92BE3E1B9}" type="slidenum">
              <a:rPr lang="en-US" smtClean="0"/>
              <a:t>‹#›</a:t>
            </a:fld>
            <a:endParaRPr lang="en-US"/>
          </a:p>
        </p:txBody>
      </p:sp>
    </p:spTree>
    <p:extLst>
      <p:ext uri="{BB962C8B-B14F-4D97-AF65-F5344CB8AC3E}">
        <p14:creationId xmlns:p14="http://schemas.microsoft.com/office/powerpoint/2010/main" val="16824929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0230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483745"/>
            <a:ext cx="10058400" cy="4385349"/>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F9B765-AA5E-4225-B578-45C915C65037}" type="datetimeFigureOut">
              <a:rPr lang="en-US" smtClean="0"/>
              <a:t>2/27/2021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ACMP Carolinas: From the mountains, to the piedmont, to the coast</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78A898-D80D-4965-B9BB-48AB9A7DFD74}" type="slidenum">
              <a:rPr lang="en-US" smtClean="0"/>
              <a:t>‹#›</a:t>
            </a:fld>
            <a:endParaRPr lang="en-US"/>
          </a:p>
        </p:txBody>
      </p:sp>
      <p:cxnSp>
        <p:nvCxnSpPr>
          <p:cNvPr id="10" name="Straight Connector 9"/>
          <p:cNvCxnSpPr/>
          <p:nvPr/>
        </p:nvCxnSpPr>
        <p:spPr>
          <a:xfrm>
            <a:off x="1097280" y="98890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92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F9B765-AA5E-4225-B578-45C915C65037}" type="datetimeFigureOut">
              <a:rPr lang="en-US" smtClean="0"/>
              <a:t>2/27/2021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ACMP Carolinas: From the mountains, to the piedmont, to the coast</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78A898-D80D-4965-B9BB-48AB9A7DFD7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5827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 Id="rId6" Type="http://schemas.openxmlformats.org/officeDocument/2006/relationships/hyperlink" Target="https://www.chamacloud.com/"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62.emf"/><Relationship Id="rId5" Type="http://schemas.openxmlformats.org/officeDocument/2006/relationships/hyperlink" Target="https://www.glam-readytolead.com/" TargetMode="External"/><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hyperlink" Target="https://www.glam-readytolead.com/" TargetMode="External"/><Relationship Id="rId5" Type="http://schemas.openxmlformats.org/officeDocument/2006/relationships/hyperlink" Target="https://www.glam-readytolead.com/glam-squad" TargetMode="External"/><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1.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9.jpg"/><Relationship Id="rId1" Type="http://schemas.openxmlformats.org/officeDocument/2006/relationships/slideLayout" Target="../slideLayouts/slideLayout30.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jpg"/><Relationship Id="rId1" Type="http://schemas.openxmlformats.org/officeDocument/2006/relationships/slideLayout" Target="../slideLayouts/slideLayout30.xml"/><Relationship Id="rId4" Type="http://schemas.openxmlformats.org/officeDocument/2006/relationships/image" Target="../media/image76.svg"/></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clapata@bhdp.com" TargetMode="Externa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jpg"/><Relationship Id="rId2" Type="http://schemas.openxmlformats.org/officeDocument/2006/relationships/image" Target="../media/image9.jpg"/><Relationship Id="rId1" Type="http://schemas.openxmlformats.org/officeDocument/2006/relationships/slideLayout" Target="../slideLayouts/slideLayout30.xml"/><Relationship Id="rId6" Type="http://schemas.openxmlformats.org/officeDocument/2006/relationships/image" Target="../media/image82.jpg"/><Relationship Id="rId5" Type="http://schemas.openxmlformats.org/officeDocument/2006/relationships/image" Target="../media/image81.jpg"/><Relationship Id="rId4" Type="http://schemas.openxmlformats.org/officeDocument/2006/relationships/image" Target="../media/image80.jpg"/></Relationships>
</file>

<file path=ppt/slides/_rels/slide29.xml.rels><?xml version="1.0" encoding="UTF-8" standalone="yes"?>
<Relationships xmlns="http://schemas.openxmlformats.org/package/2006/relationships"><Relationship Id="rId8" Type="http://schemas.openxmlformats.org/officeDocument/2006/relationships/hyperlink" Target="https://www.acmpcarolinas.org/OUR-SPONSORS" TargetMode="External"/><Relationship Id="rId3" Type="http://schemas.openxmlformats.org/officeDocument/2006/relationships/image" Target="../media/image85.png"/><Relationship Id="rId7" Type="http://schemas.openxmlformats.org/officeDocument/2006/relationships/image" Target="../media/image12.png"/><Relationship Id="rId2" Type="http://schemas.openxmlformats.org/officeDocument/2006/relationships/image" Target="../media/image84.png"/><Relationship Id="rId1" Type="http://schemas.openxmlformats.org/officeDocument/2006/relationships/slideLayout" Target="../slideLayouts/slideLayout30.xml"/><Relationship Id="rId6" Type="http://schemas.openxmlformats.org/officeDocument/2006/relationships/image" Target="../media/image9.jpg"/><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hyperlink" Target="mailto:Leslie.ottavi@acmpcarolinas.or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9.jpeg"/><Relationship Id="rId7" Type="http://schemas.openxmlformats.org/officeDocument/2006/relationships/image" Target="../media/image92.jpeg"/><Relationship Id="rId2" Type="http://schemas.openxmlformats.org/officeDocument/2006/relationships/image" Target="../media/image9.jpg"/><Relationship Id="rId1" Type="http://schemas.openxmlformats.org/officeDocument/2006/relationships/slideLayout" Target="../slideLayouts/slideLayout30.xml"/><Relationship Id="rId6" Type="http://schemas.openxmlformats.org/officeDocument/2006/relationships/image" Target="cid:177b71ff2eb207cf5f09" TargetMode="External"/><Relationship Id="rId5" Type="http://schemas.openxmlformats.org/officeDocument/2006/relationships/image" Target="../media/image91.jpeg"/><Relationship Id="rId4" Type="http://schemas.openxmlformats.org/officeDocument/2006/relationships/image" Target="../media/image90.jpg"/><Relationship Id="rId9" Type="http://schemas.openxmlformats.org/officeDocument/2006/relationships/image" Target="../media/image94.jpeg"/></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hyperlink" Target="mailto:aaron.stroud@acmpcarolinas.org" TargetMode="External"/><Relationship Id="rId2" Type="http://schemas.openxmlformats.org/officeDocument/2006/relationships/image" Target="../media/image9.jpg"/><Relationship Id="rId1" Type="http://schemas.openxmlformats.org/officeDocument/2006/relationships/slideLayout" Target="../slideLayouts/slideLayout30.xml"/><Relationship Id="rId4" Type="http://schemas.openxmlformats.org/officeDocument/2006/relationships/image" Target="../media/image95.tiff"/></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s://linkcheck.perficient.com/?url=http%3A%2F%2Fpost.spmailtechnol.com%2Ff%2Fa%2FHEwdn9yKjR-qAATBVU1HAg~~%2FAACsHgA~%2FRgRiC-hQP0RvaHR0cHM6Ly9ib29rY2x1YnouY29tL2Jvb2tzL2xlYW4tY2hhbmdlLW1hbmFnbWVudC1pbm5vdmF0aXZlLXByYWN0aWNlcy1mb3ItbWFuYWdpbmctb3JnYW5pemF0aW9uYWwtY2hhbmdlLTQxMTkyVwNzcGNCCmAhUGMpYJCIX-FSFmFhcm9ubHN0cm91ZEBnbWFpbC5jb21YBAAAAAM~&amp;id=1295&amp;rcpt=david.chapman%40perficient.com&amp;tss=1613409892&amp;msgid=b5872477-6fb2-11eb-a1fb-87935d17948d&amp;html=1&amp;h=4d813bdb" TargetMode="External"/><Relationship Id="rId2" Type="http://schemas.openxmlformats.org/officeDocument/2006/relationships/image" Target="../media/image9.jpg"/><Relationship Id="rId1" Type="http://schemas.openxmlformats.org/officeDocument/2006/relationships/slideLayout" Target="../slideLayouts/slideLayout30.xml"/><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Kendra.Whitney@gmail.com?subject=ACMP%20Carolinas%20Marketing%20and%20Comms%20Committee" TargetMode="Externa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www.italentdigita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jpeg"/><Relationship Id="rId1" Type="http://schemas.openxmlformats.org/officeDocument/2006/relationships/slideLayout" Target="../slideLayouts/slideLayout36.xml"/><Relationship Id="rId6" Type="http://schemas.openxmlformats.org/officeDocument/2006/relationships/image" Target="../media/image26.tiff"/><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5.jpg"/><Relationship Id="rId15" Type="http://schemas.openxmlformats.org/officeDocument/2006/relationships/image" Target="../media/image35.tiff"/><Relationship Id="rId23" Type="http://schemas.openxmlformats.org/officeDocument/2006/relationships/image" Target="../media/image43.pn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tiff"/><Relationship Id="rId30"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5324E"/>
            </a:gs>
            <a:gs pos="97000">
              <a:srgbClr val="5BC7FF"/>
            </a:gs>
            <a:gs pos="68000">
              <a:srgbClr val="599FD2"/>
            </a:gs>
          </a:gsLst>
          <a:lin ang="5400000" scaled="1"/>
          <a:tileRect/>
        </a:gradFill>
        <a:effectLst/>
      </p:bgPr>
    </p:bg>
    <p:spTree>
      <p:nvGrpSpPr>
        <p:cNvPr id="1" name=""/>
        <p:cNvGrpSpPr/>
        <p:nvPr/>
      </p:nvGrpSpPr>
      <p:grpSpPr>
        <a:xfrm>
          <a:off x="0" y="0"/>
          <a:ext cx="0" cy="0"/>
          <a:chOff x="0" y="0"/>
          <a:chExt cx="0" cy="0"/>
        </a:xfrm>
      </p:grpSpPr>
      <p:sp>
        <p:nvSpPr>
          <p:cNvPr id="3" name="Freeform 16">
            <a:extLst>
              <a:ext uri="{FF2B5EF4-FFF2-40B4-BE49-F238E27FC236}">
                <a16:creationId xmlns:a16="http://schemas.microsoft.com/office/drawing/2014/main" id="{5DC4A956-7583-4511-9D20-0898842A185D}"/>
              </a:ext>
            </a:extLst>
          </p:cNvPr>
          <p:cNvSpPr>
            <a:spLocks/>
          </p:cNvSpPr>
          <p:nvPr/>
        </p:nvSpPr>
        <p:spPr bwMode="auto">
          <a:xfrm>
            <a:off x="24748" y="1029421"/>
            <a:ext cx="12192000" cy="5797416"/>
          </a:xfrm>
          <a:custGeom>
            <a:avLst/>
            <a:gdLst>
              <a:gd name="T0" fmla="*/ 2541 w 3840"/>
              <a:gd name="T1" fmla="*/ 357 h 1396"/>
              <a:gd name="T2" fmla="*/ 0 w 3840"/>
              <a:gd name="T3" fmla="*/ 505 h 1396"/>
              <a:gd name="T4" fmla="*/ 0 w 3840"/>
              <a:gd name="T5" fmla="*/ 1396 h 1396"/>
              <a:gd name="T6" fmla="*/ 3840 w 3840"/>
              <a:gd name="T7" fmla="*/ 1396 h 1396"/>
              <a:gd name="T8" fmla="*/ 3840 w 3840"/>
              <a:gd name="T9" fmla="*/ 73 h 1396"/>
              <a:gd name="T10" fmla="*/ 2541 w 3840"/>
              <a:gd name="T11" fmla="*/ 357 h 1396"/>
            </a:gdLst>
            <a:ahLst/>
            <a:cxnLst>
              <a:cxn ang="0">
                <a:pos x="T0" y="T1"/>
              </a:cxn>
              <a:cxn ang="0">
                <a:pos x="T2" y="T3"/>
              </a:cxn>
              <a:cxn ang="0">
                <a:pos x="T4" y="T5"/>
              </a:cxn>
              <a:cxn ang="0">
                <a:pos x="T6" y="T7"/>
              </a:cxn>
              <a:cxn ang="0">
                <a:pos x="T8" y="T9"/>
              </a:cxn>
              <a:cxn ang="0">
                <a:pos x="T10" y="T11"/>
              </a:cxn>
            </a:cxnLst>
            <a:rect l="0" t="0" r="r" b="b"/>
            <a:pathLst>
              <a:path w="3840" h="1396">
                <a:moveTo>
                  <a:pt x="2541" y="357"/>
                </a:moveTo>
                <a:cubicBezTo>
                  <a:pt x="1559" y="989"/>
                  <a:pt x="807" y="961"/>
                  <a:pt x="0" y="505"/>
                </a:cubicBezTo>
                <a:cubicBezTo>
                  <a:pt x="0" y="1396"/>
                  <a:pt x="0" y="1396"/>
                  <a:pt x="0" y="1396"/>
                </a:cubicBezTo>
                <a:cubicBezTo>
                  <a:pt x="3840" y="1396"/>
                  <a:pt x="3840" y="1396"/>
                  <a:pt x="3840" y="1396"/>
                </a:cubicBezTo>
                <a:cubicBezTo>
                  <a:pt x="3840" y="73"/>
                  <a:pt x="3840" y="73"/>
                  <a:pt x="3840" y="73"/>
                </a:cubicBezTo>
                <a:cubicBezTo>
                  <a:pt x="3490" y="0"/>
                  <a:pt x="3044" y="33"/>
                  <a:pt x="2541" y="357"/>
                </a:cubicBezTo>
                <a:close/>
              </a:path>
            </a:pathLst>
          </a:custGeom>
          <a:gradFill flip="none" rotWithShape="1">
            <a:gsLst>
              <a:gs pos="100000">
                <a:srgbClr val="599FD2">
                  <a:alpha val="84706"/>
                </a:srgbClr>
              </a:gs>
              <a:gs pos="0">
                <a:srgbClr val="4BCED7">
                  <a:alpha val="89804"/>
                </a:srgbClr>
              </a:gs>
            </a:gsLst>
            <a:path path="rect">
              <a:fillToRect l="100000" t="100000"/>
            </a:path>
            <a:tileRect r="-100000" b="-10000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037968BD-F49C-4411-BFE4-9A77843DD988}"/>
              </a:ext>
            </a:extLst>
          </p:cNvPr>
          <p:cNvSpPr/>
          <p:nvPr/>
        </p:nvSpPr>
        <p:spPr>
          <a:xfrm>
            <a:off x="1123977" y="3265428"/>
            <a:ext cx="1382312" cy="1382312"/>
          </a:xfrm>
          <a:prstGeom prst="ellipse">
            <a:avLst/>
          </a:prstGeom>
          <a:solidFill>
            <a:srgbClr val="1CADE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2FF8D581-5193-4043-998C-90C5068491ED}"/>
              </a:ext>
            </a:extLst>
          </p:cNvPr>
          <p:cNvSpPr/>
          <p:nvPr/>
        </p:nvSpPr>
        <p:spPr>
          <a:xfrm>
            <a:off x="4132760" y="3617201"/>
            <a:ext cx="1382312" cy="1382312"/>
          </a:xfrm>
          <a:prstGeom prst="ellipse">
            <a:avLst/>
          </a:prstGeom>
          <a:solidFill>
            <a:srgbClr val="2683C6"/>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918">
            <a:extLst>
              <a:ext uri="{FF2B5EF4-FFF2-40B4-BE49-F238E27FC236}">
                <a16:creationId xmlns:a16="http://schemas.microsoft.com/office/drawing/2014/main" id="{EAFD1A56-1FA5-435A-A931-CE3E4FACBEE3}"/>
              </a:ext>
            </a:extLst>
          </p:cNvPr>
          <p:cNvSpPr>
            <a:spLocks noEditPoints="1"/>
          </p:cNvSpPr>
          <p:nvPr/>
        </p:nvSpPr>
        <p:spPr bwMode="auto">
          <a:xfrm>
            <a:off x="1524461" y="3768866"/>
            <a:ext cx="569799" cy="494643"/>
          </a:xfrm>
          <a:custGeom>
            <a:avLst/>
            <a:gdLst>
              <a:gd name="T0" fmla="*/ 412 w 432"/>
              <a:gd name="T1" fmla="*/ 72 h 375"/>
              <a:gd name="T2" fmla="*/ 306 w 432"/>
              <a:gd name="T3" fmla="*/ 0 h 375"/>
              <a:gd name="T4" fmla="*/ 216 w 432"/>
              <a:gd name="T5" fmla="*/ 41 h 375"/>
              <a:gd name="T6" fmla="*/ 126 w 432"/>
              <a:gd name="T7" fmla="*/ 0 h 375"/>
              <a:gd name="T8" fmla="*/ 20 w 432"/>
              <a:gd name="T9" fmla="*/ 72 h 375"/>
              <a:gd name="T10" fmla="*/ 44 w 432"/>
              <a:gd name="T11" fmla="*/ 208 h 375"/>
              <a:gd name="T12" fmla="*/ 203 w 432"/>
              <a:gd name="T13" fmla="*/ 370 h 375"/>
              <a:gd name="T14" fmla="*/ 216 w 432"/>
              <a:gd name="T15" fmla="*/ 375 h 375"/>
              <a:gd name="T16" fmla="*/ 229 w 432"/>
              <a:gd name="T17" fmla="*/ 370 h 375"/>
              <a:gd name="T18" fmla="*/ 388 w 432"/>
              <a:gd name="T19" fmla="*/ 208 h 375"/>
              <a:gd name="T20" fmla="*/ 412 w 432"/>
              <a:gd name="T21" fmla="*/ 72 h 375"/>
              <a:gd name="T22" fmla="*/ 360 w 432"/>
              <a:gd name="T23" fmla="*/ 182 h 375"/>
              <a:gd name="T24" fmla="*/ 216 w 432"/>
              <a:gd name="T25" fmla="*/ 330 h 375"/>
              <a:gd name="T26" fmla="*/ 73 w 432"/>
              <a:gd name="T27" fmla="*/ 182 h 375"/>
              <a:gd name="T28" fmla="*/ 55 w 432"/>
              <a:gd name="T29" fmla="*/ 88 h 375"/>
              <a:gd name="T30" fmla="*/ 126 w 432"/>
              <a:gd name="T31" fmla="*/ 39 h 375"/>
              <a:gd name="T32" fmla="*/ 197 w 432"/>
              <a:gd name="T33" fmla="*/ 87 h 375"/>
              <a:gd name="T34" fmla="*/ 216 w 432"/>
              <a:gd name="T35" fmla="*/ 101 h 375"/>
              <a:gd name="T36" fmla="*/ 216 w 432"/>
              <a:gd name="T37" fmla="*/ 101 h 375"/>
              <a:gd name="T38" fmla="*/ 235 w 432"/>
              <a:gd name="T39" fmla="*/ 87 h 375"/>
              <a:gd name="T40" fmla="*/ 306 w 432"/>
              <a:gd name="T41" fmla="*/ 39 h 375"/>
              <a:gd name="T42" fmla="*/ 377 w 432"/>
              <a:gd name="T43" fmla="*/ 88 h 375"/>
              <a:gd name="T44" fmla="*/ 360 w 432"/>
              <a:gd name="T45" fmla="*/ 182 h 375"/>
              <a:gd name="T46" fmla="*/ 355 w 432"/>
              <a:gd name="T47" fmla="*/ 127 h 375"/>
              <a:gd name="T48" fmla="*/ 339 w 432"/>
              <a:gd name="T49" fmla="*/ 145 h 375"/>
              <a:gd name="T50" fmla="*/ 338 w 432"/>
              <a:gd name="T51" fmla="*/ 145 h 375"/>
              <a:gd name="T52" fmla="*/ 321 w 432"/>
              <a:gd name="T53" fmla="*/ 129 h 375"/>
              <a:gd name="T54" fmla="*/ 298 w 432"/>
              <a:gd name="T55" fmla="*/ 97 h 375"/>
              <a:gd name="T56" fmla="*/ 284 w 432"/>
              <a:gd name="T57" fmla="*/ 78 h 375"/>
              <a:gd name="T58" fmla="*/ 303 w 432"/>
              <a:gd name="T59" fmla="*/ 63 h 375"/>
              <a:gd name="T60" fmla="*/ 355 w 432"/>
              <a:gd name="T61" fmla="*/ 127 h 375"/>
              <a:gd name="T62" fmla="*/ 332 w 432"/>
              <a:gd name="T63" fmla="*/ 155 h 375"/>
              <a:gd name="T64" fmla="*/ 337 w 432"/>
              <a:gd name="T65" fmla="*/ 168 h 375"/>
              <a:gd name="T66" fmla="*/ 332 w 432"/>
              <a:gd name="T67" fmla="*/ 182 h 375"/>
              <a:gd name="T68" fmla="*/ 318 w 432"/>
              <a:gd name="T69" fmla="*/ 188 h 375"/>
              <a:gd name="T70" fmla="*/ 305 w 432"/>
              <a:gd name="T71" fmla="*/ 182 h 375"/>
              <a:gd name="T72" fmla="*/ 299 w 432"/>
              <a:gd name="T73" fmla="*/ 168 h 375"/>
              <a:gd name="T74" fmla="*/ 305 w 432"/>
              <a:gd name="T75" fmla="*/ 155 h 375"/>
              <a:gd name="T76" fmla="*/ 318 w 432"/>
              <a:gd name="T77" fmla="*/ 149 h 375"/>
              <a:gd name="T78" fmla="*/ 332 w 432"/>
              <a:gd name="T79" fmla="*/ 15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375">
                <a:moveTo>
                  <a:pt x="412" y="72"/>
                </a:moveTo>
                <a:cubicBezTo>
                  <a:pt x="392" y="29"/>
                  <a:pt x="351" y="0"/>
                  <a:pt x="306" y="0"/>
                </a:cubicBezTo>
                <a:cubicBezTo>
                  <a:pt x="262" y="0"/>
                  <a:pt x="233" y="20"/>
                  <a:pt x="216" y="41"/>
                </a:cubicBezTo>
                <a:cubicBezTo>
                  <a:pt x="199" y="20"/>
                  <a:pt x="170" y="0"/>
                  <a:pt x="126" y="0"/>
                </a:cubicBezTo>
                <a:cubicBezTo>
                  <a:pt x="81" y="0"/>
                  <a:pt x="40" y="29"/>
                  <a:pt x="20" y="72"/>
                </a:cubicBezTo>
                <a:cubicBezTo>
                  <a:pt x="0" y="118"/>
                  <a:pt x="9" y="169"/>
                  <a:pt x="44" y="208"/>
                </a:cubicBezTo>
                <a:cubicBezTo>
                  <a:pt x="128" y="303"/>
                  <a:pt x="203" y="370"/>
                  <a:pt x="203" y="370"/>
                </a:cubicBezTo>
                <a:cubicBezTo>
                  <a:pt x="207" y="374"/>
                  <a:pt x="212" y="375"/>
                  <a:pt x="216" y="375"/>
                </a:cubicBezTo>
                <a:cubicBezTo>
                  <a:pt x="221" y="375"/>
                  <a:pt x="225" y="374"/>
                  <a:pt x="229" y="370"/>
                </a:cubicBezTo>
                <a:cubicBezTo>
                  <a:pt x="230" y="370"/>
                  <a:pt x="304" y="303"/>
                  <a:pt x="388" y="208"/>
                </a:cubicBezTo>
                <a:cubicBezTo>
                  <a:pt x="424" y="169"/>
                  <a:pt x="432" y="118"/>
                  <a:pt x="412" y="72"/>
                </a:cubicBezTo>
                <a:close/>
                <a:moveTo>
                  <a:pt x="360" y="182"/>
                </a:moveTo>
                <a:cubicBezTo>
                  <a:pt x="297" y="252"/>
                  <a:pt x="241" y="307"/>
                  <a:pt x="216" y="330"/>
                </a:cubicBezTo>
                <a:cubicBezTo>
                  <a:pt x="192" y="307"/>
                  <a:pt x="135" y="252"/>
                  <a:pt x="73" y="182"/>
                </a:cubicBezTo>
                <a:cubicBezTo>
                  <a:pt x="47" y="154"/>
                  <a:pt x="41" y="120"/>
                  <a:pt x="55" y="88"/>
                </a:cubicBezTo>
                <a:cubicBezTo>
                  <a:pt x="69" y="59"/>
                  <a:pt x="97" y="39"/>
                  <a:pt x="126" y="39"/>
                </a:cubicBezTo>
                <a:cubicBezTo>
                  <a:pt x="183" y="39"/>
                  <a:pt x="196" y="82"/>
                  <a:pt x="197" y="87"/>
                </a:cubicBezTo>
                <a:cubicBezTo>
                  <a:pt x="200" y="95"/>
                  <a:pt x="207" y="101"/>
                  <a:pt x="216" y="101"/>
                </a:cubicBezTo>
                <a:cubicBezTo>
                  <a:pt x="216" y="101"/>
                  <a:pt x="216" y="101"/>
                  <a:pt x="216" y="101"/>
                </a:cubicBezTo>
                <a:cubicBezTo>
                  <a:pt x="225" y="101"/>
                  <a:pt x="233" y="95"/>
                  <a:pt x="235" y="87"/>
                </a:cubicBezTo>
                <a:cubicBezTo>
                  <a:pt x="236" y="82"/>
                  <a:pt x="249" y="39"/>
                  <a:pt x="306" y="39"/>
                </a:cubicBezTo>
                <a:cubicBezTo>
                  <a:pt x="335" y="39"/>
                  <a:pt x="364" y="59"/>
                  <a:pt x="377" y="88"/>
                </a:cubicBezTo>
                <a:cubicBezTo>
                  <a:pt x="391" y="120"/>
                  <a:pt x="385" y="154"/>
                  <a:pt x="360" y="182"/>
                </a:cubicBezTo>
                <a:close/>
                <a:moveTo>
                  <a:pt x="355" y="127"/>
                </a:moveTo>
                <a:cubicBezTo>
                  <a:pt x="356" y="136"/>
                  <a:pt x="349" y="144"/>
                  <a:pt x="339" y="145"/>
                </a:cubicBezTo>
                <a:cubicBezTo>
                  <a:pt x="339" y="145"/>
                  <a:pt x="339" y="145"/>
                  <a:pt x="338" y="145"/>
                </a:cubicBezTo>
                <a:cubicBezTo>
                  <a:pt x="329" y="145"/>
                  <a:pt x="322" y="138"/>
                  <a:pt x="321" y="129"/>
                </a:cubicBezTo>
                <a:cubicBezTo>
                  <a:pt x="320" y="102"/>
                  <a:pt x="302" y="97"/>
                  <a:pt x="298" y="97"/>
                </a:cubicBezTo>
                <a:cubicBezTo>
                  <a:pt x="289" y="95"/>
                  <a:pt x="283" y="87"/>
                  <a:pt x="284" y="78"/>
                </a:cubicBezTo>
                <a:cubicBezTo>
                  <a:pt x="285" y="69"/>
                  <a:pt x="294" y="62"/>
                  <a:pt x="303" y="63"/>
                </a:cubicBezTo>
                <a:cubicBezTo>
                  <a:pt x="320" y="66"/>
                  <a:pt x="352" y="82"/>
                  <a:pt x="355" y="127"/>
                </a:cubicBezTo>
                <a:close/>
                <a:moveTo>
                  <a:pt x="332" y="155"/>
                </a:moveTo>
                <a:cubicBezTo>
                  <a:pt x="335" y="158"/>
                  <a:pt x="337" y="163"/>
                  <a:pt x="337" y="168"/>
                </a:cubicBezTo>
                <a:cubicBezTo>
                  <a:pt x="337" y="173"/>
                  <a:pt x="335" y="178"/>
                  <a:pt x="332" y="182"/>
                </a:cubicBezTo>
                <a:cubicBezTo>
                  <a:pt x="328" y="186"/>
                  <a:pt x="323" y="188"/>
                  <a:pt x="318" y="188"/>
                </a:cubicBezTo>
                <a:cubicBezTo>
                  <a:pt x="313" y="188"/>
                  <a:pt x="308" y="186"/>
                  <a:pt x="305" y="182"/>
                </a:cubicBezTo>
                <a:cubicBezTo>
                  <a:pt x="301" y="178"/>
                  <a:pt x="299" y="173"/>
                  <a:pt x="299" y="168"/>
                </a:cubicBezTo>
                <a:cubicBezTo>
                  <a:pt x="299" y="163"/>
                  <a:pt x="301" y="158"/>
                  <a:pt x="305" y="155"/>
                </a:cubicBezTo>
                <a:cubicBezTo>
                  <a:pt x="308" y="151"/>
                  <a:pt x="313" y="149"/>
                  <a:pt x="318" y="149"/>
                </a:cubicBezTo>
                <a:cubicBezTo>
                  <a:pt x="323" y="149"/>
                  <a:pt x="328" y="151"/>
                  <a:pt x="332" y="155"/>
                </a:cubicBezTo>
                <a:close/>
              </a:path>
            </a:pathLst>
          </a:custGeom>
          <a:solidFill>
            <a:schemeClr val="bg1"/>
          </a:solidFill>
          <a:ln>
            <a:noFill/>
          </a:ln>
        </p:spPr>
        <p:txBody>
          <a:bodyPr vert="horz" wrap="square" lIns="68763" tIns="34382" rIns="68763" bIns="343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4BE65836-6467-4EED-BCE6-687ED7666463}"/>
              </a:ext>
            </a:extLst>
          </p:cNvPr>
          <p:cNvSpPr/>
          <p:nvPr/>
        </p:nvSpPr>
        <p:spPr>
          <a:xfrm>
            <a:off x="6936367" y="1959516"/>
            <a:ext cx="1382312" cy="1382312"/>
          </a:xfrm>
          <a:prstGeom prst="ellipse">
            <a:avLst/>
          </a:prstGeom>
          <a:solidFill>
            <a:srgbClr val="5396C7"/>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1091DA4B-59D5-49D3-B120-7F8545F2EA25}"/>
              </a:ext>
            </a:extLst>
          </p:cNvPr>
          <p:cNvGrpSpPr/>
          <p:nvPr/>
        </p:nvGrpSpPr>
        <p:grpSpPr>
          <a:xfrm>
            <a:off x="7341527" y="2282727"/>
            <a:ext cx="607460" cy="634762"/>
            <a:chOff x="203201" y="3200400"/>
            <a:chExt cx="4979988" cy="5203826"/>
          </a:xfrm>
          <a:solidFill>
            <a:schemeClr val="bg1"/>
          </a:solidFill>
        </p:grpSpPr>
        <p:sp>
          <p:nvSpPr>
            <p:cNvPr id="11" name="Freeform 33">
              <a:extLst>
                <a:ext uri="{FF2B5EF4-FFF2-40B4-BE49-F238E27FC236}">
                  <a16:creationId xmlns:a16="http://schemas.microsoft.com/office/drawing/2014/main" id="{990A766B-7B84-47EE-83F8-D357F7949625}"/>
                </a:ext>
              </a:extLst>
            </p:cNvPr>
            <p:cNvSpPr>
              <a:spLocks noEditPoints="1"/>
            </p:cNvSpPr>
            <p:nvPr/>
          </p:nvSpPr>
          <p:spPr bwMode="auto">
            <a:xfrm>
              <a:off x="3371851" y="3200400"/>
              <a:ext cx="1811338" cy="4524375"/>
            </a:xfrm>
            <a:custGeom>
              <a:avLst/>
              <a:gdLst>
                <a:gd name="T0" fmla="*/ 965 w 2281"/>
                <a:gd name="T1" fmla="*/ 349 h 5701"/>
                <a:gd name="T2" fmla="*/ 739 w 2281"/>
                <a:gd name="T3" fmla="*/ 614 h 5701"/>
                <a:gd name="T4" fmla="*/ 538 w 2281"/>
                <a:gd name="T5" fmla="*/ 1066 h 5701"/>
                <a:gd name="T6" fmla="*/ 384 w 2281"/>
                <a:gd name="T7" fmla="*/ 1680 h 5701"/>
                <a:gd name="T8" fmla="*/ 297 w 2281"/>
                <a:gd name="T9" fmla="*/ 2432 h 5701"/>
                <a:gd name="T10" fmla="*/ 297 w 2281"/>
                <a:gd name="T11" fmla="*/ 3269 h 5701"/>
                <a:gd name="T12" fmla="*/ 384 w 2281"/>
                <a:gd name="T13" fmla="*/ 4021 h 5701"/>
                <a:gd name="T14" fmla="*/ 538 w 2281"/>
                <a:gd name="T15" fmla="*/ 4634 h 5701"/>
                <a:gd name="T16" fmla="*/ 739 w 2281"/>
                <a:gd name="T17" fmla="*/ 5087 h 5701"/>
                <a:gd name="T18" fmla="*/ 965 w 2281"/>
                <a:gd name="T19" fmla="*/ 5354 h 5701"/>
                <a:gd name="T20" fmla="*/ 1198 w 2281"/>
                <a:gd name="T21" fmla="*/ 5408 h 5701"/>
                <a:gd name="T22" fmla="*/ 1431 w 2281"/>
                <a:gd name="T23" fmla="*/ 5244 h 5701"/>
                <a:gd name="T24" fmla="*/ 1647 w 2281"/>
                <a:gd name="T25" fmla="*/ 4882 h 5701"/>
                <a:gd name="T26" fmla="*/ 1826 w 2281"/>
                <a:gd name="T27" fmla="*/ 4345 h 5701"/>
                <a:gd name="T28" fmla="*/ 1950 w 2281"/>
                <a:gd name="T29" fmla="*/ 3660 h 5701"/>
                <a:gd name="T30" fmla="*/ 1996 w 2281"/>
                <a:gd name="T31" fmla="*/ 2850 h 5701"/>
                <a:gd name="T32" fmla="*/ 1950 w 2281"/>
                <a:gd name="T33" fmla="*/ 2041 h 5701"/>
                <a:gd name="T34" fmla="*/ 1826 w 2281"/>
                <a:gd name="T35" fmla="*/ 1355 h 5701"/>
                <a:gd name="T36" fmla="*/ 1647 w 2281"/>
                <a:gd name="T37" fmla="*/ 819 h 5701"/>
                <a:gd name="T38" fmla="*/ 1431 w 2281"/>
                <a:gd name="T39" fmla="*/ 456 h 5701"/>
                <a:gd name="T40" fmla="*/ 1198 w 2281"/>
                <a:gd name="T41" fmla="*/ 293 h 5701"/>
                <a:gd name="T42" fmla="*/ 1300 w 2281"/>
                <a:gd name="T43" fmla="*/ 24 h 5701"/>
                <a:gd name="T44" fmla="*/ 1583 w 2281"/>
                <a:gd name="T45" fmla="*/ 201 h 5701"/>
                <a:gd name="T46" fmla="*/ 1820 w 2281"/>
                <a:gd name="T47" fmla="*/ 526 h 5701"/>
                <a:gd name="T48" fmla="*/ 2010 w 2281"/>
                <a:gd name="T49" fmla="*/ 969 h 5701"/>
                <a:gd name="T50" fmla="*/ 2149 w 2281"/>
                <a:gd name="T51" fmla="*/ 1497 h 5701"/>
                <a:gd name="T52" fmla="*/ 2241 w 2281"/>
                <a:gd name="T53" fmla="*/ 2083 h 5701"/>
                <a:gd name="T54" fmla="*/ 2279 w 2281"/>
                <a:gd name="T55" fmla="*/ 2697 h 5701"/>
                <a:gd name="T56" fmla="*/ 2267 w 2281"/>
                <a:gd name="T57" fmla="*/ 3313 h 5701"/>
                <a:gd name="T58" fmla="*/ 2201 w 2281"/>
                <a:gd name="T59" fmla="*/ 3915 h 5701"/>
                <a:gd name="T60" fmla="*/ 2086 w 2281"/>
                <a:gd name="T61" fmla="*/ 4477 h 5701"/>
                <a:gd name="T62" fmla="*/ 1920 w 2281"/>
                <a:gd name="T63" fmla="*/ 4967 h 5701"/>
                <a:gd name="T64" fmla="*/ 1707 w 2281"/>
                <a:gd name="T65" fmla="*/ 5354 h 5701"/>
                <a:gd name="T66" fmla="*/ 1447 w 2281"/>
                <a:gd name="T67" fmla="*/ 5609 h 5701"/>
                <a:gd name="T68" fmla="*/ 1140 w 2281"/>
                <a:gd name="T69" fmla="*/ 5701 h 5701"/>
                <a:gd name="T70" fmla="*/ 833 w 2281"/>
                <a:gd name="T71" fmla="*/ 5609 h 5701"/>
                <a:gd name="T72" fmla="*/ 574 w 2281"/>
                <a:gd name="T73" fmla="*/ 5354 h 5701"/>
                <a:gd name="T74" fmla="*/ 361 w 2281"/>
                <a:gd name="T75" fmla="*/ 4967 h 5701"/>
                <a:gd name="T76" fmla="*/ 195 w 2281"/>
                <a:gd name="T77" fmla="*/ 4477 h 5701"/>
                <a:gd name="T78" fmla="*/ 79 w 2281"/>
                <a:gd name="T79" fmla="*/ 3915 h 5701"/>
                <a:gd name="T80" fmla="*/ 16 w 2281"/>
                <a:gd name="T81" fmla="*/ 3313 h 5701"/>
                <a:gd name="T82" fmla="*/ 2 w 2281"/>
                <a:gd name="T83" fmla="*/ 2697 h 5701"/>
                <a:gd name="T84" fmla="*/ 41 w 2281"/>
                <a:gd name="T85" fmla="*/ 2083 h 5701"/>
                <a:gd name="T86" fmla="*/ 131 w 2281"/>
                <a:gd name="T87" fmla="*/ 1497 h 5701"/>
                <a:gd name="T88" fmla="*/ 271 w 2281"/>
                <a:gd name="T89" fmla="*/ 969 h 5701"/>
                <a:gd name="T90" fmla="*/ 460 w 2281"/>
                <a:gd name="T91" fmla="*/ 526 h 5701"/>
                <a:gd name="T92" fmla="*/ 698 w 2281"/>
                <a:gd name="T93" fmla="*/ 201 h 5701"/>
                <a:gd name="T94" fmla="*/ 981 w 2281"/>
                <a:gd name="T95" fmla="*/ 24 h 5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1" h="5701">
                  <a:moveTo>
                    <a:pt x="1140" y="285"/>
                  </a:moveTo>
                  <a:lnTo>
                    <a:pt x="1082" y="293"/>
                  </a:lnTo>
                  <a:lnTo>
                    <a:pt x="1025" y="313"/>
                  </a:lnTo>
                  <a:lnTo>
                    <a:pt x="965" y="349"/>
                  </a:lnTo>
                  <a:lnTo>
                    <a:pt x="907" y="397"/>
                  </a:lnTo>
                  <a:lnTo>
                    <a:pt x="851" y="456"/>
                  </a:lnTo>
                  <a:lnTo>
                    <a:pt x="793" y="530"/>
                  </a:lnTo>
                  <a:lnTo>
                    <a:pt x="739" y="614"/>
                  </a:lnTo>
                  <a:lnTo>
                    <a:pt x="686" y="712"/>
                  </a:lnTo>
                  <a:lnTo>
                    <a:pt x="634" y="819"/>
                  </a:lnTo>
                  <a:lnTo>
                    <a:pt x="584" y="937"/>
                  </a:lnTo>
                  <a:lnTo>
                    <a:pt x="538" y="1066"/>
                  </a:lnTo>
                  <a:lnTo>
                    <a:pt x="494" y="1206"/>
                  </a:lnTo>
                  <a:lnTo>
                    <a:pt x="454" y="1355"/>
                  </a:lnTo>
                  <a:lnTo>
                    <a:pt x="416" y="1513"/>
                  </a:lnTo>
                  <a:lnTo>
                    <a:pt x="384" y="1680"/>
                  </a:lnTo>
                  <a:lnTo>
                    <a:pt x="355" y="1858"/>
                  </a:lnTo>
                  <a:lnTo>
                    <a:pt x="331" y="2041"/>
                  </a:lnTo>
                  <a:lnTo>
                    <a:pt x="311" y="2233"/>
                  </a:lnTo>
                  <a:lnTo>
                    <a:pt x="297" y="2432"/>
                  </a:lnTo>
                  <a:lnTo>
                    <a:pt x="289" y="2637"/>
                  </a:lnTo>
                  <a:lnTo>
                    <a:pt x="285" y="2850"/>
                  </a:lnTo>
                  <a:lnTo>
                    <a:pt x="289" y="3064"/>
                  </a:lnTo>
                  <a:lnTo>
                    <a:pt x="297" y="3269"/>
                  </a:lnTo>
                  <a:lnTo>
                    <a:pt x="311" y="3468"/>
                  </a:lnTo>
                  <a:lnTo>
                    <a:pt x="331" y="3660"/>
                  </a:lnTo>
                  <a:lnTo>
                    <a:pt x="355" y="3845"/>
                  </a:lnTo>
                  <a:lnTo>
                    <a:pt x="384" y="4021"/>
                  </a:lnTo>
                  <a:lnTo>
                    <a:pt x="416" y="4188"/>
                  </a:lnTo>
                  <a:lnTo>
                    <a:pt x="454" y="4345"/>
                  </a:lnTo>
                  <a:lnTo>
                    <a:pt x="494" y="4495"/>
                  </a:lnTo>
                  <a:lnTo>
                    <a:pt x="538" y="4634"/>
                  </a:lnTo>
                  <a:lnTo>
                    <a:pt x="584" y="4764"/>
                  </a:lnTo>
                  <a:lnTo>
                    <a:pt x="634" y="4882"/>
                  </a:lnTo>
                  <a:lnTo>
                    <a:pt x="686" y="4989"/>
                  </a:lnTo>
                  <a:lnTo>
                    <a:pt x="739" y="5087"/>
                  </a:lnTo>
                  <a:lnTo>
                    <a:pt x="793" y="5173"/>
                  </a:lnTo>
                  <a:lnTo>
                    <a:pt x="851" y="5244"/>
                  </a:lnTo>
                  <a:lnTo>
                    <a:pt x="907" y="5306"/>
                  </a:lnTo>
                  <a:lnTo>
                    <a:pt x="965" y="5354"/>
                  </a:lnTo>
                  <a:lnTo>
                    <a:pt x="1025" y="5388"/>
                  </a:lnTo>
                  <a:lnTo>
                    <a:pt x="1082" y="5408"/>
                  </a:lnTo>
                  <a:lnTo>
                    <a:pt x="1140" y="5416"/>
                  </a:lnTo>
                  <a:lnTo>
                    <a:pt x="1198" y="5408"/>
                  </a:lnTo>
                  <a:lnTo>
                    <a:pt x="1256" y="5388"/>
                  </a:lnTo>
                  <a:lnTo>
                    <a:pt x="1316" y="5354"/>
                  </a:lnTo>
                  <a:lnTo>
                    <a:pt x="1374" y="5306"/>
                  </a:lnTo>
                  <a:lnTo>
                    <a:pt x="1431" y="5244"/>
                  </a:lnTo>
                  <a:lnTo>
                    <a:pt x="1487" y="5173"/>
                  </a:lnTo>
                  <a:lnTo>
                    <a:pt x="1541" y="5087"/>
                  </a:lnTo>
                  <a:lnTo>
                    <a:pt x="1595" y="4989"/>
                  </a:lnTo>
                  <a:lnTo>
                    <a:pt x="1647" y="4882"/>
                  </a:lnTo>
                  <a:lnTo>
                    <a:pt x="1697" y="4764"/>
                  </a:lnTo>
                  <a:lnTo>
                    <a:pt x="1743" y="4634"/>
                  </a:lnTo>
                  <a:lnTo>
                    <a:pt x="1786" y="4495"/>
                  </a:lnTo>
                  <a:lnTo>
                    <a:pt x="1826" y="4345"/>
                  </a:lnTo>
                  <a:lnTo>
                    <a:pt x="1864" y="4188"/>
                  </a:lnTo>
                  <a:lnTo>
                    <a:pt x="1896" y="4021"/>
                  </a:lnTo>
                  <a:lnTo>
                    <a:pt x="1926" y="3845"/>
                  </a:lnTo>
                  <a:lnTo>
                    <a:pt x="1950" y="3660"/>
                  </a:lnTo>
                  <a:lnTo>
                    <a:pt x="1970" y="3468"/>
                  </a:lnTo>
                  <a:lnTo>
                    <a:pt x="1984" y="3269"/>
                  </a:lnTo>
                  <a:lnTo>
                    <a:pt x="1994" y="3064"/>
                  </a:lnTo>
                  <a:lnTo>
                    <a:pt x="1996" y="2850"/>
                  </a:lnTo>
                  <a:lnTo>
                    <a:pt x="1994" y="2637"/>
                  </a:lnTo>
                  <a:lnTo>
                    <a:pt x="1984" y="2432"/>
                  </a:lnTo>
                  <a:lnTo>
                    <a:pt x="1970" y="2233"/>
                  </a:lnTo>
                  <a:lnTo>
                    <a:pt x="1950" y="2041"/>
                  </a:lnTo>
                  <a:lnTo>
                    <a:pt x="1926" y="1858"/>
                  </a:lnTo>
                  <a:lnTo>
                    <a:pt x="1896" y="1680"/>
                  </a:lnTo>
                  <a:lnTo>
                    <a:pt x="1864" y="1513"/>
                  </a:lnTo>
                  <a:lnTo>
                    <a:pt x="1826" y="1355"/>
                  </a:lnTo>
                  <a:lnTo>
                    <a:pt x="1786" y="1206"/>
                  </a:lnTo>
                  <a:lnTo>
                    <a:pt x="1743" y="1066"/>
                  </a:lnTo>
                  <a:lnTo>
                    <a:pt x="1697" y="937"/>
                  </a:lnTo>
                  <a:lnTo>
                    <a:pt x="1647" y="819"/>
                  </a:lnTo>
                  <a:lnTo>
                    <a:pt x="1595" y="712"/>
                  </a:lnTo>
                  <a:lnTo>
                    <a:pt x="1541" y="614"/>
                  </a:lnTo>
                  <a:lnTo>
                    <a:pt x="1487" y="530"/>
                  </a:lnTo>
                  <a:lnTo>
                    <a:pt x="1431" y="456"/>
                  </a:lnTo>
                  <a:lnTo>
                    <a:pt x="1374" y="397"/>
                  </a:lnTo>
                  <a:lnTo>
                    <a:pt x="1316" y="349"/>
                  </a:lnTo>
                  <a:lnTo>
                    <a:pt x="1256" y="313"/>
                  </a:lnTo>
                  <a:lnTo>
                    <a:pt x="1198" y="293"/>
                  </a:lnTo>
                  <a:lnTo>
                    <a:pt x="1140" y="285"/>
                  </a:lnTo>
                  <a:close/>
                  <a:moveTo>
                    <a:pt x="1140" y="0"/>
                  </a:moveTo>
                  <a:lnTo>
                    <a:pt x="1222" y="6"/>
                  </a:lnTo>
                  <a:lnTo>
                    <a:pt x="1300" y="24"/>
                  </a:lnTo>
                  <a:lnTo>
                    <a:pt x="1376" y="52"/>
                  </a:lnTo>
                  <a:lnTo>
                    <a:pt x="1447" y="92"/>
                  </a:lnTo>
                  <a:lnTo>
                    <a:pt x="1517" y="142"/>
                  </a:lnTo>
                  <a:lnTo>
                    <a:pt x="1583" y="201"/>
                  </a:lnTo>
                  <a:lnTo>
                    <a:pt x="1647" y="269"/>
                  </a:lnTo>
                  <a:lnTo>
                    <a:pt x="1707" y="347"/>
                  </a:lnTo>
                  <a:lnTo>
                    <a:pt x="1764" y="433"/>
                  </a:lnTo>
                  <a:lnTo>
                    <a:pt x="1820" y="526"/>
                  </a:lnTo>
                  <a:lnTo>
                    <a:pt x="1872" y="626"/>
                  </a:lnTo>
                  <a:lnTo>
                    <a:pt x="1920" y="734"/>
                  </a:lnTo>
                  <a:lnTo>
                    <a:pt x="1966" y="847"/>
                  </a:lnTo>
                  <a:lnTo>
                    <a:pt x="2010" y="969"/>
                  </a:lnTo>
                  <a:lnTo>
                    <a:pt x="2050" y="1094"/>
                  </a:lnTo>
                  <a:lnTo>
                    <a:pt x="2086" y="1224"/>
                  </a:lnTo>
                  <a:lnTo>
                    <a:pt x="2119" y="1359"/>
                  </a:lnTo>
                  <a:lnTo>
                    <a:pt x="2149" y="1497"/>
                  </a:lnTo>
                  <a:lnTo>
                    <a:pt x="2177" y="1640"/>
                  </a:lnTo>
                  <a:lnTo>
                    <a:pt x="2201" y="1786"/>
                  </a:lnTo>
                  <a:lnTo>
                    <a:pt x="2223" y="1934"/>
                  </a:lnTo>
                  <a:lnTo>
                    <a:pt x="2241" y="2083"/>
                  </a:lnTo>
                  <a:lnTo>
                    <a:pt x="2255" y="2237"/>
                  </a:lnTo>
                  <a:lnTo>
                    <a:pt x="2267" y="2388"/>
                  </a:lnTo>
                  <a:lnTo>
                    <a:pt x="2275" y="2543"/>
                  </a:lnTo>
                  <a:lnTo>
                    <a:pt x="2279" y="2697"/>
                  </a:lnTo>
                  <a:lnTo>
                    <a:pt x="2281" y="2850"/>
                  </a:lnTo>
                  <a:lnTo>
                    <a:pt x="2279" y="3004"/>
                  </a:lnTo>
                  <a:lnTo>
                    <a:pt x="2275" y="3159"/>
                  </a:lnTo>
                  <a:lnTo>
                    <a:pt x="2267" y="3313"/>
                  </a:lnTo>
                  <a:lnTo>
                    <a:pt x="2255" y="3466"/>
                  </a:lnTo>
                  <a:lnTo>
                    <a:pt x="2241" y="3618"/>
                  </a:lnTo>
                  <a:lnTo>
                    <a:pt x="2223" y="3767"/>
                  </a:lnTo>
                  <a:lnTo>
                    <a:pt x="2201" y="3915"/>
                  </a:lnTo>
                  <a:lnTo>
                    <a:pt x="2177" y="4060"/>
                  </a:lnTo>
                  <a:lnTo>
                    <a:pt x="2149" y="4204"/>
                  </a:lnTo>
                  <a:lnTo>
                    <a:pt x="2119" y="4343"/>
                  </a:lnTo>
                  <a:lnTo>
                    <a:pt x="2086" y="4477"/>
                  </a:lnTo>
                  <a:lnTo>
                    <a:pt x="2050" y="4609"/>
                  </a:lnTo>
                  <a:lnTo>
                    <a:pt x="2010" y="4734"/>
                  </a:lnTo>
                  <a:lnTo>
                    <a:pt x="1966" y="4854"/>
                  </a:lnTo>
                  <a:lnTo>
                    <a:pt x="1920" y="4967"/>
                  </a:lnTo>
                  <a:lnTo>
                    <a:pt x="1872" y="5075"/>
                  </a:lnTo>
                  <a:lnTo>
                    <a:pt x="1820" y="5175"/>
                  </a:lnTo>
                  <a:lnTo>
                    <a:pt x="1764" y="5268"/>
                  </a:lnTo>
                  <a:lnTo>
                    <a:pt x="1707" y="5354"/>
                  </a:lnTo>
                  <a:lnTo>
                    <a:pt x="1647" y="5432"/>
                  </a:lnTo>
                  <a:lnTo>
                    <a:pt x="1583" y="5500"/>
                  </a:lnTo>
                  <a:lnTo>
                    <a:pt x="1517" y="5559"/>
                  </a:lnTo>
                  <a:lnTo>
                    <a:pt x="1447" y="5609"/>
                  </a:lnTo>
                  <a:lnTo>
                    <a:pt x="1376" y="5649"/>
                  </a:lnTo>
                  <a:lnTo>
                    <a:pt x="1300" y="5677"/>
                  </a:lnTo>
                  <a:lnTo>
                    <a:pt x="1222" y="5695"/>
                  </a:lnTo>
                  <a:lnTo>
                    <a:pt x="1140" y="5701"/>
                  </a:lnTo>
                  <a:lnTo>
                    <a:pt x="1061" y="5695"/>
                  </a:lnTo>
                  <a:lnTo>
                    <a:pt x="981" y="5677"/>
                  </a:lnTo>
                  <a:lnTo>
                    <a:pt x="907" y="5649"/>
                  </a:lnTo>
                  <a:lnTo>
                    <a:pt x="833" y="5609"/>
                  </a:lnTo>
                  <a:lnTo>
                    <a:pt x="763" y="5559"/>
                  </a:lnTo>
                  <a:lnTo>
                    <a:pt x="698" y="5500"/>
                  </a:lnTo>
                  <a:lnTo>
                    <a:pt x="634" y="5432"/>
                  </a:lnTo>
                  <a:lnTo>
                    <a:pt x="574" y="5354"/>
                  </a:lnTo>
                  <a:lnTo>
                    <a:pt x="516" y="5268"/>
                  </a:lnTo>
                  <a:lnTo>
                    <a:pt x="460" y="5175"/>
                  </a:lnTo>
                  <a:lnTo>
                    <a:pt x="408" y="5075"/>
                  </a:lnTo>
                  <a:lnTo>
                    <a:pt x="361" y="4967"/>
                  </a:lnTo>
                  <a:lnTo>
                    <a:pt x="315" y="4854"/>
                  </a:lnTo>
                  <a:lnTo>
                    <a:pt x="271" y="4734"/>
                  </a:lnTo>
                  <a:lnTo>
                    <a:pt x="231" y="4609"/>
                  </a:lnTo>
                  <a:lnTo>
                    <a:pt x="195" y="4477"/>
                  </a:lnTo>
                  <a:lnTo>
                    <a:pt x="161" y="4343"/>
                  </a:lnTo>
                  <a:lnTo>
                    <a:pt x="131" y="4204"/>
                  </a:lnTo>
                  <a:lnTo>
                    <a:pt x="103" y="4060"/>
                  </a:lnTo>
                  <a:lnTo>
                    <a:pt x="79" y="3915"/>
                  </a:lnTo>
                  <a:lnTo>
                    <a:pt x="57" y="3767"/>
                  </a:lnTo>
                  <a:lnTo>
                    <a:pt x="41" y="3618"/>
                  </a:lnTo>
                  <a:lnTo>
                    <a:pt x="25" y="3466"/>
                  </a:lnTo>
                  <a:lnTo>
                    <a:pt x="16" y="3313"/>
                  </a:lnTo>
                  <a:lnTo>
                    <a:pt x="6" y="3159"/>
                  </a:lnTo>
                  <a:lnTo>
                    <a:pt x="2" y="3004"/>
                  </a:lnTo>
                  <a:lnTo>
                    <a:pt x="0" y="2850"/>
                  </a:lnTo>
                  <a:lnTo>
                    <a:pt x="2" y="2697"/>
                  </a:lnTo>
                  <a:lnTo>
                    <a:pt x="6" y="2543"/>
                  </a:lnTo>
                  <a:lnTo>
                    <a:pt x="16" y="2388"/>
                  </a:lnTo>
                  <a:lnTo>
                    <a:pt x="25" y="2237"/>
                  </a:lnTo>
                  <a:lnTo>
                    <a:pt x="41" y="2083"/>
                  </a:lnTo>
                  <a:lnTo>
                    <a:pt x="57" y="1934"/>
                  </a:lnTo>
                  <a:lnTo>
                    <a:pt x="79" y="1786"/>
                  </a:lnTo>
                  <a:lnTo>
                    <a:pt x="103" y="1640"/>
                  </a:lnTo>
                  <a:lnTo>
                    <a:pt x="131" y="1497"/>
                  </a:lnTo>
                  <a:lnTo>
                    <a:pt x="161" y="1359"/>
                  </a:lnTo>
                  <a:lnTo>
                    <a:pt x="195" y="1224"/>
                  </a:lnTo>
                  <a:lnTo>
                    <a:pt x="231" y="1094"/>
                  </a:lnTo>
                  <a:lnTo>
                    <a:pt x="271" y="969"/>
                  </a:lnTo>
                  <a:lnTo>
                    <a:pt x="315" y="847"/>
                  </a:lnTo>
                  <a:lnTo>
                    <a:pt x="361" y="734"/>
                  </a:lnTo>
                  <a:lnTo>
                    <a:pt x="408" y="626"/>
                  </a:lnTo>
                  <a:lnTo>
                    <a:pt x="460" y="526"/>
                  </a:lnTo>
                  <a:lnTo>
                    <a:pt x="516" y="433"/>
                  </a:lnTo>
                  <a:lnTo>
                    <a:pt x="574" y="347"/>
                  </a:lnTo>
                  <a:lnTo>
                    <a:pt x="634" y="269"/>
                  </a:lnTo>
                  <a:lnTo>
                    <a:pt x="698" y="201"/>
                  </a:lnTo>
                  <a:lnTo>
                    <a:pt x="763" y="142"/>
                  </a:lnTo>
                  <a:lnTo>
                    <a:pt x="833" y="92"/>
                  </a:lnTo>
                  <a:lnTo>
                    <a:pt x="907" y="52"/>
                  </a:lnTo>
                  <a:lnTo>
                    <a:pt x="981" y="24"/>
                  </a:lnTo>
                  <a:lnTo>
                    <a:pt x="1061" y="6"/>
                  </a:lnTo>
                  <a:lnTo>
                    <a:pt x="1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34">
              <a:extLst>
                <a:ext uri="{FF2B5EF4-FFF2-40B4-BE49-F238E27FC236}">
                  <a16:creationId xmlns:a16="http://schemas.microsoft.com/office/drawing/2014/main" id="{68131014-9E01-471A-8D57-47608EABD341}"/>
                </a:ext>
              </a:extLst>
            </p:cNvPr>
            <p:cNvSpPr>
              <a:spLocks/>
            </p:cNvSpPr>
            <p:nvPr/>
          </p:nvSpPr>
          <p:spPr bwMode="auto">
            <a:xfrm>
              <a:off x="4051301" y="4784725"/>
              <a:ext cx="679450" cy="1357313"/>
            </a:xfrm>
            <a:custGeom>
              <a:avLst/>
              <a:gdLst>
                <a:gd name="T0" fmla="*/ 225 w 856"/>
                <a:gd name="T1" fmla="*/ 6 h 1711"/>
                <a:gd name="T2" fmla="*/ 383 w 856"/>
                <a:gd name="T3" fmla="*/ 50 h 1711"/>
                <a:gd name="T4" fmla="*/ 525 w 856"/>
                <a:gd name="T5" fmla="*/ 134 h 1711"/>
                <a:gd name="T6" fmla="*/ 646 w 856"/>
                <a:gd name="T7" fmla="*/ 251 h 1711"/>
                <a:gd name="T8" fmla="*/ 744 w 856"/>
                <a:gd name="T9" fmla="*/ 397 h 1711"/>
                <a:gd name="T10" fmla="*/ 814 w 856"/>
                <a:gd name="T11" fmla="*/ 568 h 1711"/>
                <a:gd name="T12" fmla="*/ 852 w 856"/>
                <a:gd name="T13" fmla="*/ 756 h 1711"/>
                <a:gd name="T14" fmla="*/ 852 w 856"/>
                <a:gd name="T15" fmla="*/ 955 h 1711"/>
                <a:gd name="T16" fmla="*/ 814 w 856"/>
                <a:gd name="T17" fmla="*/ 1144 h 1711"/>
                <a:gd name="T18" fmla="*/ 744 w 856"/>
                <a:gd name="T19" fmla="*/ 1314 h 1711"/>
                <a:gd name="T20" fmla="*/ 646 w 856"/>
                <a:gd name="T21" fmla="*/ 1459 h 1711"/>
                <a:gd name="T22" fmla="*/ 525 w 856"/>
                <a:gd name="T23" fmla="*/ 1577 h 1711"/>
                <a:gd name="T24" fmla="*/ 383 w 856"/>
                <a:gd name="T25" fmla="*/ 1661 h 1711"/>
                <a:gd name="T26" fmla="*/ 225 w 856"/>
                <a:gd name="T27" fmla="*/ 1705 h 1711"/>
                <a:gd name="T28" fmla="*/ 106 w 856"/>
                <a:gd name="T29" fmla="*/ 1707 h 1711"/>
                <a:gd name="T30" fmla="*/ 42 w 856"/>
                <a:gd name="T31" fmla="*/ 1669 h 1711"/>
                <a:gd name="T32" fmla="*/ 6 w 856"/>
                <a:gd name="T33" fmla="*/ 1607 h 1711"/>
                <a:gd name="T34" fmla="*/ 6 w 856"/>
                <a:gd name="T35" fmla="*/ 1531 h 1711"/>
                <a:gd name="T36" fmla="*/ 42 w 856"/>
                <a:gd name="T37" fmla="*/ 1467 h 1711"/>
                <a:gd name="T38" fmla="*/ 106 w 856"/>
                <a:gd name="T39" fmla="*/ 1432 h 1711"/>
                <a:gd name="T40" fmla="*/ 206 w 856"/>
                <a:gd name="T41" fmla="*/ 1420 h 1711"/>
                <a:gd name="T42" fmla="*/ 323 w 856"/>
                <a:gd name="T43" fmla="*/ 1372 h 1711"/>
                <a:gd name="T44" fmla="*/ 423 w 856"/>
                <a:gd name="T45" fmla="*/ 1286 h 1711"/>
                <a:gd name="T46" fmla="*/ 501 w 856"/>
                <a:gd name="T47" fmla="*/ 1166 h 1711"/>
                <a:gd name="T48" fmla="*/ 553 w 856"/>
                <a:gd name="T49" fmla="*/ 1021 h 1711"/>
                <a:gd name="T50" fmla="*/ 570 w 856"/>
                <a:gd name="T51" fmla="*/ 855 h 1711"/>
                <a:gd name="T52" fmla="*/ 553 w 856"/>
                <a:gd name="T53" fmla="*/ 692 h 1711"/>
                <a:gd name="T54" fmla="*/ 501 w 856"/>
                <a:gd name="T55" fmla="*/ 544 h 1711"/>
                <a:gd name="T56" fmla="*/ 423 w 856"/>
                <a:gd name="T57" fmla="*/ 425 h 1711"/>
                <a:gd name="T58" fmla="*/ 323 w 856"/>
                <a:gd name="T59" fmla="*/ 339 h 1711"/>
                <a:gd name="T60" fmla="*/ 206 w 856"/>
                <a:gd name="T61" fmla="*/ 291 h 1711"/>
                <a:gd name="T62" fmla="*/ 106 w 856"/>
                <a:gd name="T63" fmla="*/ 281 h 1711"/>
                <a:gd name="T64" fmla="*/ 42 w 856"/>
                <a:gd name="T65" fmla="*/ 243 h 1711"/>
                <a:gd name="T66" fmla="*/ 6 w 856"/>
                <a:gd name="T67" fmla="*/ 182 h 1711"/>
                <a:gd name="T68" fmla="*/ 6 w 856"/>
                <a:gd name="T69" fmla="*/ 106 h 1711"/>
                <a:gd name="T70" fmla="*/ 42 w 856"/>
                <a:gd name="T71" fmla="*/ 42 h 1711"/>
                <a:gd name="T72" fmla="*/ 106 w 856"/>
                <a:gd name="T73" fmla="*/ 6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6" h="1711">
                  <a:moveTo>
                    <a:pt x="144" y="0"/>
                  </a:moveTo>
                  <a:lnTo>
                    <a:pt x="225" y="6"/>
                  </a:lnTo>
                  <a:lnTo>
                    <a:pt x="305" y="22"/>
                  </a:lnTo>
                  <a:lnTo>
                    <a:pt x="383" y="50"/>
                  </a:lnTo>
                  <a:lnTo>
                    <a:pt x="457" y="88"/>
                  </a:lnTo>
                  <a:lnTo>
                    <a:pt x="525" y="134"/>
                  </a:lnTo>
                  <a:lnTo>
                    <a:pt x="588" y="190"/>
                  </a:lnTo>
                  <a:lnTo>
                    <a:pt x="646" y="251"/>
                  </a:lnTo>
                  <a:lnTo>
                    <a:pt x="698" y="321"/>
                  </a:lnTo>
                  <a:lnTo>
                    <a:pt x="744" y="397"/>
                  </a:lnTo>
                  <a:lnTo>
                    <a:pt x="784" y="481"/>
                  </a:lnTo>
                  <a:lnTo>
                    <a:pt x="814" y="568"/>
                  </a:lnTo>
                  <a:lnTo>
                    <a:pt x="838" y="660"/>
                  </a:lnTo>
                  <a:lnTo>
                    <a:pt x="852" y="756"/>
                  </a:lnTo>
                  <a:lnTo>
                    <a:pt x="856" y="855"/>
                  </a:lnTo>
                  <a:lnTo>
                    <a:pt x="852" y="955"/>
                  </a:lnTo>
                  <a:lnTo>
                    <a:pt x="838" y="1051"/>
                  </a:lnTo>
                  <a:lnTo>
                    <a:pt x="814" y="1144"/>
                  </a:lnTo>
                  <a:lnTo>
                    <a:pt x="784" y="1232"/>
                  </a:lnTo>
                  <a:lnTo>
                    <a:pt x="744" y="1314"/>
                  </a:lnTo>
                  <a:lnTo>
                    <a:pt x="698" y="1390"/>
                  </a:lnTo>
                  <a:lnTo>
                    <a:pt x="646" y="1459"/>
                  </a:lnTo>
                  <a:lnTo>
                    <a:pt x="588" y="1523"/>
                  </a:lnTo>
                  <a:lnTo>
                    <a:pt x="525" y="1577"/>
                  </a:lnTo>
                  <a:lnTo>
                    <a:pt x="457" y="1623"/>
                  </a:lnTo>
                  <a:lnTo>
                    <a:pt x="383" y="1661"/>
                  </a:lnTo>
                  <a:lnTo>
                    <a:pt x="305" y="1689"/>
                  </a:lnTo>
                  <a:lnTo>
                    <a:pt x="225" y="1705"/>
                  </a:lnTo>
                  <a:lnTo>
                    <a:pt x="144" y="1711"/>
                  </a:lnTo>
                  <a:lnTo>
                    <a:pt x="106" y="1707"/>
                  </a:lnTo>
                  <a:lnTo>
                    <a:pt x="72" y="1691"/>
                  </a:lnTo>
                  <a:lnTo>
                    <a:pt x="42" y="1669"/>
                  </a:lnTo>
                  <a:lnTo>
                    <a:pt x="20" y="1641"/>
                  </a:lnTo>
                  <a:lnTo>
                    <a:pt x="6" y="1607"/>
                  </a:lnTo>
                  <a:lnTo>
                    <a:pt x="0" y="1569"/>
                  </a:lnTo>
                  <a:lnTo>
                    <a:pt x="6" y="1531"/>
                  </a:lnTo>
                  <a:lnTo>
                    <a:pt x="20" y="1497"/>
                  </a:lnTo>
                  <a:lnTo>
                    <a:pt x="42" y="1467"/>
                  </a:lnTo>
                  <a:lnTo>
                    <a:pt x="72" y="1445"/>
                  </a:lnTo>
                  <a:lnTo>
                    <a:pt x="106" y="1432"/>
                  </a:lnTo>
                  <a:lnTo>
                    <a:pt x="144" y="1426"/>
                  </a:lnTo>
                  <a:lnTo>
                    <a:pt x="206" y="1420"/>
                  </a:lnTo>
                  <a:lnTo>
                    <a:pt x="265" y="1402"/>
                  </a:lnTo>
                  <a:lnTo>
                    <a:pt x="323" y="1372"/>
                  </a:lnTo>
                  <a:lnTo>
                    <a:pt x="375" y="1334"/>
                  </a:lnTo>
                  <a:lnTo>
                    <a:pt x="423" y="1286"/>
                  </a:lnTo>
                  <a:lnTo>
                    <a:pt x="465" y="1230"/>
                  </a:lnTo>
                  <a:lnTo>
                    <a:pt x="501" y="1166"/>
                  </a:lnTo>
                  <a:lnTo>
                    <a:pt x="531" y="1097"/>
                  </a:lnTo>
                  <a:lnTo>
                    <a:pt x="553" y="1021"/>
                  </a:lnTo>
                  <a:lnTo>
                    <a:pt x="566" y="939"/>
                  </a:lnTo>
                  <a:lnTo>
                    <a:pt x="570" y="855"/>
                  </a:lnTo>
                  <a:lnTo>
                    <a:pt x="566" y="772"/>
                  </a:lnTo>
                  <a:lnTo>
                    <a:pt x="553" y="692"/>
                  </a:lnTo>
                  <a:lnTo>
                    <a:pt x="531" y="616"/>
                  </a:lnTo>
                  <a:lnTo>
                    <a:pt x="501" y="544"/>
                  </a:lnTo>
                  <a:lnTo>
                    <a:pt x="465" y="483"/>
                  </a:lnTo>
                  <a:lnTo>
                    <a:pt x="423" y="425"/>
                  </a:lnTo>
                  <a:lnTo>
                    <a:pt x="375" y="377"/>
                  </a:lnTo>
                  <a:lnTo>
                    <a:pt x="323" y="339"/>
                  </a:lnTo>
                  <a:lnTo>
                    <a:pt x="265" y="309"/>
                  </a:lnTo>
                  <a:lnTo>
                    <a:pt x="206" y="291"/>
                  </a:lnTo>
                  <a:lnTo>
                    <a:pt x="144" y="285"/>
                  </a:lnTo>
                  <a:lnTo>
                    <a:pt x="106" y="281"/>
                  </a:lnTo>
                  <a:lnTo>
                    <a:pt x="72" y="265"/>
                  </a:lnTo>
                  <a:lnTo>
                    <a:pt x="42" y="243"/>
                  </a:lnTo>
                  <a:lnTo>
                    <a:pt x="20" y="216"/>
                  </a:lnTo>
                  <a:lnTo>
                    <a:pt x="6" y="182"/>
                  </a:lnTo>
                  <a:lnTo>
                    <a:pt x="0" y="144"/>
                  </a:lnTo>
                  <a:lnTo>
                    <a:pt x="6" y="106"/>
                  </a:lnTo>
                  <a:lnTo>
                    <a:pt x="20" y="72"/>
                  </a:lnTo>
                  <a:lnTo>
                    <a:pt x="42" y="42"/>
                  </a:lnTo>
                  <a:lnTo>
                    <a:pt x="72" y="20"/>
                  </a:lnTo>
                  <a:lnTo>
                    <a:pt x="106" y="6"/>
                  </a:ln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36">
              <a:extLst>
                <a:ext uri="{FF2B5EF4-FFF2-40B4-BE49-F238E27FC236}">
                  <a16:creationId xmlns:a16="http://schemas.microsoft.com/office/drawing/2014/main" id="{A4D5FC22-A489-4D68-810A-5455AD983CB1}"/>
                </a:ext>
              </a:extLst>
            </p:cNvPr>
            <p:cNvSpPr>
              <a:spLocks noEditPoints="1"/>
            </p:cNvSpPr>
            <p:nvPr/>
          </p:nvSpPr>
          <p:spPr bwMode="auto">
            <a:xfrm>
              <a:off x="203201" y="3471863"/>
              <a:ext cx="3802063" cy="3981450"/>
            </a:xfrm>
            <a:custGeom>
              <a:avLst/>
              <a:gdLst>
                <a:gd name="T0" fmla="*/ 2766 w 4790"/>
                <a:gd name="T1" fmla="*/ 1640 h 5015"/>
                <a:gd name="T2" fmla="*/ 1141 w 4790"/>
                <a:gd name="T3" fmla="*/ 1652 h 5015"/>
                <a:gd name="T4" fmla="*/ 854 w 4790"/>
                <a:gd name="T5" fmla="*/ 1702 h 5015"/>
                <a:gd name="T6" fmla="*/ 606 w 4790"/>
                <a:gd name="T7" fmla="*/ 1842 h 5015"/>
                <a:gd name="T8" fmla="*/ 419 w 4790"/>
                <a:gd name="T9" fmla="*/ 2049 h 5015"/>
                <a:gd name="T10" fmla="*/ 309 w 4790"/>
                <a:gd name="T11" fmla="*/ 2312 h 5015"/>
                <a:gd name="T12" fmla="*/ 291 w 4790"/>
                <a:gd name="T13" fmla="*/ 2607 h 5015"/>
                <a:gd name="T14" fmla="*/ 373 w 4790"/>
                <a:gd name="T15" fmla="*/ 2884 h 5015"/>
                <a:gd name="T16" fmla="*/ 536 w 4790"/>
                <a:gd name="T17" fmla="*/ 3111 h 5015"/>
                <a:gd name="T18" fmla="*/ 766 w 4790"/>
                <a:gd name="T19" fmla="*/ 3275 h 5015"/>
                <a:gd name="T20" fmla="*/ 1041 w 4790"/>
                <a:gd name="T21" fmla="*/ 3357 h 5015"/>
                <a:gd name="T22" fmla="*/ 2738 w 4790"/>
                <a:gd name="T23" fmla="*/ 3367 h 5015"/>
                <a:gd name="T24" fmla="*/ 4284 w 4790"/>
                <a:gd name="T25" fmla="*/ 4441 h 5015"/>
                <a:gd name="T26" fmla="*/ 4140 w 4790"/>
                <a:gd name="T27" fmla="*/ 3935 h 5015"/>
                <a:gd name="T28" fmla="*/ 4042 w 4790"/>
                <a:gd name="T29" fmla="*/ 3355 h 5015"/>
                <a:gd name="T30" fmla="*/ 3997 w 4790"/>
                <a:gd name="T31" fmla="*/ 2725 h 5015"/>
                <a:gd name="T32" fmla="*/ 4005 w 4790"/>
                <a:gd name="T33" fmla="*/ 2077 h 5015"/>
                <a:gd name="T34" fmla="*/ 4070 w 4790"/>
                <a:gd name="T35" fmla="*/ 1461 h 5015"/>
                <a:gd name="T36" fmla="*/ 4184 w 4790"/>
                <a:gd name="T37" fmla="*/ 903 h 5015"/>
                <a:gd name="T38" fmla="*/ 4659 w 4790"/>
                <a:gd name="T39" fmla="*/ 0 h 5015"/>
                <a:gd name="T40" fmla="*/ 4748 w 4790"/>
                <a:gd name="T41" fmla="*/ 40 h 5015"/>
                <a:gd name="T42" fmla="*/ 4790 w 4790"/>
                <a:gd name="T43" fmla="*/ 127 h 5015"/>
                <a:gd name="T44" fmla="*/ 4766 w 4790"/>
                <a:gd name="T45" fmla="*/ 221 h 5015"/>
                <a:gd name="T46" fmla="*/ 4601 w 4790"/>
                <a:gd name="T47" fmla="*/ 542 h 5015"/>
                <a:gd name="T48" fmla="*/ 4465 w 4790"/>
                <a:gd name="T49" fmla="*/ 949 h 5015"/>
                <a:gd name="T50" fmla="*/ 4363 w 4790"/>
                <a:gd name="T51" fmla="*/ 1423 h 5015"/>
                <a:gd name="T52" fmla="*/ 4300 w 4790"/>
                <a:gd name="T53" fmla="*/ 1947 h 5015"/>
                <a:gd name="T54" fmla="*/ 4278 w 4790"/>
                <a:gd name="T55" fmla="*/ 2507 h 5015"/>
                <a:gd name="T56" fmla="*/ 4300 w 4790"/>
                <a:gd name="T57" fmla="*/ 3068 h 5015"/>
                <a:gd name="T58" fmla="*/ 4363 w 4790"/>
                <a:gd name="T59" fmla="*/ 3594 h 5015"/>
                <a:gd name="T60" fmla="*/ 4465 w 4790"/>
                <a:gd name="T61" fmla="*/ 4066 h 5015"/>
                <a:gd name="T62" fmla="*/ 4601 w 4790"/>
                <a:gd name="T63" fmla="*/ 4473 h 5015"/>
                <a:gd name="T64" fmla="*/ 4766 w 4790"/>
                <a:gd name="T65" fmla="*/ 4794 h 5015"/>
                <a:gd name="T66" fmla="*/ 4790 w 4790"/>
                <a:gd name="T67" fmla="*/ 4889 h 5015"/>
                <a:gd name="T68" fmla="*/ 4748 w 4790"/>
                <a:gd name="T69" fmla="*/ 4975 h 5015"/>
                <a:gd name="T70" fmla="*/ 4649 w 4790"/>
                <a:gd name="T71" fmla="*/ 5015 h 5015"/>
                <a:gd name="T72" fmla="*/ 4567 w 4790"/>
                <a:gd name="T73" fmla="*/ 4989 h 5015"/>
                <a:gd name="T74" fmla="*/ 1025 w 4790"/>
                <a:gd name="T75" fmla="*/ 3642 h 5015"/>
                <a:gd name="T76" fmla="*/ 698 w 4790"/>
                <a:gd name="T77" fmla="*/ 3558 h 5015"/>
                <a:gd name="T78" fmla="*/ 417 w 4790"/>
                <a:gd name="T79" fmla="*/ 3387 h 5015"/>
                <a:gd name="T80" fmla="*/ 195 w 4790"/>
                <a:gd name="T81" fmla="*/ 3145 h 5015"/>
                <a:gd name="T82" fmla="*/ 52 w 4790"/>
                <a:gd name="T83" fmla="*/ 2846 h 5015"/>
                <a:gd name="T84" fmla="*/ 0 w 4790"/>
                <a:gd name="T85" fmla="*/ 2507 h 5015"/>
                <a:gd name="T86" fmla="*/ 52 w 4790"/>
                <a:gd name="T87" fmla="*/ 2169 h 5015"/>
                <a:gd name="T88" fmla="*/ 195 w 4790"/>
                <a:gd name="T89" fmla="*/ 1872 h 5015"/>
                <a:gd name="T90" fmla="*/ 417 w 4790"/>
                <a:gd name="T91" fmla="*/ 1628 h 5015"/>
                <a:gd name="T92" fmla="*/ 698 w 4790"/>
                <a:gd name="T93" fmla="*/ 1457 h 5015"/>
                <a:gd name="T94" fmla="*/ 1025 w 4790"/>
                <a:gd name="T95" fmla="*/ 1373 h 5015"/>
                <a:gd name="T96" fmla="*/ 4567 w 4790"/>
                <a:gd name="T97" fmla="*/ 26 h 5015"/>
                <a:gd name="T98" fmla="*/ 4659 w 4790"/>
                <a:gd name="T99" fmla="*/ 0 h 5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0" h="5015">
                  <a:moveTo>
                    <a:pt x="4284" y="574"/>
                  </a:moveTo>
                  <a:lnTo>
                    <a:pt x="2792" y="1626"/>
                  </a:lnTo>
                  <a:lnTo>
                    <a:pt x="2766" y="1640"/>
                  </a:lnTo>
                  <a:lnTo>
                    <a:pt x="2738" y="1650"/>
                  </a:lnTo>
                  <a:lnTo>
                    <a:pt x="2710" y="1652"/>
                  </a:lnTo>
                  <a:lnTo>
                    <a:pt x="1141" y="1652"/>
                  </a:lnTo>
                  <a:lnTo>
                    <a:pt x="1041" y="1658"/>
                  </a:lnTo>
                  <a:lnTo>
                    <a:pt x="945" y="1674"/>
                  </a:lnTo>
                  <a:lnTo>
                    <a:pt x="854" y="1702"/>
                  </a:lnTo>
                  <a:lnTo>
                    <a:pt x="766" y="1740"/>
                  </a:lnTo>
                  <a:lnTo>
                    <a:pt x="682" y="1786"/>
                  </a:lnTo>
                  <a:lnTo>
                    <a:pt x="606" y="1842"/>
                  </a:lnTo>
                  <a:lnTo>
                    <a:pt x="536" y="1903"/>
                  </a:lnTo>
                  <a:lnTo>
                    <a:pt x="475" y="1973"/>
                  </a:lnTo>
                  <a:lnTo>
                    <a:pt x="419" y="2049"/>
                  </a:lnTo>
                  <a:lnTo>
                    <a:pt x="373" y="2133"/>
                  </a:lnTo>
                  <a:lnTo>
                    <a:pt x="335" y="2220"/>
                  </a:lnTo>
                  <a:lnTo>
                    <a:pt x="309" y="2312"/>
                  </a:lnTo>
                  <a:lnTo>
                    <a:pt x="291" y="2408"/>
                  </a:lnTo>
                  <a:lnTo>
                    <a:pt x="285" y="2507"/>
                  </a:lnTo>
                  <a:lnTo>
                    <a:pt x="291" y="2607"/>
                  </a:lnTo>
                  <a:lnTo>
                    <a:pt x="309" y="2703"/>
                  </a:lnTo>
                  <a:lnTo>
                    <a:pt x="335" y="2796"/>
                  </a:lnTo>
                  <a:lnTo>
                    <a:pt x="373" y="2884"/>
                  </a:lnTo>
                  <a:lnTo>
                    <a:pt x="419" y="2966"/>
                  </a:lnTo>
                  <a:lnTo>
                    <a:pt x="475" y="3042"/>
                  </a:lnTo>
                  <a:lnTo>
                    <a:pt x="536" y="3111"/>
                  </a:lnTo>
                  <a:lnTo>
                    <a:pt x="606" y="3175"/>
                  </a:lnTo>
                  <a:lnTo>
                    <a:pt x="682" y="3229"/>
                  </a:lnTo>
                  <a:lnTo>
                    <a:pt x="766" y="3275"/>
                  </a:lnTo>
                  <a:lnTo>
                    <a:pt x="854" y="3313"/>
                  </a:lnTo>
                  <a:lnTo>
                    <a:pt x="945" y="3341"/>
                  </a:lnTo>
                  <a:lnTo>
                    <a:pt x="1041" y="3357"/>
                  </a:lnTo>
                  <a:lnTo>
                    <a:pt x="1141" y="3363"/>
                  </a:lnTo>
                  <a:lnTo>
                    <a:pt x="2710" y="3363"/>
                  </a:lnTo>
                  <a:lnTo>
                    <a:pt x="2738" y="3367"/>
                  </a:lnTo>
                  <a:lnTo>
                    <a:pt x="2766" y="3375"/>
                  </a:lnTo>
                  <a:lnTo>
                    <a:pt x="2792" y="3389"/>
                  </a:lnTo>
                  <a:lnTo>
                    <a:pt x="4284" y="4441"/>
                  </a:lnTo>
                  <a:lnTo>
                    <a:pt x="4232" y="4282"/>
                  </a:lnTo>
                  <a:lnTo>
                    <a:pt x="4184" y="4112"/>
                  </a:lnTo>
                  <a:lnTo>
                    <a:pt x="4140" y="3935"/>
                  </a:lnTo>
                  <a:lnTo>
                    <a:pt x="4102" y="3747"/>
                  </a:lnTo>
                  <a:lnTo>
                    <a:pt x="4070" y="3554"/>
                  </a:lnTo>
                  <a:lnTo>
                    <a:pt x="4042" y="3355"/>
                  </a:lnTo>
                  <a:lnTo>
                    <a:pt x="4020" y="3149"/>
                  </a:lnTo>
                  <a:lnTo>
                    <a:pt x="4005" y="2938"/>
                  </a:lnTo>
                  <a:lnTo>
                    <a:pt x="3997" y="2725"/>
                  </a:lnTo>
                  <a:lnTo>
                    <a:pt x="3993" y="2507"/>
                  </a:lnTo>
                  <a:lnTo>
                    <a:pt x="3997" y="2290"/>
                  </a:lnTo>
                  <a:lnTo>
                    <a:pt x="4005" y="2077"/>
                  </a:lnTo>
                  <a:lnTo>
                    <a:pt x="4020" y="1868"/>
                  </a:lnTo>
                  <a:lnTo>
                    <a:pt x="4042" y="1660"/>
                  </a:lnTo>
                  <a:lnTo>
                    <a:pt x="4070" y="1461"/>
                  </a:lnTo>
                  <a:lnTo>
                    <a:pt x="4102" y="1268"/>
                  </a:lnTo>
                  <a:lnTo>
                    <a:pt x="4140" y="1082"/>
                  </a:lnTo>
                  <a:lnTo>
                    <a:pt x="4184" y="903"/>
                  </a:lnTo>
                  <a:lnTo>
                    <a:pt x="4232" y="733"/>
                  </a:lnTo>
                  <a:lnTo>
                    <a:pt x="4284" y="574"/>
                  </a:lnTo>
                  <a:close/>
                  <a:moveTo>
                    <a:pt x="4659" y="0"/>
                  </a:moveTo>
                  <a:lnTo>
                    <a:pt x="4691" y="6"/>
                  </a:lnTo>
                  <a:lnTo>
                    <a:pt x="4720" y="20"/>
                  </a:lnTo>
                  <a:lnTo>
                    <a:pt x="4748" y="40"/>
                  </a:lnTo>
                  <a:lnTo>
                    <a:pt x="4768" y="66"/>
                  </a:lnTo>
                  <a:lnTo>
                    <a:pt x="4782" y="96"/>
                  </a:lnTo>
                  <a:lnTo>
                    <a:pt x="4790" y="127"/>
                  </a:lnTo>
                  <a:lnTo>
                    <a:pt x="4790" y="159"/>
                  </a:lnTo>
                  <a:lnTo>
                    <a:pt x="4782" y="191"/>
                  </a:lnTo>
                  <a:lnTo>
                    <a:pt x="4766" y="221"/>
                  </a:lnTo>
                  <a:lnTo>
                    <a:pt x="4709" y="317"/>
                  </a:lnTo>
                  <a:lnTo>
                    <a:pt x="4653" y="424"/>
                  </a:lnTo>
                  <a:lnTo>
                    <a:pt x="4601" y="542"/>
                  </a:lnTo>
                  <a:lnTo>
                    <a:pt x="4551" y="670"/>
                  </a:lnTo>
                  <a:lnTo>
                    <a:pt x="4507" y="805"/>
                  </a:lnTo>
                  <a:lnTo>
                    <a:pt x="4465" y="949"/>
                  </a:lnTo>
                  <a:lnTo>
                    <a:pt x="4427" y="1100"/>
                  </a:lnTo>
                  <a:lnTo>
                    <a:pt x="4393" y="1258"/>
                  </a:lnTo>
                  <a:lnTo>
                    <a:pt x="4363" y="1423"/>
                  </a:lnTo>
                  <a:lnTo>
                    <a:pt x="4338" y="1593"/>
                  </a:lnTo>
                  <a:lnTo>
                    <a:pt x="4316" y="1768"/>
                  </a:lnTo>
                  <a:lnTo>
                    <a:pt x="4300" y="1947"/>
                  </a:lnTo>
                  <a:lnTo>
                    <a:pt x="4288" y="2131"/>
                  </a:lnTo>
                  <a:lnTo>
                    <a:pt x="4280" y="2318"/>
                  </a:lnTo>
                  <a:lnTo>
                    <a:pt x="4278" y="2507"/>
                  </a:lnTo>
                  <a:lnTo>
                    <a:pt x="4280" y="2697"/>
                  </a:lnTo>
                  <a:lnTo>
                    <a:pt x="4288" y="2884"/>
                  </a:lnTo>
                  <a:lnTo>
                    <a:pt x="4300" y="3068"/>
                  </a:lnTo>
                  <a:lnTo>
                    <a:pt x="4316" y="3247"/>
                  </a:lnTo>
                  <a:lnTo>
                    <a:pt x="4338" y="3422"/>
                  </a:lnTo>
                  <a:lnTo>
                    <a:pt x="4363" y="3594"/>
                  </a:lnTo>
                  <a:lnTo>
                    <a:pt x="4393" y="3757"/>
                  </a:lnTo>
                  <a:lnTo>
                    <a:pt x="4427" y="3917"/>
                  </a:lnTo>
                  <a:lnTo>
                    <a:pt x="4465" y="4066"/>
                  </a:lnTo>
                  <a:lnTo>
                    <a:pt x="4507" y="4210"/>
                  </a:lnTo>
                  <a:lnTo>
                    <a:pt x="4551" y="4345"/>
                  </a:lnTo>
                  <a:lnTo>
                    <a:pt x="4601" y="4473"/>
                  </a:lnTo>
                  <a:lnTo>
                    <a:pt x="4653" y="4590"/>
                  </a:lnTo>
                  <a:lnTo>
                    <a:pt x="4709" y="4698"/>
                  </a:lnTo>
                  <a:lnTo>
                    <a:pt x="4766" y="4794"/>
                  </a:lnTo>
                  <a:lnTo>
                    <a:pt x="4782" y="4824"/>
                  </a:lnTo>
                  <a:lnTo>
                    <a:pt x="4790" y="4856"/>
                  </a:lnTo>
                  <a:lnTo>
                    <a:pt x="4790" y="4889"/>
                  </a:lnTo>
                  <a:lnTo>
                    <a:pt x="4782" y="4919"/>
                  </a:lnTo>
                  <a:lnTo>
                    <a:pt x="4768" y="4949"/>
                  </a:lnTo>
                  <a:lnTo>
                    <a:pt x="4748" y="4975"/>
                  </a:lnTo>
                  <a:lnTo>
                    <a:pt x="4718" y="4997"/>
                  </a:lnTo>
                  <a:lnTo>
                    <a:pt x="4685" y="5011"/>
                  </a:lnTo>
                  <a:lnTo>
                    <a:pt x="4649" y="5015"/>
                  </a:lnTo>
                  <a:lnTo>
                    <a:pt x="4621" y="5013"/>
                  </a:lnTo>
                  <a:lnTo>
                    <a:pt x="4593" y="5005"/>
                  </a:lnTo>
                  <a:lnTo>
                    <a:pt x="4567" y="4989"/>
                  </a:lnTo>
                  <a:lnTo>
                    <a:pt x="2664" y="3648"/>
                  </a:lnTo>
                  <a:lnTo>
                    <a:pt x="1141" y="3648"/>
                  </a:lnTo>
                  <a:lnTo>
                    <a:pt x="1025" y="3642"/>
                  </a:lnTo>
                  <a:lnTo>
                    <a:pt x="911" y="3624"/>
                  </a:lnTo>
                  <a:lnTo>
                    <a:pt x="802" y="3596"/>
                  </a:lnTo>
                  <a:lnTo>
                    <a:pt x="698" y="3558"/>
                  </a:lnTo>
                  <a:lnTo>
                    <a:pt x="598" y="3510"/>
                  </a:lnTo>
                  <a:lnTo>
                    <a:pt x="505" y="3452"/>
                  </a:lnTo>
                  <a:lnTo>
                    <a:pt x="417" y="3387"/>
                  </a:lnTo>
                  <a:lnTo>
                    <a:pt x="335" y="3313"/>
                  </a:lnTo>
                  <a:lnTo>
                    <a:pt x="261" y="3233"/>
                  </a:lnTo>
                  <a:lnTo>
                    <a:pt x="195" y="3145"/>
                  </a:lnTo>
                  <a:lnTo>
                    <a:pt x="138" y="3052"/>
                  </a:lnTo>
                  <a:lnTo>
                    <a:pt x="90" y="2952"/>
                  </a:lnTo>
                  <a:lnTo>
                    <a:pt x="52" y="2846"/>
                  </a:lnTo>
                  <a:lnTo>
                    <a:pt x="24" y="2737"/>
                  </a:lnTo>
                  <a:lnTo>
                    <a:pt x="6" y="2625"/>
                  </a:lnTo>
                  <a:lnTo>
                    <a:pt x="0" y="2507"/>
                  </a:lnTo>
                  <a:lnTo>
                    <a:pt x="6" y="2392"/>
                  </a:lnTo>
                  <a:lnTo>
                    <a:pt x="24" y="2278"/>
                  </a:lnTo>
                  <a:lnTo>
                    <a:pt x="52" y="2169"/>
                  </a:lnTo>
                  <a:lnTo>
                    <a:pt x="90" y="2065"/>
                  </a:lnTo>
                  <a:lnTo>
                    <a:pt x="138" y="1965"/>
                  </a:lnTo>
                  <a:lnTo>
                    <a:pt x="195" y="1872"/>
                  </a:lnTo>
                  <a:lnTo>
                    <a:pt x="261" y="1782"/>
                  </a:lnTo>
                  <a:lnTo>
                    <a:pt x="335" y="1702"/>
                  </a:lnTo>
                  <a:lnTo>
                    <a:pt x="417" y="1628"/>
                  </a:lnTo>
                  <a:lnTo>
                    <a:pt x="505" y="1563"/>
                  </a:lnTo>
                  <a:lnTo>
                    <a:pt x="598" y="1505"/>
                  </a:lnTo>
                  <a:lnTo>
                    <a:pt x="698" y="1457"/>
                  </a:lnTo>
                  <a:lnTo>
                    <a:pt x="802" y="1419"/>
                  </a:lnTo>
                  <a:lnTo>
                    <a:pt x="911" y="1391"/>
                  </a:lnTo>
                  <a:lnTo>
                    <a:pt x="1025" y="1373"/>
                  </a:lnTo>
                  <a:lnTo>
                    <a:pt x="1141" y="1367"/>
                  </a:lnTo>
                  <a:lnTo>
                    <a:pt x="2664" y="1367"/>
                  </a:lnTo>
                  <a:lnTo>
                    <a:pt x="4567" y="26"/>
                  </a:lnTo>
                  <a:lnTo>
                    <a:pt x="4595" y="10"/>
                  </a:lnTo>
                  <a:lnTo>
                    <a:pt x="4627" y="2"/>
                  </a:lnTo>
                  <a:lnTo>
                    <a:pt x="46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37">
              <a:extLst>
                <a:ext uri="{FF2B5EF4-FFF2-40B4-BE49-F238E27FC236}">
                  <a16:creationId xmlns:a16="http://schemas.microsoft.com/office/drawing/2014/main" id="{DBE69EB1-C3DF-4CDC-ABED-22AFB1FC11AB}"/>
                </a:ext>
              </a:extLst>
            </p:cNvPr>
            <p:cNvSpPr>
              <a:spLocks/>
            </p:cNvSpPr>
            <p:nvPr/>
          </p:nvSpPr>
          <p:spPr bwMode="auto">
            <a:xfrm>
              <a:off x="882651" y="4557713"/>
              <a:ext cx="1584325" cy="3846513"/>
            </a:xfrm>
            <a:custGeom>
              <a:avLst/>
              <a:gdLst>
                <a:gd name="T0" fmla="*/ 1926 w 1996"/>
                <a:gd name="T1" fmla="*/ 20 h 4846"/>
                <a:gd name="T2" fmla="*/ 1992 w 1996"/>
                <a:gd name="T3" fmla="*/ 106 h 4846"/>
                <a:gd name="T4" fmla="*/ 1976 w 1996"/>
                <a:gd name="T5" fmla="*/ 216 h 4846"/>
                <a:gd name="T6" fmla="*/ 1892 w 1996"/>
                <a:gd name="T7" fmla="*/ 281 h 4846"/>
                <a:gd name="T8" fmla="*/ 1691 w 1996"/>
                <a:gd name="T9" fmla="*/ 301 h 4846"/>
                <a:gd name="T10" fmla="*/ 1491 w 1996"/>
                <a:gd name="T11" fmla="*/ 381 h 4846"/>
                <a:gd name="T12" fmla="*/ 1340 w 1996"/>
                <a:gd name="T13" fmla="*/ 513 h 4846"/>
                <a:gd name="T14" fmla="*/ 1234 w 1996"/>
                <a:gd name="T15" fmla="*/ 682 h 4846"/>
                <a:gd name="T16" fmla="*/ 1170 w 1996"/>
                <a:gd name="T17" fmla="*/ 873 h 4846"/>
                <a:gd name="T18" fmla="*/ 1142 w 1996"/>
                <a:gd name="T19" fmla="*/ 1075 h 4846"/>
                <a:gd name="T20" fmla="*/ 1148 w 1996"/>
                <a:gd name="T21" fmla="*/ 1274 h 4846"/>
                <a:gd name="T22" fmla="*/ 1186 w 1996"/>
                <a:gd name="T23" fmla="*/ 1473 h 4846"/>
                <a:gd name="T24" fmla="*/ 1264 w 1996"/>
                <a:gd name="T25" fmla="*/ 1659 h 4846"/>
                <a:gd name="T26" fmla="*/ 1386 w 1996"/>
                <a:gd name="T27" fmla="*/ 1818 h 4846"/>
                <a:gd name="T28" fmla="*/ 1551 w 1996"/>
                <a:gd name="T29" fmla="*/ 1934 h 4846"/>
                <a:gd name="T30" fmla="*/ 1768 w 1996"/>
                <a:gd name="T31" fmla="*/ 1992 h 4846"/>
                <a:gd name="T32" fmla="*/ 1914 w 1996"/>
                <a:gd name="T33" fmla="*/ 2010 h 4846"/>
                <a:gd name="T34" fmla="*/ 1982 w 1996"/>
                <a:gd name="T35" fmla="*/ 2075 h 4846"/>
                <a:gd name="T36" fmla="*/ 1994 w 1996"/>
                <a:gd name="T37" fmla="*/ 2167 h 4846"/>
                <a:gd name="T38" fmla="*/ 1745 w 1996"/>
                <a:gd name="T39" fmla="*/ 3511 h 4846"/>
                <a:gd name="T40" fmla="*/ 1840 w 1996"/>
                <a:gd name="T41" fmla="*/ 3640 h 4846"/>
                <a:gd name="T42" fmla="*/ 1956 w 1996"/>
                <a:gd name="T43" fmla="*/ 3849 h 4846"/>
                <a:gd name="T44" fmla="*/ 1996 w 1996"/>
                <a:gd name="T45" fmla="*/ 4085 h 4846"/>
                <a:gd name="T46" fmla="*/ 1978 w 1996"/>
                <a:gd name="T47" fmla="*/ 4342 h 4846"/>
                <a:gd name="T48" fmla="*/ 1888 w 1996"/>
                <a:gd name="T49" fmla="*/ 4561 h 4846"/>
                <a:gd name="T50" fmla="*/ 1669 w 1996"/>
                <a:gd name="T51" fmla="*/ 4804 h 4846"/>
                <a:gd name="T52" fmla="*/ 1569 w 1996"/>
                <a:gd name="T53" fmla="*/ 4846 h 4846"/>
                <a:gd name="T54" fmla="*/ 1489 w 1996"/>
                <a:gd name="T55" fmla="*/ 4822 h 4846"/>
                <a:gd name="T56" fmla="*/ 753 w 1996"/>
                <a:gd name="T57" fmla="*/ 4306 h 4846"/>
                <a:gd name="T58" fmla="*/ 618 w 1996"/>
                <a:gd name="T59" fmla="*/ 4087 h 4846"/>
                <a:gd name="T60" fmla="*/ 570 w 1996"/>
                <a:gd name="T61" fmla="*/ 3829 h 4846"/>
                <a:gd name="T62" fmla="*/ 18 w 1996"/>
                <a:gd name="T63" fmla="*/ 2209 h 4846"/>
                <a:gd name="T64" fmla="*/ 6 w 1996"/>
                <a:gd name="T65" fmla="*/ 2101 h 4846"/>
                <a:gd name="T66" fmla="*/ 71 w 1996"/>
                <a:gd name="T67" fmla="*/ 2014 h 4846"/>
                <a:gd name="T68" fmla="*/ 179 w 1996"/>
                <a:gd name="T69" fmla="*/ 2000 h 4846"/>
                <a:gd name="T70" fmla="*/ 813 w 1996"/>
                <a:gd name="T71" fmla="*/ 2608 h 4846"/>
                <a:gd name="T72" fmla="*/ 855 w 1996"/>
                <a:gd name="T73" fmla="*/ 2709 h 4846"/>
                <a:gd name="T74" fmla="*/ 873 w 1996"/>
                <a:gd name="T75" fmla="*/ 3947 h 4846"/>
                <a:gd name="T76" fmla="*/ 957 w 1996"/>
                <a:gd name="T77" fmla="*/ 4105 h 4846"/>
                <a:gd name="T78" fmla="*/ 1551 w 1996"/>
                <a:gd name="T79" fmla="*/ 4521 h 4846"/>
                <a:gd name="T80" fmla="*/ 1665 w 1996"/>
                <a:gd name="T81" fmla="*/ 4376 h 4846"/>
                <a:gd name="T82" fmla="*/ 1711 w 1996"/>
                <a:gd name="T83" fmla="*/ 4182 h 4846"/>
                <a:gd name="T84" fmla="*/ 1691 w 1996"/>
                <a:gd name="T85" fmla="*/ 3951 h 4846"/>
                <a:gd name="T86" fmla="*/ 1585 w 1996"/>
                <a:gd name="T87" fmla="*/ 3782 h 4846"/>
                <a:gd name="T88" fmla="*/ 1481 w 1996"/>
                <a:gd name="T89" fmla="*/ 3622 h 4846"/>
                <a:gd name="T90" fmla="*/ 1453 w 1996"/>
                <a:gd name="T91" fmla="*/ 3437 h 4846"/>
                <a:gd name="T92" fmla="*/ 1585 w 1996"/>
                <a:gd name="T93" fmla="*/ 2247 h 4846"/>
                <a:gd name="T94" fmla="*/ 1322 w 1996"/>
                <a:gd name="T95" fmla="*/ 2131 h 4846"/>
                <a:gd name="T96" fmla="*/ 1110 w 1996"/>
                <a:gd name="T97" fmla="*/ 1942 h 4846"/>
                <a:gd name="T98" fmla="*/ 959 w 1996"/>
                <a:gd name="T99" fmla="*/ 1689 h 4846"/>
                <a:gd name="T100" fmla="*/ 873 w 1996"/>
                <a:gd name="T101" fmla="*/ 1376 h 4846"/>
                <a:gd name="T102" fmla="*/ 861 w 1996"/>
                <a:gd name="T103" fmla="*/ 1015 h 4846"/>
                <a:gd name="T104" fmla="*/ 927 w 1996"/>
                <a:gd name="T105" fmla="*/ 674 h 4846"/>
                <a:gd name="T106" fmla="*/ 1068 w 1996"/>
                <a:gd name="T107" fmla="*/ 393 h 4846"/>
                <a:gd name="T108" fmla="*/ 1276 w 1996"/>
                <a:gd name="T109" fmla="*/ 182 h 4846"/>
                <a:gd name="T110" fmla="*/ 1539 w 1996"/>
                <a:gd name="T111" fmla="*/ 48 h 4846"/>
                <a:gd name="T112" fmla="*/ 1854 w 1996"/>
                <a:gd name="T113" fmla="*/ 0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6" h="4846">
                  <a:moveTo>
                    <a:pt x="1854" y="0"/>
                  </a:moveTo>
                  <a:lnTo>
                    <a:pt x="1892" y="6"/>
                  </a:lnTo>
                  <a:lnTo>
                    <a:pt x="1926" y="20"/>
                  </a:lnTo>
                  <a:lnTo>
                    <a:pt x="1954" y="42"/>
                  </a:lnTo>
                  <a:lnTo>
                    <a:pt x="1976" y="72"/>
                  </a:lnTo>
                  <a:lnTo>
                    <a:pt x="1992" y="106"/>
                  </a:lnTo>
                  <a:lnTo>
                    <a:pt x="1996" y="144"/>
                  </a:lnTo>
                  <a:lnTo>
                    <a:pt x="1992" y="182"/>
                  </a:lnTo>
                  <a:lnTo>
                    <a:pt x="1976" y="216"/>
                  </a:lnTo>
                  <a:lnTo>
                    <a:pt x="1954" y="243"/>
                  </a:lnTo>
                  <a:lnTo>
                    <a:pt x="1926" y="265"/>
                  </a:lnTo>
                  <a:lnTo>
                    <a:pt x="1892" y="281"/>
                  </a:lnTo>
                  <a:lnTo>
                    <a:pt x="1854" y="285"/>
                  </a:lnTo>
                  <a:lnTo>
                    <a:pt x="1768" y="289"/>
                  </a:lnTo>
                  <a:lnTo>
                    <a:pt x="1691" y="301"/>
                  </a:lnTo>
                  <a:lnTo>
                    <a:pt x="1619" y="321"/>
                  </a:lnTo>
                  <a:lnTo>
                    <a:pt x="1551" y="347"/>
                  </a:lnTo>
                  <a:lnTo>
                    <a:pt x="1491" y="381"/>
                  </a:lnTo>
                  <a:lnTo>
                    <a:pt x="1435" y="419"/>
                  </a:lnTo>
                  <a:lnTo>
                    <a:pt x="1386" y="463"/>
                  </a:lnTo>
                  <a:lnTo>
                    <a:pt x="1340" y="513"/>
                  </a:lnTo>
                  <a:lnTo>
                    <a:pt x="1300" y="564"/>
                  </a:lnTo>
                  <a:lnTo>
                    <a:pt x="1264" y="622"/>
                  </a:lnTo>
                  <a:lnTo>
                    <a:pt x="1234" y="682"/>
                  </a:lnTo>
                  <a:lnTo>
                    <a:pt x="1208" y="744"/>
                  </a:lnTo>
                  <a:lnTo>
                    <a:pt x="1186" y="808"/>
                  </a:lnTo>
                  <a:lnTo>
                    <a:pt x="1170" y="873"/>
                  </a:lnTo>
                  <a:lnTo>
                    <a:pt x="1156" y="941"/>
                  </a:lnTo>
                  <a:lnTo>
                    <a:pt x="1148" y="1007"/>
                  </a:lnTo>
                  <a:lnTo>
                    <a:pt x="1142" y="1075"/>
                  </a:lnTo>
                  <a:lnTo>
                    <a:pt x="1140" y="1140"/>
                  </a:lnTo>
                  <a:lnTo>
                    <a:pt x="1142" y="1206"/>
                  </a:lnTo>
                  <a:lnTo>
                    <a:pt x="1148" y="1274"/>
                  </a:lnTo>
                  <a:lnTo>
                    <a:pt x="1156" y="1342"/>
                  </a:lnTo>
                  <a:lnTo>
                    <a:pt x="1170" y="1408"/>
                  </a:lnTo>
                  <a:lnTo>
                    <a:pt x="1186" y="1473"/>
                  </a:lnTo>
                  <a:lnTo>
                    <a:pt x="1208" y="1537"/>
                  </a:lnTo>
                  <a:lnTo>
                    <a:pt x="1234" y="1599"/>
                  </a:lnTo>
                  <a:lnTo>
                    <a:pt x="1264" y="1659"/>
                  </a:lnTo>
                  <a:lnTo>
                    <a:pt x="1300" y="1717"/>
                  </a:lnTo>
                  <a:lnTo>
                    <a:pt x="1340" y="1768"/>
                  </a:lnTo>
                  <a:lnTo>
                    <a:pt x="1386" y="1818"/>
                  </a:lnTo>
                  <a:lnTo>
                    <a:pt x="1435" y="1862"/>
                  </a:lnTo>
                  <a:lnTo>
                    <a:pt x="1491" y="1900"/>
                  </a:lnTo>
                  <a:lnTo>
                    <a:pt x="1551" y="1934"/>
                  </a:lnTo>
                  <a:lnTo>
                    <a:pt x="1619" y="1960"/>
                  </a:lnTo>
                  <a:lnTo>
                    <a:pt x="1691" y="1980"/>
                  </a:lnTo>
                  <a:lnTo>
                    <a:pt x="1768" y="1992"/>
                  </a:lnTo>
                  <a:lnTo>
                    <a:pt x="1854" y="1996"/>
                  </a:lnTo>
                  <a:lnTo>
                    <a:pt x="1884" y="2000"/>
                  </a:lnTo>
                  <a:lnTo>
                    <a:pt x="1914" y="2010"/>
                  </a:lnTo>
                  <a:lnTo>
                    <a:pt x="1942" y="2025"/>
                  </a:lnTo>
                  <a:lnTo>
                    <a:pt x="1964" y="2047"/>
                  </a:lnTo>
                  <a:lnTo>
                    <a:pt x="1982" y="2075"/>
                  </a:lnTo>
                  <a:lnTo>
                    <a:pt x="1992" y="2103"/>
                  </a:lnTo>
                  <a:lnTo>
                    <a:pt x="1996" y="2135"/>
                  </a:lnTo>
                  <a:lnTo>
                    <a:pt x="1994" y="2167"/>
                  </a:lnTo>
                  <a:lnTo>
                    <a:pt x="1741" y="3429"/>
                  </a:lnTo>
                  <a:lnTo>
                    <a:pt x="1739" y="3469"/>
                  </a:lnTo>
                  <a:lnTo>
                    <a:pt x="1745" y="3511"/>
                  </a:lnTo>
                  <a:lnTo>
                    <a:pt x="1761" y="3546"/>
                  </a:lnTo>
                  <a:lnTo>
                    <a:pt x="1786" y="3580"/>
                  </a:lnTo>
                  <a:lnTo>
                    <a:pt x="1840" y="3640"/>
                  </a:lnTo>
                  <a:lnTo>
                    <a:pt x="1888" y="3706"/>
                  </a:lnTo>
                  <a:lnTo>
                    <a:pt x="1926" y="3776"/>
                  </a:lnTo>
                  <a:lnTo>
                    <a:pt x="1956" y="3849"/>
                  </a:lnTo>
                  <a:lnTo>
                    <a:pt x="1978" y="3925"/>
                  </a:lnTo>
                  <a:lnTo>
                    <a:pt x="1992" y="4005"/>
                  </a:lnTo>
                  <a:lnTo>
                    <a:pt x="1996" y="4085"/>
                  </a:lnTo>
                  <a:lnTo>
                    <a:pt x="1996" y="4182"/>
                  </a:lnTo>
                  <a:lnTo>
                    <a:pt x="1992" y="4264"/>
                  </a:lnTo>
                  <a:lnTo>
                    <a:pt x="1978" y="4342"/>
                  </a:lnTo>
                  <a:lnTo>
                    <a:pt x="1956" y="4417"/>
                  </a:lnTo>
                  <a:lnTo>
                    <a:pt x="1926" y="4491"/>
                  </a:lnTo>
                  <a:lnTo>
                    <a:pt x="1888" y="4561"/>
                  </a:lnTo>
                  <a:lnTo>
                    <a:pt x="1842" y="4627"/>
                  </a:lnTo>
                  <a:lnTo>
                    <a:pt x="1788" y="4687"/>
                  </a:lnTo>
                  <a:lnTo>
                    <a:pt x="1669" y="4804"/>
                  </a:lnTo>
                  <a:lnTo>
                    <a:pt x="1639" y="4828"/>
                  </a:lnTo>
                  <a:lnTo>
                    <a:pt x="1605" y="4842"/>
                  </a:lnTo>
                  <a:lnTo>
                    <a:pt x="1569" y="4846"/>
                  </a:lnTo>
                  <a:lnTo>
                    <a:pt x="1541" y="4844"/>
                  </a:lnTo>
                  <a:lnTo>
                    <a:pt x="1515" y="4836"/>
                  </a:lnTo>
                  <a:lnTo>
                    <a:pt x="1489" y="4822"/>
                  </a:lnTo>
                  <a:lnTo>
                    <a:pt x="887" y="4421"/>
                  </a:lnTo>
                  <a:lnTo>
                    <a:pt x="817" y="4368"/>
                  </a:lnTo>
                  <a:lnTo>
                    <a:pt x="753" y="4306"/>
                  </a:lnTo>
                  <a:lnTo>
                    <a:pt x="700" y="4238"/>
                  </a:lnTo>
                  <a:lnTo>
                    <a:pt x="654" y="4164"/>
                  </a:lnTo>
                  <a:lnTo>
                    <a:pt x="618" y="4087"/>
                  </a:lnTo>
                  <a:lnTo>
                    <a:pt x="592" y="4003"/>
                  </a:lnTo>
                  <a:lnTo>
                    <a:pt x="576" y="3917"/>
                  </a:lnTo>
                  <a:lnTo>
                    <a:pt x="570" y="3829"/>
                  </a:lnTo>
                  <a:lnTo>
                    <a:pt x="570" y="2767"/>
                  </a:lnTo>
                  <a:lnTo>
                    <a:pt x="41" y="2239"/>
                  </a:lnTo>
                  <a:lnTo>
                    <a:pt x="18" y="2209"/>
                  </a:lnTo>
                  <a:lnTo>
                    <a:pt x="6" y="2175"/>
                  </a:lnTo>
                  <a:lnTo>
                    <a:pt x="0" y="2139"/>
                  </a:lnTo>
                  <a:lnTo>
                    <a:pt x="6" y="2101"/>
                  </a:lnTo>
                  <a:lnTo>
                    <a:pt x="18" y="2067"/>
                  </a:lnTo>
                  <a:lnTo>
                    <a:pt x="41" y="2037"/>
                  </a:lnTo>
                  <a:lnTo>
                    <a:pt x="71" y="2014"/>
                  </a:lnTo>
                  <a:lnTo>
                    <a:pt x="107" y="2000"/>
                  </a:lnTo>
                  <a:lnTo>
                    <a:pt x="143" y="1996"/>
                  </a:lnTo>
                  <a:lnTo>
                    <a:pt x="179" y="2000"/>
                  </a:lnTo>
                  <a:lnTo>
                    <a:pt x="213" y="2014"/>
                  </a:lnTo>
                  <a:lnTo>
                    <a:pt x="243" y="2037"/>
                  </a:lnTo>
                  <a:lnTo>
                    <a:pt x="813" y="2608"/>
                  </a:lnTo>
                  <a:lnTo>
                    <a:pt x="837" y="2637"/>
                  </a:lnTo>
                  <a:lnTo>
                    <a:pt x="851" y="2671"/>
                  </a:lnTo>
                  <a:lnTo>
                    <a:pt x="855" y="2709"/>
                  </a:lnTo>
                  <a:lnTo>
                    <a:pt x="855" y="3829"/>
                  </a:lnTo>
                  <a:lnTo>
                    <a:pt x="859" y="3889"/>
                  </a:lnTo>
                  <a:lnTo>
                    <a:pt x="873" y="3947"/>
                  </a:lnTo>
                  <a:lnTo>
                    <a:pt x="893" y="4003"/>
                  </a:lnTo>
                  <a:lnTo>
                    <a:pt x="921" y="4057"/>
                  </a:lnTo>
                  <a:lnTo>
                    <a:pt x="957" y="4105"/>
                  </a:lnTo>
                  <a:lnTo>
                    <a:pt x="999" y="4146"/>
                  </a:lnTo>
                  <a:lnTo>
                    <a:pt x="1047" y="4184"/>
                  </a:lnTo>
                  <a:lnTo>
                    <a:pt x="1551" y="4521"/>
                  </a:lnTo>
                  <a:lnTo>
                    <a:pt x="1585" y="4485"/>
                  </a:lnTo>
                  <a:lnTo>
                    <a:pt x="1629" y="4433"/>
                  </a:lnTo>
                  <a:lnTo>
                    <a:pt x="1665" y="4376"/>
                  </a:lnTo>
                  <a:lnTo>
                    <a:pt x="1691" y="4314"/>
                  </a:lnTo>
                  <a:lnTo>
                    <a:pt x="1707" y="4250"/>
                  </a:lnTo>
                  <a:lnTo>
                    <a:pt x="1711" y="4182"/>
                  </a:lnTo>
                  <a:lnTo>
                    <a:pt x="1711" y="4085"/>
                  </a:lnTo>
                  <a:lnTo>
                    <a:pt x="1707" y="4017"/>
                  </a:lnTo>
                  <a:lnTo>
                    <a:pt x="1691" y="3951"/>
                  </a:lnTo>
                  <a:lnTo>
                    <a:pt x="1665" y="3891"/>
                  </a:lnTo>
                  <a:lnTo>
                    <a:pt x="1629" y="3833"/>
                  </a:lnTo>
                  <a:lnTo>
                    <a:pt x="1585" y="3782"/>
                  </a:lnTo>
                  <a:lnTo>
                    <a:pt x="1543" y="3734"/>
                  </a:lnTo>
                  <a:lnTo>
                    <a:pt x="1509" y="3680"/>
                  </a:lnTo>
                  <a:lnTo>
                    <a:pt x="1481" y="3622"/>
                  </a:lnTo>
                  <a:lnTo>
                    <a:pt x="1463" y="3562"/>
                  </a:lnTo>
                  <a:lnTo>
                    <a:pt x="1453" y="3501"/>
                  </a:lnTo>
                  <a:lnTo>
                    <a:pt x="1453" y="3437"/>
                  </a:lnTo>
                  <a:lnTo>
                    <a:pt x="1461" y="3373"/>
                  </a:lnTo>
                  <a:lnTo>
                    <a:pt x="1683" y="2267"/>
                  </a:lnTo>
                  <a:lnTo>
                    <a:pt x="1585" y="2247"/>
                  </a:lnTo>
                  <a:lnTo>
                    <a:pt x="1491" y="2217"/>
                  </a:lnTo>
                  <a:lnTo>
                    <a:pt x="1404" y="2179"/>
                  </a:lnTo>
                  <a:lnTo>
                    <a:pt x="1322" y="2131"/>
                  </a:lnTo>
                  <a:lnTo>
                    <a:pt x="1246" y="2077"/>
                  </a:lnTo>
                  <a:lnTo>
                    <a:pt x="1174" y="2014"/>
                  </a:lnTo>
                  <a:lnTo>
                    <a:pt x="1110" y="1942"/>
                  </a:lnTo>
                  <a:lnTo>
                    <a:pt x="1053" y="1864"/>
                  </a:lnTo>
                  <a:lnTo>
                    <a:pt x="1003" y="1780"/>
                  </a:lnTo>
                  <a:lnTo>
                    <a:pt x="959" y="1689"/>
                  </a:lnTo>
                  <a:lnTo>
                    <a:pt x="923" y="1591"/>
                  </a:lnTo>
                  <a:lnTo>
                    <a:pt x="893" y="1485"/>
                  </a:lnTo>
                  <a:lnTo>
                    <a:pt x="873" y="1376"/>
                  </a:lnTo>
                  <a:lnTo>
                    <a:pt x="859" y="1262"/>
                  </a:lnTo>
                  <a:lnTo>
                    <a:pt x="855" y="1140"/>
                  </a:lnTo>
                  <a:lnTo>
                    <a:pt x="861" y="1015"/>
                  </a:lnTo>
                  <a:lnTo>
                    <a:pt x="873" y="895"/>
                  </a:lnTo>
                  <a:lnTo>
                    <a:pt x="897" y="782"/>
                  </a:lnTo>
                  <a:lnTo>
                    <a:pt x="927" y="674"/>
                  </a:lnTo>
                  <a:lnTo>
                    <a:pt x="967" y="574"/>
                  </a:lnTo>
                  <a:lnTo>
                    <a:pt x="1015" y="481"/>
                  </a:lnTo>
                  <a:lnTo>
                    <a:pt x="1068" y="393"/>
                  </a:lnTo>
                  <a:lnTo>
                    <a:pt x="1130" y="315"/>
                  </a:lnTo>
                  <a:lnTo>
                    <a:pt x="1200" y="243"/>
                  </a:lnTo>
                  <a:lnTo>
                    <a:pt x="1276" y="182"/>
                  </a:lnTo>
                  <a:lnTo>
                    <a:pt x="1358" y="128"/>
                  </a:lnTo>
                  <a:lnTo>
                    <a:pt x="1445" y="82"/>
                  </a:lnTo>
                  <a:lnTo>
                    <a:pt x="1539" y="48"/>
                  </a:lnTo>
                  <a:lnTo>
                    <a:pt x="1639" y="22"/>
                  </a:lnTo>
                  <a:lnTo>
                    <a:pt x="1745" y="6"/>
                  </a:lnTo>
                  <a:lnTo>
                    <a:pt x="18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Oval 15">
            <a:extLst>
              <a:ext uri="{FF2B5EF4-FFF2-40B4-BE49-F238E27FC236}">
                <a16:creationId xmlns:a16="http://schemas.microsoft.com/office/drawing/2014/main" id="{3FDCA309-80F0-4794-BF94-0A4B5A1A1F52}"/>
              </a:ext>
            </a:extLst>
          </p:cNvPr>
          <p:cNvSpPr/>
          <p:nvPr/>
        </p:nvSpPr>
        <p:spPr>
          <a:xfrm>
            <a:off x="9975946" y="632826"/>
            <a:ext cx="1405669" cy="1388309"/>
          </a:xfrm>
          <a:prstGeom prst="ellipse">
            <a:avLst/>
          </a:prstGeom>
          <a:solidFill>
            <a:srgbClr val="599FD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Fireworks outline">
            <a:extLst>
              <a:ext uri="{FF2B5EF4-FFF2-40B4-BE49-F238E27FC236}">
                <a16:creationId xmlns:a16="http://schemas.microsoft.com/office/drawing/2014/main" id="{D6BB3685-6FF6-4F3F-BAF4-F8F334C52A4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7129" y="753559"/>
            <a:ext cx="933781" cy="1087648"/>
          </a:xfrm>
          <a:prstGeom prst="rect">
            <a:avLst/>
          </a:prstGeom>
        </p:spPr>
      </p:pic>
      <p:sp>
        <p:nvSpPr>
          <p:cNvPr id="23" name="Text Box 3">
            <a:extLst>
              <a:ext uri="{FF2B5EF4-FFF2-40B4-BE49-F238E27FC236}">
                <a16:creationId xmlns:a16="http://schemas.microsoft.com/office/drawing/2014/main" id="{FB6C5562-77BA-4CE9-BE87-0F737FA19686}"/>
              </a:ext>
            </a:extLst>
          </p:cNvPr>
          <p:cNvSpPr txBox="1">
            <a:spLocks/>
          </p:cNvSpPr>
          <p:nvPr/>
        </p:nvSpPr>
        <p:spPr bwMode="auto">
          <a:xfrm>
            <a:off x="735847" y="2632972"/>
            <a:ext cx="2147026" cy="301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30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Network</a:t>
            </a:r>
            <a:endParaRPr kumimoji="0" lang="x-none"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24" name="Subtitle 6">
            <a:extLst>
              <a:ext uri="{FF2B5EF4-FFF2-40B4-BE49-F238E27FC236}">
                <a16:creationId xmlns:a16="http://schemas.microsoft.com/office/drawing/2014/main" id="{BD620A61-55EF-4370-9476-3CBCDC273406}"/>
              </a:ext>
            </a:extLst>
          </p:cNvPr>
          <p:cNvSpPr txBox="1">
            <a:spLocks/>
          </p:cNvSpPr>
          <p:nvPr/>
        </p:nvSpPr>
        <p:spPr>
          <a:xfrm>
            <a:off x="397107" y="5267126"/>
            <a:ext cx="2824509" cy="1416652"/>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cs typeface="Arial" panose="020B0604020202020204" pitchFamily="34" charset="0"/>
              </a:rPr>
              <a:t>Virtual meeting &amp; networking activities to be built in until we move to live events.   Socializing and networking time before and after our live events! </a:t>
            </a:r>
          </a:p>
          <a:p>
            <a:pPr marL="0" marR="0" lvl="0" indent="0" algn="ctr" defTabSz="914400" rtl="0" eaLnBrk="1" fontAlgn="auto" latinLnBrk="0" hangingPunct="1">
              <a:lnSpc>
                <a:spcPts val="1600"/>
              </a:lnSpc>
              <a:spcBef>
                <a:spcPts val="0"/>
              </a:spcBef>
              <a:spcAft>
                <a:spcPts val="0"/>
              </a:spcAft>
              <a:buClrTx/>
              <a:buSzTx/>
              <a:buFont typeface="Arial"/>
              <a:buNone/>
              <a:tabLst/>
              <a:defRPr/>
            </a:pPr>
            <a:endParaRPr kumimoji="0" lang="en-US" sz="1000" b="0" i="0" u="none" strike="noStrike" kern="1200" cap="none" spc="0" normalizeH="0" baseline="0" noProof="0" dirty="0">
              <a:ln>
                <a:noFill/>
              </a:ln>
              <a:solidFill>
                <a:prstClr val="white"/>
              </a:solidFill>
              <a:effectLst/>
              <a:uLnTx/>
              <a:uFillTx/>
              <a:latin typeface="Arial" panose="020B0604020202020204"/>
            </a:endParaRPr>
          </a:p>
        </p:txBody>
      </p:sp>
      <p:sp>
        <p:nvSpPr>
          <p:cNvPr id="29" name="Text Box 3">
            <a:extLst>
              <a:ext uri="{FF2B5EF4-FFF2-40B4-BE49-F238E27FC236}">
                <a16:creationId xmlns:a16="http://schemas.microsoft.com/office/drawing/2014/main" id="{A2EDBF35-9A23-4E86-B8BD-13B1462F91F9}"/>
              </a:ext>
            </a:extLst>
          </p:cNvPr>
          <p:cNvSpPr txBox="1">
            <a:spLocks/>
          </p:cNvSpPr>
          <p:nvPr/>
        </p:nvSpPr>
        <p:spPr bwMode="auto">
          <a:xfrm>
            <a:off x="3482420" y="5443879"/>
            <a:ext cx="2824508" cy="1069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600" b="0"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rPr>
              <a:t>Updates on ACMP Carolinas Chapter, accomplishments, &amp;  industry trends</a:t>
            </a:r>
            <a:endParaRPr kumimoji="0" lang="x-none" altLang="x-none" sz="1600" b="0"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30" name="Subtitle 6">
            <a:extLst>
              <a:ext uri="{FF2B5EF4-FFF2-40B4-BE49-F238E27FC236}">
                <a16:creationId xmlns:a16="http://schemas.microsoft.com/office/drawing/2014/main" id="{D6EECBA2-BB03-44C6-9F40-BCDAF30D5AF3}"/>
              </a:ext>
            </a:extLst>
          </p:cNvPr>
          <p:cNvSpPr txBox="1">
            <a:spLocks/>
          </p:cNvSpPr>
          <p:nvPr/>
        </p:nvSpPr>
        <p:spPr>
          <a:xfrm>
            <a:off x="3734465" y="5830237"/>
            <a:ext cx="2328794" cy="682690"/>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ts val="1600"/>
              </a:lnSpc>
              <a:spcBef>
                <a:spcPts val="0"/>
              </a:spcBef>
              <a:spcAft>
                <a:spcPts val="0"/>
              </a:spcAft>
              <a:buClrTx/>
              <a:buSzTx/>
              <a:buFont typeface="Arial"/>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a:endParaRPr>
          </a:p>
        </p:txBody>
      </p:sp>
      <p:sp>
        <p:nvSpPr>
          <p:cNvPr id="31" name="Subtitle 6">
            <a:extLst>
              <a:ext uri="{FF2B5EF4-FFF2-40B4-BE49-F238E27FC236}">
                <a16:creationId xmlns:a16="http://schemas.microsoft.com/office/drawing/2014/main" id="{A1CD3D71-F605-40A8-81DD-6BEE042D2BB0}"/>
              </a:ext>
            </a:extLst>
          </p:cNvPr>
          <p:cNvSpPr txBox="1">
            <a:spLocks/>
          </p:cNvSpPr>
          <p:nvPr/>
        </p:nvSpPr>
        <p:spPr>
          <a:xfrm>
            <a:off x="6233003" y="3928129"/>
            <a:ext cx="2824508" cy="1037353"/>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rPr>
              <a:t>Virtual &amp; live events will be recorded. Our future live events will have a virtual option.</a:t>
            </a:r>
          </a:p>
        </p:txBody>
      </p:sp>
      <p:sp>
        <p:nvSpPr>
          <p:cNvPr id="33" name="Subtitle 6">
            <a:extLst>
              <a:ext uri="{FF2B5EF4-FFF2-40B4-BE49-F238E27FC236}">
                <a16:creationId xmlns:a16="http://schemas.microsoft.com/office/drawing/2014/main" id="{1B870D8D-1C74-4A1F-8CEB-4923F21EC99A}"/>
              </a:ext>
            </a:extLst>
          </p:cNvPr>
          <p:cNvSpPr txBox="1">
            <a:spLocks/>
          </p:cNvSpPr>
          <p:nvPr/>
        </p:nvSpPr>
        <p:spPr>
          <a:xfrm>
            <a:off x="9288819" y="2865276"/>
            <a:ext cx="2824508" cy="2443020"/>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rPr>
              <a:t>Join us for our annual celebration during the Q3 Quarterly Meeting.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rPr>
              <a:t>Wed., September 1, 2021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rPr>
              <a:t>Carolina Stables, Siler City, NC </a:t>
            </a:r>
            <a:endParaRPr kumimoji="0" lang="en-US" sz="1600" b="0" i="1" u="none" strike="noStrike" kern="1200" cap="none" spc="0" normalizeH="0" baseline="0" noProof="0" dirty="0">
              <a:ln>
                <a:noFill/>
              </a:ln>
              <a:solidFill>
                <a:prstClr val="white"/>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0" i="1" u="none" strike="noStrike" kern="1200" cap="none" spc="0" normalizeH="0" baseline="0" noProof="0" dirty="0">
              <a:ln>
                <a:noFill/>
              </a:ln>
              <a:solidFill>
                <a:prstClr val="white"/>
              </a:solidFill>
              <a:effectLst/>
              <a:uLnTx/>
              <a:uFillTx/>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rPr>
              <a:t>Further details will follow as we near the event date.</a:t>
            </a:r>
          </a:p>
        </p:txBody>
      </p:sp>
      <p:sp>
        <p:nvSpPr>
          <p:cNvPr id="34" name="Text Box 3">
            <a:extLst>
              <a:ext uri="{FF2B5EF4-FFF2-40B4-BE49-F238E27FC236}">
                <a16:creationId xmlns:a16="http://schemas.microsoft.com/office/drawing/2014/main" id="{55C4B99C-B38F-4A9A-8409-19F2A6C4F373}"/>
              </a:ext>
            </a:extLst>
          </p:cNvPr>
          <p:cNvSpPr txBox="1">
            <a:spLocks/>
          </p:cNvSpPr>
          <p:nvPr/>
        </p:nvSpPr>
        <p:spPr bwMode="auto">
          <a:xfrm>
            <a:off x="9411206" y="2234090"/>
            <a:ext cx="2535147" cy="325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Annual Celebration &amp; Member Awards!</a:t>
            </a:r>
            <a:endParaRPr kumimoji="0" lang="x-none" altLang="x-none" sz="18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35" name="Text Box 3">
            <a:extLst>
              <a:ext uri="{FF2B5EF4-FFF2-40B4-BE49-F238E27FC236}">
                <a16:creationId xmlns:a16="http://schemas.microsoft.com/office/drawing/2014/main" id="{74190D69-AD07-4200-99BF-250ADD6DEC07}"/>
              </a:ext>
            </a:extLst>
          </p:cNvPr>
          <p:cNvSpPr txBox="1">
            <a:spLocks/>
          </p:cNvSpPr>
          <p:nvPr/>
        </p:nvSpPr>
        <p:spPr bwMode="auto">
          <a:xfrm>
            <a:off x="3757546" y="3001531"/>
            <a:ext cx="2147026" cy="659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30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Inform</a:t>
            </a:r>
            <a:endParaRPr kumimoji="0" lang="x-none"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36" name="Text Box 3">
            <a:extLst>
              <a:ext uri="{FF2B5EF4-FFF2-40B4-BE49-F238E27FC236}">
                <a16:creationId xmlns:a16="http://schemas.microsoft.com/office/drawing/2014/main" id="{FB6E4929-757B-4A7A-9811-40C0E9500A2E}"/>
              </a:ext>
            </a:extLst>
          </p:cNvPr>
          <p:cNvSpPr txBox="1">
            <a:spLocks/>
          </p:cNvSpPr>
          <p:nvPr/>
        </p:nvSpPr>
        <p:spPr bwMode="auto">
          <a:xfrm>
            <a:off x="6508062" y="1301356"/>
            <a:ext cx="2147026" cy="301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30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Connect</a:t>
            </a:r>
            <a:endParaRPr kumimoji="0" lang="x-none"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37" name="Text Box 3">
            <a:extLst>
              <a:ext uri="{FF2B5EF4-FFF2-40B4-BE49-F238E27FC236}">
                <a16:creationId xmlns:a16="http://schemas.microsoft.com/office/drawing/2014/main" id="{CA233408-8C60-4573-B510-3DB1D662EBAF}"/>
              </a:ext>
            </a:extLst>
          </p:cNvPr>
          <p:cNvSpPr txBox="1">
            <a:spLocks/>
          </p:cNvSpPr>
          <p:nvPr/>
        </p:nvSpPr>
        <p:spPr bwMode="auto">
          <a:xfrm>
            <a:off x="9605266" y="-2824"/>
            <a:ext cx="2147026" cy="301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30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Engage</a:t>
            </a:r>
            <a:endParaRPr kumimoji="0" lang="x-none"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6" name="Freeform 908">
            <a:extLst>
              <a:ext uri="{FF2B5EF4-FFF2-40B4-BE49-F238E27FC236}">
                <a16:creationId xmlns:a16="http://schemas.microsoft.com/office/drawing/2014/main" id="{938E34DE-9DC3-4A8F-BB3F-97CEB6BE94E4}"/>
              </a:ext>
            </a:extLst>
          </p:cNvPr>
          <p:cNvSpPr>
            <a:spLocks noEditPoints="1"/>
          </p:cNvSpPr>
          <p:nvPr/>
        </p:nvSpPr>
        <p:spPr bwMode="auto">
          <a:xfrm>
            <a:off x="4574821" y="4022242"/>
            <a:ext cx="512476" cy="659786"/>
          </a:xfrm>
          <a:custGeom>
            <a:avLst/>
            <a:gdLst>
              <a:gd name="T0" fmla="*/ 327 w 327"/>
              <a:gd name="T1" fmla="*/ 19 h 423"/>
              <a:gd name="T2" fmla="*/ 307 w 327"/>
              <a:gd name="T3" fmla="*/ 0 h 423"/>
              <a:gd name="T4" fmla="*/ 19 w 327"/>
              <a:gd name="T5" fmla="*/ 0 h 423"/>
              <a:gd name="T6" fmla="*/ 0 w 327"/>
              <a:gd name="T7" fmla="*/ 19 h 423"/>
              <a:gd name="T8" fmla="*/ 0 w 327"/>
              <a:gd name="T9" fmla="*/ 404 h 423"/>
              <a:gd name="T10" fmla="*/ 19 w 327"/>
              <a:gd name="T11" fmla="*/ 423 h 423"/>
              <a:gd name="T12" fmla="*/ 307 w 327"/>
              <a:gd name="T13" fmla="*/ 423 h 423"/>
              <a:gd name="T14" fmla="*/ 327 w 327"/>
              <a:gd name="T15" fmla="*/ 404 h 423"/>
              <a:gd name="T16" fmla="*/ 327 w 327"/>
              <a:gd name="T17" fmla="*/ 19 h 423"/>
              <a:gd name="T18" fmla="*/ 288 w 327"/>
              <a:gd name="T19" fmla="*/ 385 h 423"/>
              <a:gd name="T20" fmla="*/ 38 w 327"/>
              <a:gd name="T21" fmla="*/ 385 h 423"/>
              <a:gd name="T22" fmla="*/ 38 w 327"/>
              <a:gd name="T23" fmla="*/ 39 h 423"/>
              <a:gd name="T24" fmla="*/ 288 w 327"/>
              <a:gd name="T25" fmla="*/ 39 h 423"/>
              <a:gd name="T26" fmla="*/ 288 w 327"/>
              <a:gd name="T27" fmla="*/ 385 h 423"/>
              <a:gd name="T28" fmla="*/ 84 w 327"/>
              <a:gd name="T29" fmla="*/ 257 h 423"/>
              <a:gd name="T30" fmla="*/ 100 w 327"/>
              <a:gd name="T31" fmla="*/ 240 h 423"/>
              <a:gd name="T32" fmla="*/ 157 w 327"/>
              <a:gd name="T33" fmla="*/ 240 h 423"/>
              <a:gd name="T34" fmla="*/ 174 w 327"/>
              <a:gd name="T35" fmla="*/ 257 h 423"/>
              <a:gd name="T36" fmla="*/ 157 w 327"/>
              <a:gd name="T37" fmla="*/ 274 h 423"/>
              <a:gd name="T38" fmla="*/ 100 w 327"/>
              <a:gd name="T39" fmla="*/ 274 h 423"/>
              <a:gd name="T40" fmla="*/ 84 w 327"/>
              <a:gd name="T41" fmla="*/ 257 h 423"/>
              <a:gd name="T42" fmla="*/ 86 w 327"/>
              <a:gd name="T43" fmla="*/ 180 h 423"/>
              <a:gd name="T44" fmla="*/ 103 w 327"/>
              <a:gd name="T45" fmla="*/ 164 h 423"/>
              <a:gd name="T46" fmla="*/ 218 w 327"/>
              <a:gd name="T47" fmla="*/ 164 h 423"/>
              <a:gd name="T48" fmla="*/ 234 w 327"/>
              <a:gd name="T49" fmla="*/ 180 h 423"/>
              <a:gd name="T50" fmla="*/ 218 w 327"/>
              <a:gd name="T51" fmla="*/ 197 h 423"/>
              <a:gd name="T52" fmla="*/ 103 w 327"/>
              <a:gd name="T53" fmla="*/ 197 h 423"/>
              <a:gd name="T54" fmla="*/ 86 w 327"/>
              <a:gd name="T55" fmla="*/ 180 h 423"/>
              <a:gd name="T56" fmla="*/ 86 w 327"/>
              <a:gd name="T57" fmla="*/ 108 h 423"/>
              <a:gd name="T58" fmla="*/ 103 w 327"/>
              <a:gd name="T59" fmla="*/ 91 h 423"/>
              <a:gd name="T60" fmla="*/ 218 w 327"/>
              <a:gd name="T61" fmla="*/ 91 h 423"/>
              <a:gd name="T62" fmla="*/ 234 w 327"/>
              <a:gd name="T63" fmla="*/ 108 h 423"/>
              <a:gd name="T64" fmla="*/ 218 w 327"/>
              <a:gd name="T65" fmla="*/ 125 h 423"/>
              <a:gd name="T66" fmla="*/ 103 w 327"/>
              <a:gd name="T67" fmla="*/ 125 h 423"/>
              <a:gd name="T68" fmla="*/ 86 w 327"/>
              <a:gd name="T69" fmla="*/ 108 h 423"/>
              <a:gd name="T70" fmla="*/ 229 w 327"/>
              <a:gd name="T71" fmla="*/ 247 h 423"/>
              <a:gd name="T72" fmla="*/ 234 w 327"/>
              <a:gd name="T73" fmla="*/ 259 h 423"/>
              <a:gd name="T74" fmla="*/ 229 w 327"/>
              <a:gd name="T75" fmla="*/ 270 h 423"/>
              <a:gd name="T76" fmla="*/ 217 w 327"/>
              <a:gd name="T77" fmla="*/ 275 h 423"/>
              <a:gd name="T78" fmla="*/ 205 w 327"/>
              <a:gd name="T79" fmla="*/ 270 h 423"/>
              <a:gd name="T80" fmla="*/ 200 w 327"/>
              <a:gd name="T81" fmla="*/ 259 h 423"/>
              <a:gd name="T82" fmla="*/ 205 w 327"/>
              <a:gd name="T83" fmla="*/ 247 h 423"/>
              <a:gd name="T84" fmla="*/ 229 w 327"/>
              <a:gd name="T85" fmla="*/ 2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423">
                <a:moveTo>
                  <a:pt x="327" y="19"/>
                </a:moveTo>
                <a:cubicBezTo>
                  <a:pt x="327" y="9"/>
                  <a:pt x="318" y="0"/>
                  <a:pt x="307" y="0"/>
                </a:cubicBezTo>
                <a:cubicBezTo>
                  <a:pt x="19" y="0"/>
                  <a:pt x="19" y="0"/>
                  <a:pt x="19" y="0"/>
                </a:cubicBezTo>
                <a:cubicBezTo>
                  <a:pt x="8" y="0"/>
                  <a:pt x="0" y="9"/>
                  <a:pt x="0" y="19"/>
                </a:cubicBezTo>
                <a:cubicBezTo>
                  <a:pt x="0" y="404"/>
                  <a:pt x="0" y="404"/>
                  <a:pt x="0" y="404"/>
                </a:cubicBezTo>
                <a:cubicBezTo>
                  <a:pt x="0" y="415"/>
                  <a:pt x="8" y="423"/>
                  <a:pt x="19" y="423"/>
                </a:cubicBezTo>
                <a:cubicBezTo>
                  <a:pt x="307" y="423"/>
                  <a:pt x="307" y="423"/>
                  <a:pt x="307" y="423"/>
                </a:cubicBezTo>
                <a:cubicBezTo>
                  <a:pt x="318" y="423"/>
                  <a:pt x="327" y="415"/>
                  <a:pt x="327" y="404"/>
                </a:cubicBezTo>
                <a:lnTo>
                  <a:pt x="327" y="19"/>
                </a:lnTo>
                <a:close/>
                <a:moveTo>
                  <a:pt x="288" y="385"/>
                </a:moveTo>
                <a:cubicBezTo>
                  <a:pt x="38" y="385"/>
                  <a:pt x="38" y="385"/>
                  <a:pt x="38" y="385"/>
                </a:cubicBezTo>
                <a:cubicBezTo>
                  <a:pt x="38" y="39"/>
                  <a:pt x="38" y="39"/>
                  <a:pt x="38" y="39"/>
                </a:cubicBezTo>
                <a:cubicBezTo>
                  <a:pt x="288" y="39"/>
                  <a:pt x="288" y="39"/>
                  <a:pt x="288" y="39"/>
                </a:cubicBezTo>
                <a:lnTo>
                  <a:pt x="288" y="385"/>
                </a:lnTo>
                <a:close/>
                <a:moveTo>
                  <a:pt x="84" y="257"/>
                </a:moveTo>
                <a:cubicBezTo>
                  <a:pt x="84" y="248"/>
                  <a:pt x="91" y="240"/>
                  <a:pt x="100" y="240"/>
                </a:cubicBezTo>
                <a:cubicBezTo>
                  <a:pt x="157" y="240"/>
                  <a:pt x="157" y="240"/>
                  <a:pt x="157" y="240"/>
                </a:cubicBezTo>
                <a:cubicBezTo>
                  <a:pt x="167" y="240"/>
                  <a:pt x="174" y="248"/>
                  <a:pt x="174" y="257"/>
                </a:cubicBezTo>
                <a:cubicBezTo>
                  <a:pt x="174" y="267"/>
                  <a:pt x="167" y="274"/>
                  <a:pt x="157" y="274"/>
                </a:cubicBezTo>
                <a:cubicBezTo>
                  <a:pt x="100" y="274"/>
                  <a:pt x="100" y="274"/>
                  <a:pt x="100" y="274"/>
                </a:cubicBezTo>
                <a:cubicBezTo>
                  <a:pt x="91" y="274"/>
                  <a:pt x="84" y="267"/>
                  <a:pt x="84" y="257"/>
                </a:cubicBezTo>
                <a:close/>
                <a:moveTo>
                  <a:pt x="86" y="180"/>
                </a:moveTo>
                <a:cubicBezTo>
                  <a:pt x="86" y="171"/>
                  <a:pt x="94" y="164"/>
                  <a:pt x="103" y="164"/>
                </a:cubicBezTo>
                <a:cubicBezTo>
                  <a:pt x="218" y="164"/>
                  <a:pt x="218" y="164"/>
                  <a:pt x="218" y="164"/>
                </a:cubicBezTo>
                <a:cubicBezTo>
                  <a:pt x="227" y="164"/>
                  <a:pt x="234" y="171"/>
                  <a:pt x="234" y="180"/>
                </a:cubicBezTo>
                <a:cubicBezTo>
                  <a:pt x="234" y="190"/>
                  <a:pt x="227" y="197"/>
                  <a:pt x="218" y="197"/>
                </a:cubicBezTo>
                <a:cubicBezTo>
                  <a:pt x="103" y="197"/>
                  <a:pt x="103" y="197"/>
                  <a:pt x="103" y="197"/>
                </a:cubicBezTo>
                <a:cubicBezTo>
                  <a:pt x="94" y="197"/>
                  <a:pt x="86" y="190"/>
                  <a:pt x="86" y="180"/>
                </a:cubicBezTo>
                <a:close/>
                <a:moveTo>
                  <a:pt x="86" y="108"/>
                </a:moveTo>
                <a:cubicBezTo>
                  <a:pt x="86" y="99"/>
                  <a:pt x="94" y="91"/>
                  <a:pt x="103" y="91"/>
                </a:cubicBezTo>
                <a:cubicBezTo>
                  <a:pt x="218" y="91"/>
                  <a:pt x="218" y="91"/>
                  <a:pt x="218" y="91"/>
                </a:cubicBezTo>
                <a:cubicBezTo>
                  <a:pt x="227" y="91"/>
                  <a:pt x="234" y="99"/>
                  <a:pt x="234" y="108"/>
                </a:cubicBezTo>
                <a:cubicBezTo>
                  <a:pt x="234" y="118"/>
                  <a:pt x="227" y="125"/>
                  <a:pt x="218" y="125"/>
                </a:cubicBezTo>
                <a:cubicBezTo>
                  <a:pt x="103" y="125"/>
                  <a:pt x="103" y="125"/>
                  <a:pt x="103" y="125"/>
                </a:cubicBezTo>
                <a:cubicBezTo>
                  <a:pt x="94" y="125"/>
                  <a:pt x="86" y="118"/>
                  <a:pt x="86" y="108"/>
                </a:cubicBezTo>
                <a:close/>
                <a:moveTo>
                  <a:pt x="229" y="247"/>
                </a:moveTo>
                <a:cubicBezTo>
                  <a:pt x="232" y="250"/>
                  <a:pt x="234" y="254"/>
                  <a:pt x="234" y="259"/>
                </a:cubicBezTo>
                <a:cubicBezTo>
                  <a:pt x="234" y="263"/>
                  <a:pt x="232" y="267"/>
                  <a:pt x="229" y="270"/>
                </a:cubicBezTo>
                <a:cubicBezTo>
                  <a:pt x="226" y="274"/>
                  <a:pt x="221" y="275"/>
                  <a:pt x="217" y="275"/>
                </a:cubicBezTo>
                <a:cubicBezTo>
                  <a:pt x="212" y="275"/>
                  <a:pt x="208" y="274"/>
                  <a:pt x="205" y="270"/>
                </a:cubicBezTo>
                <a:cubicBezTo>
                  <a:pt x="202" y="267"/>
                  <a:pt x="200" y="263"/>
                  <a:pt x="200" y="259"/>
                </a:cubicBezTo>
                <a:cubicBezTo>
                  <a:pt x="200" y="254"/>
                  <a:pt x="202" y="250"/>
                  <a:pt x="205" y="247"/>
                </a:cubicBezTo>
                <a:cubicBezTo>
                  <a:pt x="211" y="240"/>
                  <a:pt x="223" y="240"/>
                  <a:pt x="229" y="247"/>
                </a:cubicBezTo>
                <a:close/>
              </a:path>
            </a:pathLst>
          </a:custGeom>
          <a:solidFill>
            <a:schemeClr val="bg1"/>
          </a:solidFill>
          <a:ln>
            <a:noFill/>
          </a:ln>
        </p:spPr>
        <p:txBody>
          <a:bodyPr vert="horz" wrap="square" lIns="68763" tIns="34382" rIns="68763" bIns="3438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 Box 3">
            <a:extLst>
              <a:ext uri="{FF2B5EF4-FFF2-40B4-BE49-F238E27FC236}">
                <a16:creationId xmlns:a16="http://schemas.microsoft.com/office/drawing/2014/main" id="{6BEDFFB1-7E8A-4222-BF8E-C50B1C3E74D0}"/>
              </a:ext>
            </a:extLst>
          </p:cNvPr>
          <p:cNvSpPr txBox="1">
            <a:spLocks/>
          </p:cNvSpPr>
          <p:nvPr/>
        </p:nvSpPr>
        <p:spPr bwMode="auto">
          <a:xfrm>
            <a:off x="63398" y="1138822"/>
            <a:ext cx="6844805" cy="1020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rPr>
              <a:t>Welcome</a:t>
            </a:r>
            <a:r>
              <a:rPr kumimoji="0" lang="en-US" altLang="x-none" sz="3000" b="1" i="0" u="none" strike="noStrike" kern="1200" cap="none" spc="0" normalizeH="0" noProof="0" dirty="0">
                <a:ln>
                  <a:noFill/>
                </a:ln>
                <a:solidFill>
                  <a:prstClr val="white"/>
                </a:solidFill>
                <a:effectLst/>
                <a:uLnTx/>
                <a:uFillTx/>
                <a:latin typeface="Calibri" panose="020F0502020204030204"/>
                <a:ea typeface="Roboto" charset="0"/>
                <a:cs typeface="Roboto" charset="0"/>
                <a:sym typeface="Poppins Medium" charset="0"/>
              </a:rPr>
              <a:t> to the first  …</a:t>
            </a:r>
            <a:endParaRPr kumimoji="0" lang="en-US"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x-none" sz="8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rPr>
              <a:t>Members only quarterly meetings! </a:t>
            </a:r>
            <a:endParaRPr kumimoji="0" lang="x-none" altLang="x-none" sz="30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39" name="Subtitle 6">
            <a:extLst>
              <a:ext uri="{FF2B5EF4-FFF2-40B4-BE49-F238E27FC236}">
                <a16:creationId xmlns:a16="http://schemas.microsoft.com/office/drawing/2014/main" id="{C6C1D47B-7C4D-415F-BAF4-3C60CAF87902}"/>
              </a:ext>
            </a:extLst>
          </p:cNvPr>
          <p:cNvSpPr txBox="1">
            <a:spLocks/>
          </p:cNvSpPr>
          <p:nvPr/>
        </p:nvSpPr>
        <p:spPr>
          <a:xfrm>
            <a:off x="4137470" y="5627451"/>
            <a:ext cx="2524739" cy="803611"/>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ts val="19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rPr>
              <a:t> </a:t>
            </a:r>
          </a:p>
        </p:txBody>
      </p:sp>
      <p:pic>
        <p:nvPicPr>
          <p:cNvPr id="41" name="Picture 40">
            <a:extLst>
              <a:ext uri="{FF2B5EF4-FFF2-40B4-BE49-F238E27FC236}">
                <a16:creationId xmlns:a16="http://schemas.microsoft.com/office/drawing/2014/main" id="{5BE66C18-CFB7-4BBE-944F-4F7E34F06718}"/>
              </a:ext>
            </a:extLst>
          </p:cNvPr>
          <p:cNvPicPr>
            <a:picLocks noChangeAspect="1"/>
          </p:cNvPicPr>
          <p:nvPr/>
        </p:nvPicPr>
        <p:blipFill>
          <a:blip r:embed="rId4"/>
          <a:stretch>
            <a:fillRect/>
          </a:stretch>
        </p:blipFill>
        <p:spPr>
          <a:xfrm>
            <a:off x="110362" y="131768"/>
            <a:ext cx="5303638" cy="942589"/>
          </a:xfrm>
          <a:prstGeom prst="rect">
            <a:avLst/>
          </a:prstGeom>
        </p:spPr>
      </p:pic>
      <p:sp>
        <p:nvSpPr>
          <p:cNvPr id="45" name="Text Box 3">
            <a:extLst>
              <a:ext uri="{FF2B5EF4-FFF2-40B4-BE49-F238E27FC236}">
                <a16:creationId xmlns:a16="http://schemas.microsoft.com/office/drawing/2014/main" id="{3902CE1E-BB9D-45A1-B17C-B36492C3F69F}"/>
              </a:ext>
            </a:extLst>
          </p:cNvPr>
          <p:cNvSpPr txBox="1">
            <a:spLocks/>
          </p:cNvSpPr>
          <p:nvPr/>
        </p:nvSpPr>
        <p:spPr bwMode="auto">
          <a:xfrm>
            <a:off x="6412506" y="3513643"/>
            <a:ext cx="2338139" cy="169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What if I can’t attend?</a:t>
            </a:r>
            <a:endParaRPr kumimoji="0" lang="x-none" altLang="x-none" sz="18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46" name="Text Box 3">
            <a:extLst>
              <a:ext uri="{FF2B5EF4-FFF2-40B4-BE49-F238E27FC236}">
                <a16:creationId xmlns:a16="http://schemas.microsoft.com/office/drawing/2014/main" id="{BE27D42C-1B40-401E-AAD5-51FD4A1D3BF5}"/>
              </a:ext>
            </a:extLst>
          </p:cNvPr>
          <p:cNvSpPr txBox="1">
            <a:spLocks/>
          </p:cNvSpPr>
          <p:nvPr/>
        </p:nvSpPr>
        <p:spPr bwMode="auto">
          <a:xfrm>
            <a:off x="4132760" y="5061578"/>
            <a:ext cx="1493781" cy="323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8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Stay informed! </a:t>
            </a:r>
            <a:endParaRPr kumimoji="0" lang="x-none" altLang="x-none" sz="18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47" name="Text Box 3">
            <a:extLst>
              <a:ext uri="{FF2B5EF4-FFF2-40B4-BE49-F238E27FC236}">
                <a16:creationId xmlns:a16="http://schemas.microsoft.com/office/drawing/2014/main" id="{39EC77BB-414A-4CAC-B457-96B1E207A0FF}"/>
              </a:ext>
            </a:extLst>
          </p:cNvPr>
          <p:cNvSpPr txBox="1">
            <a:spLocks/>
          </p:cNvSpPr>
          <p:nvPr/>
        </p:nvSpPr>
        <p:spPr bwMode="auto">
          <a:xfrm>
            <a:off x="973523" y="4807410"/>
            <a:ext cx="1692934" cy="203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800" b="0" i="0" u="none" strike="noStrike" kern="1200" cap="none" spc="0" normalizeH="0" baseline="0" noProof="0" dirty="0">
                <a:ln>
                  <a:noFill/>
                </a:ln>
                <a:solidFill>
                  <a:prstClr val="white"/>
                </a:solidFill>
                <a:effectLst/>
                <a:uLnTx/>
                <a:uFillTx/>
                <a:latin typeface="Calibri" panose="020F0502020204030204"/>
                <a:ea typeface="Roboto Light" charset="0"/>
                <a:cs typeface="Roboto Light" charset="0"/>
                <a:sym typeface="Poppins Medium" charset="0"/>
              </a:rPr>
              <a:t>Meeting Format</a:t>
            </a:r>
            <a:endParaRPr kumimoji="0" lang="x-none" altLang="x-none" sz="18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sp>
        <p:nvSpPr>
          <p:cNvPr id="48" name="Text Box 3">
            <a:extLst>
              <a:ext uri="{FF2B5EF4-FFF2-40B4-BE49-F238E27FC236}">
                <a16:creationId xmlns:a16="http://schemas.microsoft.com/office/drawing/2014/main" id="{EB7D8A4F-DB63-4F9E-A76C-BA8673EA23BB}"/>
              </a:ext>
            </a:extLst>
          </p:cNvPr>
          <p:cNvSpPr txBox="1">
            <a:spLocks/>
          </p:cNvSpPr>
          <p:nvPr/>
        </p:nvSpPr>
        <p:spPr bwMode="auto">
          <a:xfrm>
            <a:off x="6368215" y="5420854"/>
            <a:ext cx="5876696" cy="504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28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rPr>
              <a:t>2021 Meeting Dates</a:t>
            </a:r>
            <a:endParaRPr kumimoji="0" lang="x-none" altLang="x-none" sz="2800" b="1" i="0" u="none" strike="noStrike" kern="1200" cap="none" spc="0" normalizeH="0" baseline="0" noProof="0" dirty="0">
              <a:ln>
                <a:noFill/>
              </a:ln>
              <a:solidFill>
                <a:prstClr val="white"/>
              </a:solidFill>
              <a:effectLst/>
              <a:uLnTx/>
              <a:uFillTx/>
              <a:latin typeface="Calibri" panose="020F0502020204030204"/>
              <a:ea typeface="Roboto" charset="0"/>
              <a:cs typeface="Roboto" charset="0"/>
              <a:sym typeface="Poppins Medium" charset="0"/>
            </a:endParaRPr>
          </a:p>
        </p:txBody>
      </p:sp>
      <p:graphicFrame>
        <p:nvGraphicFramePr>
          <p:cNvPr id="49" name="Table 49">
            <a:extLst>
              <a:ext uri="{FF2B5EF4-FFF2-40B4-BE49-F238E27FC236}">
                <a16:creationId xmlns:a16="http://schemas.microsoft.com/office/drawing/2014/main" id="{7BFE31F3-8325-4FA9-A236-03195BD5E819}"/>
              </a:ext>
            </a:extLst>
          </p:cNvPr>
          <p:cNvGraphicFramePr>
            <a:graphicFrameLocks noGrp="1"/>
          </p:cNvGraphicFramePr>
          <p:nvPr/>
        </p:nvGraphicFramePr>
        <p:xfrm>
          <a:off x="6363254" y="5934445"/>
          <a:ext cx="5803998" cy="883920"/>
        </p:xfrm>
        <a:graphic>
          <a:graphicData uri="http://schemas.openxmlformats.org/drawingml/2006/table">
            <a:tbl>
              <a:tblPr firstRow="1" bandRow="1">
                <a:tableStyleId>{5C22544A-7EE6-4342-B048-85BDC9FD1C3A}</a:tableStyleId>
              </a:tblPr>
              <a:tblGrid>
                <a:gridCol w="1632579">
                  <a:extLst>
                    <a:ext uri="{9D8B030D-6E8A-4147-A177-3AD203B41FA5}">
                      <a16:colId xmlns:a16="http://schemas.microsoft.com/office/drawing/2014/main" val="411099374"/>
                    </a:ext>
                  </a:extLst>
                </a:gridCol>
                <a:gridCol w="1390473">
                  <a:extLst>
                    <a:ext uri="{9D8B030D-6E8A-4147-A177-3AD203B41FA5}">
                      <a16:colId xmlns:a16="http://schemas.microsoft.com/office/drawing/2014/main" val="1264164111"/>
                    </a:ext>
                  </a:extLst>
                </a:gridCol>
                <a:gridCol w="1390473">
                  <a:extLst>
                    <a:ext uri="{9D8B030D-6E8A-4147-A177-3AD203B41FA5}">
                      <a16:colId xmlns:a16="http://schemas.microsoft.com/office/drawing/2014/main" val="1429112754"/>
                    </a:ext>
                  </a:extLst>
                </a:gridCol>
                <a:gridCol w="1390473">
                  <a:extLst>
                    <a:ext uri="{9D8B030D-6E8A-4147-A177-3AD203B41FA5}">
                      <a16:colId xmlns:a16="http://schemas.microsoft.com/office/drawing/2014/main" val="1119088755"/>
                    </a:ext>
                  </a:extLst>
                </a:gridCol>
              </a:tblGrid>
              <a:tr h="7539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lt1"/>
                          </a:solidFill>
                          <a:effectLst/>
                          <a:latin typeface="+mn-lt"/>
                          <a:ea typeface="+mn-ea"/>
                          <a:cs typeface="+mn-cs"/>
                        </a:rPr>
                        <a:t> Wed. Feb 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lt1"/>
                          </a:solidFill>
                          <a:effectLst/>
                          <a:latin typeface="+mn-lt"/>
                          <a:ea typeface="+mn-ea"/>
                          <a:cs typeface="+mn-cs"/>
                        </a:rPr>
                        <a:t>12-1pm</a:t>
                      </a:r>
                    </a:p>
                    <a:p>
                      <a:pPr algn="ct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i="0" u="none" strike="noStrike" kern="1200" dirty="0">
                          <a:solidFill>
                            <a:schemeClr val="lt1"/>
                          </a:solidFill>
                          <a:effectLst/>
                          <a:latin typeface="+mn-lt"/>
                          <a:ea typeface="+mn-ea"/>
                          <a:cs typeface="+mn-cs"/>
                        </a:rPr>
                        <a:t> </a:t>
                      </a:r>
                      <a:r>
                        <a:rPr lang="en-US" sz="1800" b="1" i="0" u="none" strike="noStrike" kern="1200" dirty="0">
                          <a:solidFill>
                            <a:schemeClr val="lt1"/>
                          </a:solidFill>
                          <a:effectLst/>
                          <a:latin typeface="+mn-lt"/>
                          <a:ea typeface="+mn-ea"/>
                          <a:cs typeface="+mn-cs"/>
                        </a:rPr>
                        <a:t>Wed. June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lt1"/>
                          </a:solidFill>
                          <a:effectLst/>
                          <a:latin typeface="+mn-lt"/>
                          <a:ea typeface="+mn-ea"/>
                          <a:cs typeface="+mn-cs"/>
                        </a:rPr>
                        <a:t>12-1pm</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lt1"/>
                          </a:solidFill>
                          <a:effectLst/>
                          <a:latin typeface="+mn-lt"/>
                          <a:ea typeface="+mn-ea"/>
                          <a:cs typeface="+mn-cs"/>
                        </a:rPr>
                        <a:t>Wed. Sept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lt1"/>
                          </a:solidFill>
                          <a:effectLst/>
                          <a:latin typeface="+mn-lt"/>
                          <a:ea typeface="+mn-ea"/>
                          <a:cs typeface="+mn-cs"/>
                        </a:rPr>
                        <a:t>12-1pm</a:t>
                      </a:r>
                    </a:p>
                    <a:p>
                      <a:pPr algn="ct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lt1"/>
                          </a:solidFill>
                          <a:effectLst/>
                          <a:latin typeface="+mn-lt"/>
                          <a:ea typeface="+mn-ea"/>
                          <a:cs typeface="+mn-cs"/>
                        </a:rPr>
                        <a:t>Wed. Dec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a:solidFill>
                            <a:schemeClr val="lt1"/>
                          </a:solidFill>
                          <a:effectLst/>
                          <a:latin typeface="+mn-lt"/>
                          <a:ea typeface="+mn-ea"/>
                          <a:cs typeface="+mn-cs"/>
                        </a:rPr>
                        <a:t>12-1pm </a:t>
                      </a:r>
                    </a:p>
                    <a:p>
                      <a:pPr algn="ct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4256325"/>
                  </a:ext>
                </a:extLst>
              </a:tr>
            </a:tbl>
          </a:graphicData>
        </a:graphic>
      </p:graphicFrame>
    </p:spTree>
    <p:extLst>
      <p:ext uri="{BB962C8B-B14F-4D97-AF65-F5344CB8AC3E}">
        <p14:creationId xmlns:p14="http://schemas.microsoft.com/office/powerpoint/2010/main" val="25468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261A42-9469-473A-A60B-483AA4410932}"/>
              </a:ext>
            </a:extLst>
          </p:cNvPr>
          <p:cNvSpPr>
            <a:spLocks noGrp="1"/>
          </p:cNvSpPr>
          <p:nvPr>
            <p:ph type="body" sz="quarter" idx="4294967295"/>
          </p:nvPr>
        </p:nvSpPr>
        <p:spPr>
          <a:xfrm>
            <a:off x="3171608" y="190939"/>
            <a:ext cx="8135332" cy="452811"/>
          </a:xfrm>
        </p:spPr>
        <p:txBody>
          <a:bodyPr>
            <a:noAutofit/>
          </a:bodyPr>
          <a:lstStyle/>
          <a:p>
            <a:pPr marL="0" indent="0">
              <a:buNone/>
            </a:pPr>
            <a:r>
              <a:rPr lang="en-US" sz="3200" dirty="0"/>
              <a:t>How Key Capabilities Deliver Strategically</a:t>
            </a:r>
          </a:p>
        </p:txBody>
      </p:sp>
      <p:pic>
        <p:nvPicPr>
          <p:cNvPr id="7" name="Picture 6">
            <a:extLst>
              <a:ext uri="{FF2B5EF4-FFF2-40B4-BE49-F238E27FC236}">
                <a16:creationId xmlns:a16="http://schemas.microsoft.com/office/drawing/2014/main" id="{7C06C97E-852D-45D9-91F8-0670142270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669" t="20513" r="12334" b="20815"/>
          <a:stretch/>
        </p:blipFill>
        <p:spPr>
          <a:xfrm>
            <a:off x="702546" y="41138"/>
            <a:ext cx="2469063" cy="709612"/>
          </a:xfrm>
          <a:prstGeom prst="rect">
            <a:avLst/>
          </a:prstGeom>
        </p:spPr>
      </p:pic>
      <p:sp>
        <p:nvSpPr>
          <p:cNvPr id="67" name="TextBox 66">
            <a:extLst>
              <a:ext uri="{FF2B5EF4-FFF2-40B4-BE49-F238E27FC236}">
                <a16:creationId xmlns:a16="http://schemas.microsoft.com/office/drawing/2014/main" id="{E98ACFA7-DC7F-4C0F-BF1B-C55DC8A81293}"/>
              </a:ext>
            </a:extLst>
          </p:cNvPr>
          <p:cNvSpPr txBox="1"/>
          <p:nvPr/>
        </p:nvSpPr>
        <p:spPr>
          <a:xfrm>
            <a:off x="1314655" y="585380"/>
            <a:ext cx="10805810" cy="369332"/>
          </a:xfrm>
          <a:prstGeom prst="rect">
            <a:avLst/>
          </a:prstGeom>
          <a:noFill/>
        </p:spPr>
        <p:txBody>
          <a:bodyPr wrap="square" rtlCol="0">
            <a:spAutoFit/>
          </a:bodyPr>
          <a:lstStyle/>
          <a:p>
            <a:pPr>
              <a:spcAft>
                <a:spcPts val="300"/>
              </a:spcAft>
            </a:pPr>
            <a:r>
              <a:rPr lang="en-US" i="1" dirty="0">
                <a:solidFill>
                  <a:schemeClr val="accent2"/>
                </a:solidFill>
                <a:latin typeface="Century Gothic" panose="020B0502020202020204" pitchFamily="34" charset="0"/>
              </a:rPr>
              <a:t>Integration of Portfolio and Change from the project to the enterprise level with any framework</a:t>
            </a:r>
          </a:p>
        </p:txBody>
      </p:sp>
      <p:pic>
        <p:nvPicPr>
          <p:cNvPr id="4" name="Picture 3" descr="Graphical user interface, text&#10;&#10;Description automatically generated with medium confidence">
            <a:extLst>
              <a:ext uri="{FF2B5EF4-FFF2-40B4-BE49-F238E27FC236}">
                <a16:creationId xmlns:a16="http://schemas.microsoft.com/office/drawing/2014/main" id="{D1998F61-F902-481A-BF6D-CE8B018ACF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49" t="8368" r="11125" b="10933"/>
          <a:stretch/>
        </p:blipFill>
        <p:spPr>
          <a:xfrm>
            <a:off x="282669" y="1269460"/>
            <a:ext cx="7677932" cy="4948125"/>
          </a:xfrm>
          <a:prstGeom prst="rect">
            <a:avLst/>
          </a:prstGeom>
        </p:spPr>
      </p:pic>
      <p:pic>
        <p:nvPicPr>
          <p:cNvPr id="11" name="Picture 10">
            <a:extLst>
              <a:ext uri="{FF2B5EF4-FFF2-40B4-BE49-F238E27FC236}">
                <a16:creationId xmlns:a16="http://schemas.microsoft.com/office/drawing/2014/main" id="{0EBFB284-1103-4654-A5E1-22B1A5383015}"/>
              </a:ext>
            </a:extLst>
          </p:cNvPr>
          <p:cNvPicPr>
            <a:picLocks noChangeAspect="1"/>
          </p:cNvPicPr>
          <p:nvPr/>
        </p:nvPicPr>
        <p:blipFill>
          <a:blip r:embed="rId4"/>
          <a:stretch>
            <a:fillRect/>
          </a:stretch>
        </p:blipFill>
        <p:spPr>
          <a:xfrm>
            <a:off x="8358063" y="3845108"/>
            <a:ext cx="3301305" cy="224057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7EA1A41-7DD3-40BD-986B-66C730080E33}"/>
              </a:ext>
            </a:extLst>
          </p:cNvPr>
          <p:cNvPicPr>
            <a:picLocks noChangeAspect="1"/>
          </p:cNvPicPr>
          <p:nvPr/>
        </p:nvPicPr>
        <p:blipFill>
          <a:blip r:embed="rId5"/>
          <a:stretch>
            <a:fillRect/>
          </a:stretch>
        </p:blipFill>
        <p:spPr>
          <a:xfrm>
            <a:off x="8269222" y="1514832"/>
            <a:ext cx="3478984" cy="2000077"/>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AB98977D-E4D0-4FA7-B7AA-0FB87640645C}"/>
              </a:ext>
            </a:extLst>
          </p:cNvPr>
          <p:cNvSpPr txBox="1"/>
          <p:nvPr/>
        </p:nvSpPr>
        <p:spPr>
          <a:xfrm>
            <a:off x="9018700" y="1268611"/>
            <a:ext cx="1659429" cy="246221"/>
          </a:xfrm>
          <a:prstGeom prst="rect">
            <a:avLst/>
          </a:prstGeom>
          <a:noFill/>
        </p:spPr>
        <p:txBody>
          <a:bodyPr wrap="none" rtlCol="0">
            <a:spAutoFit/>
          </a:bodyPr>
          <a:lstStyle/>
          <a:p>
            <a:r>
              <a:rPr lang="en-US" sz="1000" b="1" dirty="0"/>
              <a:t>Change Portfolio Landscape</a:t>
            </a:r>
          </a:p>
        </p:txBody>
      </p:sp>
      <p:sp>
        <p:nvSpPr>
          <p:cNvPr id="46" name="TextBox 45">
            <a:extLst>
              <a:ext uri="{FF2B5EF4-FFF2-40B4-BE49-F238E27FC236}">
                <a16:creationId xmlns:a16="http://schemas.microsoft.com/office/drawing/2014/main" id="{5D21000E-0786-428A-8D15-AA942B776660}"/>
              </a:ext>
            </a:extLst>
          </p:cNvPr>
          <p:cNvSpPr txBox="1"/>
          <p:nvPr/>
        </p:nvSpPr>
        <p:spPr>
          <a:xfrm>
            <a:off x="9335292" y="3598888"/>
            <a:ext cx="1165704" cy="246221"/>
          </a:xfrm>
          <a:prstGeom prst="rect">
            <a:avLst/>
          </a:prstGeom>
          <a:noFill/>
        </p:spPr>
        <p:txBody>
          <a:bodyPr wrap="none" rtlCol="0">
            <a:spAutoFit/>
          </a:bodyPr>
          <a:lstStyle/>
          <a:p>
            <a:r>
              <a:rPr lang="en-US" sz="1000" b="1" dirty="0"/>
              <a:t>Change Saturation</a:t>
            </a:r>
          </a:p>
        </p:txBody>
      </p:sp>
      <p:sp>
        <p:nvSpPr>
          <p:cNvPr id="12" name="TextBox 11">
            <a:extLst>
              <a:ext uri="{FF2B5EF4-FFF2-40B4-BE49-F238E27FC236}">
                <a16:creationId xmlns:a16="http://schemas.microsoft.com/office/drawing/2014/main" id="{984AE1A3-27DB-4D6C-8FDC-D359AA7C4E80}"/>
              </a:ext>
            </a:extLst>
          </p:cNvPr>
          <p:cNvSpPr txBox="1"/>
          <p:nvPr/>
        </p:nvSpPr>
        <p:spPr>
          <a:xfrm>
            <a:off x="3048838" y="6408373"/>
            <a:ext cx="6094324" cy="369332"/>
          </a:xfrm>
          <a:prstGeom prst="rect">
            <a:avLst/>
          </a:prstGeom>
          <a:noFill/>
        </p:spPr>
        <p:txBody>
          <a:bodyPr wrap="square">
            <a:spAutoFit/>
          </a:bodyPr>
          <a:lstStyle/>
          <a:p>
            <a:pPr algn="ctr"/>
            <a:r>
              <a:rPr lang="en-US" dirty="0">
                <a:solidFill>
                  <a:schemeClr val="bg1"/>
                </a:solidFill>
              </a:rPr>
              <a:t> </a:t>
            </a:r>
            <a:r>
              <a:rPr lang="en-US" dirty="0">
                <a:solidFill>
                  <a:schemeClr val="bg1"/>
                </a:solidFill>
                <a:hlinkClick r:id="rId6">
                  <a:extLst>
                    <a:ext uri="{A12FA001-AC4F-418D-AE19-62706E023703}">
                      <ahyp:hlinkClr xmlns:ahyp="http://schemas.microsoft.com/office/drawing/2018/hyperlinkcolor" val="tx"/>
                    </a:ext>
                  </a:extLst>
                </a:hlinkClick>
              </a:rPr>
              <a:t>https://www.chamacloud.com</a:t>
            </a:r>
            <a:r>
              <a:rPr lang="en-US" dirty="0">
                <a:solidFill>
                  <a:schemeClr val="bg1"/>
                </a:solidFill>
              </a:rPr>
              <a:t> </a:t>
            </a:r>
          </a:p>
        </p:txBody>
      </p:sp>
    </p:spTree>
    <p:extLst>
      <p:ext uri="{BB962C8B-B14F-4D97-AF65-F5344CB8AC3E}">
        <p14:creationId xmlns:p14="http://schemas.microsoft.com/office/powerpoint/2010/main" val="3939382609"/>
      </p:ext>
    </p:extLst>
  </p:cSld>
  <p:clrMapOvr>
    <a:masterClrMapping/>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F5765-0073-46A2-A80B-24657570A5B1}"/>
              </a:ext>
            </a:extLst>
          </p:cNvPr>
          <p:cNvPicPr>
            <a:picLocks noChangeAspect="1"/>
          </p:cNvPicPr>
          <p:nvPr/>
        </p:nvPicPr>
        <p:blipFill rotWithShape="1">
          <a:blip r:embed="rId3"/>
          <a:srcRect l="29655" r="13393"/>
          <a:stretch/>
        </p:blipFill>
        <p:spPr>
          <a:xfrm>
            <a:off x="569167" y="1039606"/>
            <a:ext cx="4668479" cy="4072596"/>
          </a:xfrm>
          <a:prstGeom prst="rect">
            <a:avLst/>
          </a:prstGeom>
        </p:spPr>
      </p:pic>
      <p:sp>
        <p:nvSpPr>
          <p:cNvPr id="2" name="Title 1">
            <a:extLst>
              <a:ext uri="{FF2B5EF4-FFF2-40B4-BE49-F238E27FC236}">
                <a16:creationId xmlns:a16="http://schemas.microsoft.com/office/drawing/2014/main" id="{E4BC13B7-F496-431A-816A-29CC3E7027E1}"/>
              </a:ext>
            </a:extLst>
          </p:cNvPr>
          <p:cNvSpPr>
            <a:spLocks noGrp="1"/>
          </p:cNvSpPr>
          <p:nvPr>
            <p:ph type="title" idx="4294967295"/>
          </p:nvPr>
        </p:nvSpPr>
        <p:spPr>
          <a:xfrm>
            <a:off x="1987420" y="241450"/>
            <a:ext cx="9109788" cy="704850"/>
          </a:xfrm>
        </p:spPr>
        <p:txBody>
          <a:bodyPr>
            <a:normAutofit/>
          </a:bodyPr>
          <a:lstStyle/>
          <a:p>
            <a:r>
              <a:rPr lang="en-US" sz="3200" b="1" dirty="0">
                <a:solidFill>
                  <a:schemeClr val="tx1"/>
                </a:solidFill>
              </a:rPr>
              <a:t>Girls Leadership Academy Meetup</a:t>
            </a:r>
          </a:p>
        </p:txBody>
      </p:sp>
      <p:pic>
        <p:nvPicPr>
          <p:cNvPr id="6" name="Picture 5">
            <a:extLst>
              <a:ext uri="{FF2B5EF4-FFF2-40B4-BE49-F238E27FC236}">
                <a16:creationId xmlns:a16="http://schemas.microsoft.com/office/drawing/2014/main" id="{F8CCB7B9-3F44-48C1-B7AF-DCEF98B1B3CA}"/>
              </a:ext>
            </a:extLst>
          </p:cNvPr>
          <p:cNvPicPr>
            <a:picLocks noChangeAspect="1"/>
          </p:cNvPicPr>
          <p:nvPr/>
        </p:nvPicPr>
        <p:blipFill>
          <a:blip r:embed="rId4"/>
          <a:stretch>
            <a:fillRect/>
          </a:stretch>
        </p:blipFill>
        <p:spPr>
          <a:xfrm>
            <a:off x="569167" y="170880"/>
            <a:ext cx="1256716" cy="775420"/>
          </a:xfrm>
          <a:prstGeom prst="rect">
            <a:avLst/>
          </a:prstGeom>
        </p:spPr>
      </p:pic>
      <p:sp>
        <p:nvSpPr>
          <p:cNvPr id="9" name="TextBox 8">
            <a:extLst>
              <a:ext uri="{FF2B5EF4-FFF2-40B4-BE49-F238E27FC236}">
                <a16:creationId xmlns:a16="http://schemas.microsoft.com/office/drawing/2014/main" id="{86ACAF58-5FC2-4D6C-B22B-6EB33B991ACA}"/>
              </a:ext>
            </a:extLst>
          </p:cNvPr>
          <p:cNvSpPr txBox="1"/>
          <p:nvPr/>
        </p:nvSpPr>
        <p:spPr>
          <a:xfrm>
            <a:off x="5805391" y="1613966"/>
            <a:ext cx="6097554" cy="2923877"/>
          </a:xfrm>
          <a:prstGeom prst="rect">
            <a:avLst/>
          </a:prstGeom>
          <a:noFill/>
        </p:spPr>
        <p:txBody>
          <a:bodyPr wrap="square">
            <a:spAutoFit/>
          </a:bodyPr>
          <a:lstStyle/>
          <a:p>
            <a:pPr algn="l" fontAlgn="base"/>
            <a:r>
              <a:rPr lang="en-US" sz="2000" b="0" i="0" dirty="0">
                <a:solidFill>
                  <a:schemeClr val="bg1"/>
                </a:solidFill>
                <a:effectLst/>
              </a:rPr>
              <a:t>​ </a:t>
            </a:r>
            <a:r>
              <a:rPr lang="en-US" sz="2800" b="0" i="0" dirty="0">
                <a:solidFill>
                  <a:srgbClr val="CE3085"/>
                </a:solidFill>
                <a:effectLst/>
              </a:rPr>
              <a:t>#OneMillionGirlsBy2030</a:t>
            </a:r>
            <a:r>
              <a:rPr lang="en-US" sz="2800" b="0" i="0" dirty="0">
                <a:effectLst/>
              </a:rPr>
              <a:t> </a:t>
            </a:r>
            <a:r>
              <a:rPr lang="en-US" sz="2000" b="0" i="0" dirty="0">
                <a:effectLst/>
              </a:rPr>
              <a:t>- GLAM has joined the "Decade of Action" and we made the commitment to reach and empower 1 MILLION GIRLS BY 2030.</a:t>
            </a:r>
          </a:p>
          <a:p>
            <a:pPr algn="l" fontAlgn="base"/>
            <a:r>
              <a:rPr lang="en-US" sz="2000" b="0" i="0" dirty="0">
                <a:effectLst/>
              </a:rPr>
              <a:t>​ </a:t>
            </a:r>
          </a:p>
          <a:p>
            <a:pPr algn="l" fontAlgn="base"/>
            <a:r>
              <a:rPr lang="en-US" sz="2000" b="0" i="0" dirty="0">
                <a:effectLst/>
              </a:rPr>
              <a:t>#1000WomenInSTEM - We believe girls can be limited by a lack of visible female role models. That’s why we made the commitment to </a:t>
            </a:r>
            <a:r>
              <a:rPr lang="en-US" sz="2800" b="0" i="0" dirty="0">
                <a:solidFill>
                  <a:srgbClr val="CE3085"/>
                </a:solidFill>
                <a:effectLst/>
              </a:rPr>
              <a:t>showcase 1000 WOMEN IN STEM BY 2030.</a:t>
            </a:r>
            <a:endParaRPr lang="en-US" sz="2000" b="0" i="0" dirty="0">
              <a:solidFill>
                <a:srgbClr val="CE3085"/>
              </a:solidFill>
              <a:effectLst/>
            </a:endParaRPr>
          </a:p>
        </p:txBody>
      </p:sp>
      <p:sp>
        <p:nvSpPr>
          <p:cNvPr id="11" name="TextBox 10">
            <a:extLst>
              <a:ext uri="{FF2B5EF4-FFF2-40B4-BE49-F238E27FC236}">
                <a16:creationId xmlns:a16="http://schemas.microsoft.com/office/drawing/2014/main" id="{A4ED20FA-8A22-4DF2-AB32-448A05EF58C4}"/>
              </a:ext>
            </a:extLst>
          </p:cNvPr>
          <p:cNvSpPr txBox="1"/>
          <p:nvPr/>
        </p:nvSpPr>
        <p:spPr>
          <a:xfrm>
            <a:off x="3048000" y="6431884"/>
            <a:ext cx="6096000" cy="369332"/>
          </a:xfrm>
          <a:prstGeom prst="rect">
            <a:avLst/>
          </a:prstGeom>
          <a:noFill/>
        </p:spPr>
        <p:txBody>
          <a:bodyPr wrap="square">
            <a:spAutoFit/>
          </a:bodyPr>
          <a:lstStyle/>
          <a:p>
            <a:pPr algn="ctr"/>
            <a:r>
              <a:rPr lang="en-US" dirty="0">
                <a:solidFill>
                  <a:schemeClr val="bg1"/>
                </a:solidFill>
                <a:hlinkClick r:id="rId5">
                  <a:extLst>
                    <a:ext uri="{A12FA001-AC4F-418D-AE19-62706E023703}">
                      <ahyp:hlinkClr xmlns:ahyp="http://schemas.microsoft.com/office/drawing/2018/hyperlinkcolor" val="tx"/>
                    </a:ext>
                  </a:extLst>
                </a:hlinkClick>
              </a:rPr>
              <a:t>https://www.glam-readytolead.com</a:t>
            </a:r>
            <a:r>
              <a:rPr lang="en-US" dirty="0">
                <a:solidFill>
                  <a:schemeClr val="bg1"/>
                </a:solidFill>
              </a:rPr>
              <a:t> </a:t>
            </a:r>
          </a:p>
        </p:txBody>
      </p:sp>
      <p:pic>
        <p:nvPicPr>
          <p:cNvPr id="13" name="Picture 12">
            <a:extLst>
              <a:ext uri="{FF2B5EF4-FFF2-40B4-BE49-F238E27FC236}">
                <a16:creationId xmlns:a16="http://schemas.microsoft.com/office/drawing/2014/main" id="{D67858A4-D28F-4014-B843-CC1BE4BE8695}"/>
              </a:ext>
            </a:extLst>
          </p:cNvPr>
          <p:cNvPicPr>
            <a:picLocks noChangeAspect="1"/>
          </p:cNvPicPr>
          <p:nvPr/>
        </p:nvPicPr>
        <p:blipFill>
          <a:blip r:embed="rId6">
            <a:lum bright="-40000" contrast="40000"/>
          </a:blip>
          <a:stretch>
            <a:fillRect/>
          </a:stretch>
        </p:blipFill>
        <p:spPr>
          <a:xfrm>
            <a:off x="6096000" y="5233265"/>
            <a:ext cx="627738" cy="671031"/>
          </a:xfrm>
          <a:prstGeom prst="rect">
            <a:avLst/>
          </a:prstGeom>
        </p:spPr>
      </p:pic>
      <p:sp>
        <p:nvSpPr>
          <p:cNvPr id="14" name="TextBox 13">
            <a:extLst>
              <a:ext uri="{FF2B5EF4-FFF2-40B4-BE49-F238E27FC236}">
                <a16:creationId xmlns:a16="http://schemas.microsoft.com/office/drawing/2014/main" id="{C6FC27A5-4F10-4DA0-9827-33AF78FF8FCC}"/>
              </a:ext>
            </a:extLst>
          </p:cNvPr>
          <p:cNvSpPr txBox="1"/>
          <p:nvPr/>
        </p:nvSpPr>
        <p:spPr>
          <a:xfrm>
            <a:off x="7195293" y="5233265"/>
            <a:ext cx="4513763" cy="738664"/>
          </a:xfrm>
          <a:prstGeom prst="rect">
            <a:avLst/>
          </a:prstGeom>
          <a:noFill/>
        </p:spPr>
        <p:txBody>
          <a:bodyPr wrap="square" rtlCol="0">
            <a:spAutoFit/>
          </a:bodyPr>
          <a:lstStyle/>
          <a:p>
            <a:r>
              <a:rPr lang="en-US" sz="1400" b="1" dirty="0"/>
              <a:t>Two-Time Stevie™ Award Winner</a:t>
            </a:r>
          </a:p>
          <a:p>
            <a:pPr marL="171450" indent="-171450">
              <a:buFont typeface="Arial" panose="020B0604020202020204" pitchFamily="34" charset="0"/>
              <a:buChar char="•"/>
            </a:pPr>
            <a:r>
              <a:rPr lang="en-US" sz="1400" dirty="0"/>
              <a:t>2016 - Event of the Year</a:t>
            </a:r>
          </a:p>
          <a:p>
            <a:pPr marL="171450" indent="-171450">
              <a:buFont typeface="Arial" panose="020B0604020202020204" pitchFamily="34" charset="0"/>
              <a:buChar char="•"/>
            </a:pPr>
            <a:r>
              <a:rPr lang="en-US" sz="1400" dirty="0"/>
              <a:t>2018 - Community Involvement Program of the Year</a:t>
            </a:r>
          </a:p>
        </p:txBody>
      </p:sp>
    </p:spTree>
    <p:extLst>
      <p:ext uri="{BB962C8B-B14F-4D97-AF65-F5344CB8AC3E}">
        <p14:creationId xmlns:p14="http://schemas.microsoft.com/office/powerpoint/2010/main" val="400057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5B172E-491A-4FD3-BCE9-52187A8C3FE3}"/>
              </a:ext>
            </a:extLst>
          </p:cNvPr>
          <p:cNvPicPr>
            <a:picLocks noChangeAspect="1"/>
          </p:cNvPicPr>
          <p:nvPr/>
        </p:nvPicPr>
        <p:blipFill>
          <a:blip r:embed="rId3"/>
          <a:stretch>
            <a:fillRect/>
          </a:stretch>
        </p:blipFill>
        <p:spPr>
          <a:xfrm>
            <a:off x="10810025" y="92583"/>
            <a:ext cx="1256716" cy="775420"/>
          </a:xfrm>
          <a:prstGeom prst="rect">
            <a:avLst/>
          </a:prstGeom>
        </p:spPr>
      </p:pic>
      <p:sp>
        <p:nvSpPr>
          <p:cNvPr id="8" name="Title 1">
            <a:extLst>
              <a:ext uri="{FF2B5EF4-FFF2-40B4-BE49-F238E27FC236}">
                <a16:creationId xmlns:a16="http://schemas.microsoft.com/office/drawing/2014/main" id="{98445C86-D990-4CCE-94AC-1B149C4C2465}"/>
              </a:ext>
            </a:extLst>
          </p:cNvPr>
          <p:cNvSpPr txBox="1">
            <a:spLocks/>
          </p:cNvSpPr>
          <p:nvPr/>
        </p:nvSpPr>
        <p:spPr>
          <a:xfrm>
            <a:off x="1066800" y="141904"/>
            <a:ext cx="10058400" cy="70485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chemeClr val="tx1"/>
                </a:solidFill>
              </a:rPr>
              <a:t>Transforming GLAM – </a:t>
            </a:r>
            <a:r>
              <a:rPr lang="en-US" sz="3200" b="1" i="1" dirty="0">
                <a:solidFill>
                  <a:schemeClr val="tx1"/>
                </a:solidFill>
              </a:rPr>
              <a:t>Going Virtual</a:t>
            </a:r>
          </a:p>
        </p:txBody>
      </p:sp>
      <p:sp>
        <p:nvSpPr>
          <p:cNvPr id="15" name="TextBox 14">
            <a:extLst>
              <a:ext uri="{FF2B5EF4-FFF2-40B4-BE49-F238E27FC236}">
                <a16:creationId xmlns:a16="http://schemas.microsoft.com/office/drawing/2014/main" id="{C370BB6A-E30B-4DF9-B998-A916F0B1AF86}"/>
              </a:ext>
            </a:extLst>
          </p:cNvPr>
          <p:cNvSpPr txBox="1"/>
          <p:nvPr/>
        </p:nvSpPr>
        <p:spPr>
          <a:xfrm>
            <a:off x="130629" y="3976844"/>
            <a:ext cx="4148494" cy="1446550"/>
          </a:xfrm>
          <a:prstGeom prst="rect">
            <a:avLst/>
          </a:prstGeom>
          <a:noFill/>
        </p:spPr>
        <p:txBody>
          <a:bodyPr wrap="square" rtlCol="0">
            <a:spAutoFit/>
          </a:bodyPr>
          <a:lstStyle/>
          <a:p>
            <a:pPr algn="ctr"/>
            <a:r>
              <a:rPr lang="en-US" sz="2800" dirty="0">
                <a:solidFill>
                  <a:srgbClr val="CE3085"/>
                </a:solidFill>
              </a:rPr>
              <a:t>Going Virtual!</a:t>
            </a:r>
          </a:p>
          <a:p>
            <a:pPr algn="ctr"/>
            <a:r>
              <a:rPr lang="en-US" sz="2000" dirty="0">
                <a:solidFill>
                  <a:srgbClr val="CE3085"/>
                </a:solidFill>
              </a:rPr>
              <a:t>Three 90-minute sessions over a 3-week period, then in week 4 prepare business plan pitches</a:t>
            </a:r>
          </a:p>
        </p:txBody>
      </p:sp>
      <p:sp>
        <p:nvSpPr>
          <p:cNvPr id="18" name="TextBox 17">
            <a:extLst>
              <a:ext uri="{FF2B5EF4-FFF2-40B4-BE49-F238E27FC236}">
                <a16:creationId xmlns:a16="http://schemas.microsoft.com/office/drawing/2014/main" id="{4086DCD7-E684-4BDE-8A6A-2A23703A1BEE}"/>
              </a:ext>
            </a:extLst>
          </p:cNvPr>
          <p:cNvSpPr txBox="1"/>
          <p:nvPr/>
        </p:nvSpPr>
        <p:spPr>
          <a:xfrm>
            <a:off x="460444" y="1005716"/>
            <a:ext cx="3105722" cy="584775"/>
          </a:xfrm>
          <a:prstGeom prst="rect">
            <a:avLst/>
          </a:prstGeom>
          <a:noFill/>
        </p:spPr>
        <p:txBody>
          <a:bodyPr wrap="none" rtlCol="0">
            <a:spAutoFit/>
          </a:bodyPr>
          <a:lstStyle/>
          <a:p>
            <a:pPr algn="ctr"/>
            <a:r>
              <a:rPr lang="en-US" sz="3200" dirty="0">
                <a:solidFill>
                  <a:srgbClr val="CE3085"/>
                </a:solidFill>
              </a:rPr>
              <a:t>Immersive Events</a:t>
            </a:r>
          </a:p>
        </p:txBody>
      </p:sp>
      <p:pic>
        <p:nvPicPr>
          <p:cNvPr id="19" name="Picture 18">
            <a:extLst>
              <a:ext uri="{FF2B5EF4-FFF2-40B4-BE49-F238E27FC236}">
                <a16:creationId xmlns:a16="http://schemas.microsoft.com/office/drawing/2014/main" id="{EDED1C3B-DEF2-4079-B18B-995A88D2260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457"/>
          <a:stretch/>
        </p:blipFill>
        <p:spPr>
          <a:xfrm>
            <a:off x="316401" y="1796899"/>
            <a:ext cx="3393809" cy="1834410"/>
          </a:xfrm>
          <a:prstGeom prst="rect">
            <a:avLst/>
          </a:prstGeom>
          <a:ln w="38100">
            <a:solidFill>
              <a:schemeClr val="bg1"/>
            </a:solidFill>
          </a:ln>
          <a:effectLst>
            <a:outerShdw blurRad="152400" dist="38100" dir="2700000" algn="tl" rotWithShape="0">
              <a:prstClr val="black">
                <a:alpha val="40000"/>
              </a:prstClr>
            </a:outerShdw>
          </a:effectLst>
        </p:spPr>
      </p:pic>
      <p:sp>
        <p:nvSpPr>
          <p:cNvPr id="21" name="TextBox 20">
            <a:extLst>
              <a:ext uri="{FF2B5EF4-FFF2-40B4-BE49-F238E27FC236}">
                <a16:creationId xmlns:a16="http://schemas.microsoft.com/office/drawing/2014/main" id="{6FC5184B-3F00-4429-8800-1BFFA4B2AD99}"/>
              </a:ext>
            </a:extLst>
          </p:cNvPr>
          <p:cNvSpPr txBox="1"/>
          <p:nvPr/>
        </p:nvSpPr>
        <p:spPr>
          <a:xfrm>
            <a:off x="4148494" y="1120676"/>
            <a:ext cx="7580662" cy="2308324"/>
          </a:xfrm>
          <a:prstGeom prst="rect">
            <a:avLst/>
          </a:prstGeom>
          <a:noFill/>
        </p:spPr>
        <p:txBody>
          <a:bodyPr wrap="square">
            <a:spAutoFit/>
          </a:bodyPr>
          <a:lstStyle/>
          <a:p>
            <a:pPr algn="l" fontAlgn="base"/>
            <a:r>
              <a:rPr lang="en-US" b="0" i="0" dirty="0">
                <a:effectLst/>
              </a:rPr>
              <a:t>Delivering at Scale - In 2021 GLAM has gone virtual and will be seeking to </a:t>
            </a:r>
            <a:r>
              <a:rPr lang="en-US" dirty="0"/>
              <a:t>multiply </a:t>
            </a:r>
            <a:r>
              <a:rPr lang="en-US" b="0" i="0" dirty="0">
                <a:effectLst/>
              </a:rPr>
              <a:t>our reach and impact alongside launching new initiatives and engaging content on our </a:t>
            </a:r>
            <a:r>
              <a:rPr lang="en-US" b="0" i="0" u="none" strike="noStrike" dirty="0" err="1">
                <a:effectLst/>
                <a:hlinkClick r:id="rId5">
                  <a:extLst>
                    <a:ext uri="{A12FA001-AC4F-418D-AE19-62706E023703}">
                      <ahyp:hlinkClr xmlns:ahyp="http://schemas.microsoft.com/office/drawing/2018/hyperlinkcolor" val="tx"/>
                    </a:ext>
                  </a:extLst>
                </a:hlinkClick>
              </a:rPr>
              <a:t>GLAMSquad</a:t>
            </a:r>
            <a:r>
              <a:rPr lang="en-US" b="0" i="0" dirty="0">
                <a:effectLst/>
              </a:rPr>
              <a:t> pages, featuring content tailored for girls.</a:t>
            </a:r>
          </a:p>
          <a:p>
            <a:pPr algn="l" fontAlgn="base"/>
            <a:r>
              <a:rPr lang="en-US" b="0" i="0" dirty="0">
                <a:effectLst/>
              </a:rPr>
              <a:t>​</a:t>
            </a:r>
          </a:p>
          <a:p>
            <a:pPr algn="l" fontAlgn="base"/>
            <a:r>
              <a:rPr lang="en-US" b="0" i="0" dirty="0">
                <a:effectLst/>
              </a:rPr>
              <a:t>GLAM Virtual is delivered in collaboration with our corporate partners through funding and guest speakers. </a:t>
            </a:r>
            <a:r>
              <a:rPr lang="en-US" b="0" i="0" u="none" strike="noStrike" dirty="0">
                <a:effectLst/>
                <a:hlinkClick r:id="rId6">
                  <a:extLst>
                    <a:ext uri="{A12FA001-AC4F-418D-AE19-62706E023703}">
                      <ahyp:hlinkClr xmlns:ahyp="http://schemas.microsoft.com/office/drawing/2018/hyperlinkcolor" val="tx"/>
                    </a:ext>
                  </a:extLst>
                </a:hlinkClick>
              </a:rPr>
              <a:t>Talk to us</a:t>
            </a:r>
            <a:r>
              <a:rPr lang="en-US" b="0" i="0" dirty="0">
                <a:effectLst/>
              </a:rPr>
              <a:t> today about how we can deliver a GLAM Virtual with you, and together we can reach and empower more girls around the world to be the trailblazers of tomorrow.</a:t>
            </a:r>
          </a:p>
        </p:txBody>
      </p:sp>
      <p:sp>
        <p:nvSpPr>
          <p:cNvPr id="22" name="Oval 21">
            <a:extLst>
              <a:ext uri="{FF2B5EF4-FFF2-40B4-BE49-F238E27FC236}">
                <a16:creationId xmlns:a16="http://schemas.microsoft.com/office/drawing/2014/main" id="{D01ECBB4-9F22-4A29-8ADB-37BFE8724B81}"/>
              </a:ext>
            </a:extLst>
          </p:cNvPr>
          <p:cNvSpPr/>
          <p:nvPr/>
        </p:nvSpPr>
        <p:spPr>
          <a:xfrm>
            <a:off x="4607944" y="3864841"/>
            <a:ext cx="2011680" cy="1828800"/>
          </a:xfrm>
          <a:prstGeom prst="ellipse">
            <a:avLst/>
          </a:prstGeom>
          <a:solidFill>
            <a:srgbClr val="CE308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260</a:t>
            </a:r>
            <a:r>
              <a:rPr lang="en-US" sz="2400" dirty="0"/>
              <a:t> Girls at GLAM Live</a:t>
            </a:r>
          </a:p>
        </p:txBody>
      </p:sp>
      <p:sp>
        <p:nvSpPr>
          <p:cNvPr id="24" name="Oval 23">
            <a:extLst>
              <a:ext uri="{FF2B5EF4-FFF2-40B4-BE49-F238E27FC236}">
                <a16:creationId xmlns:a16="http://schemas.microsoft.com/office/drawing/2014/main" id="{2ADACE11-AA3B-415D-9EF3-13AC6095EEB6}"/>
              </a:ext>
            </a:extLst>
          </p:cNvPr>
          <p:cNvSpPr/>
          <p:nvPr/>
        </p:nvSpPr>
        <p:spPr>
          <a:xfrm>
            <a:off x="7030523" y="3864841"/>
            <a:ext cx="2011680" cy="1828800"/>
          </a:xfrm>
          <a:prstGeom prst="ellipse">
            <a:avLst/>
          </a:prstGeom>
          <a:solidFill>
            <a:schemeClr val="bg1"/>
          </a:solidFill>
          <a:ln w="38100">
            <a:solidFill>
              <a:srgbClr val="CE3085"/>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2800" dirty="0">
                <a:solidFill>
                  <a:schemeClr val="tx1"/>
                </a:solidFill>
              </a:rPr>
              <a:t>5</a:t>
            </a:r>
            <a:r>
              <a:rPr lang="en-US" sz="2400" dirty="0">
                <a:solidFill>
                  <a:schemeClr val="tx1"/>
                </a:solidFill>
              </a:rPr>
              <a:t> Immersive 2-Day Camps</a:t>
            </a:r>
          </a:p>
        </p:txBody>
      </p:sp>
      <p:sp>
        <p:nvSpPr>
          <p:cNvPr id="25" name="Oval 24">
            <a:extLst>
              <a:ext uri="{FF2B5EF4-FFF2-40B4-BE49-F238E27FC236}">
                <a16:creationId xmlns:a16="http://schemas.microsoft.com/office/drawing/2014/main" id="{08F257B2-E15E-4FCE-B011-61870D1CFE6C}"/>
              </a:ext>
            </a:extLst>
          </p:cNvPr>
          <p:cNvSpPr/>
          <p:nvPr/>
        </p:nvSpPr>
        <p:spPr>
          <a:xfrm>
            <a:off x="9453102" y="3864841"/>
            <a:ext cx="2011680" cy="1828800"/>
          </a:xfrm>
          <a:prstGeom prst="ellipse">
            <a:avLst/>
          </a:prstGeom>
          <a:solidFill>
            <a:srgbClr val="CE308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800" b="0" i="0" dirty="0">
                <a:solidFill>
                  <a:schemeClr val="bg1"/>
                </a:solidFill>
                <a:effectLst/>
              </a:rPr>
              <a:t>25 %</a:t>
            </a:r>
          </a:p>
          <a:p>
            <a:pPr algn="ctr" fontAlgn="base"/>
            <a:r>
              <a:rPr lang="en-US" b="0" i="0" dirty="0">
                <a:solidFill>
                  <a:schemeClr val="bg1"/>
                </a:solidFill>
                <a:effectLst/>
              </a:rPr>
              <a:t>from underserved backgrounds</a:t>
            </a:r>
          </a:p>
        </p:txBody>
      </p:sp>
      <p:sp>
        <p:nvSpPr>
          <p:cNvPr id="11" name="TextBox 10">
            <a:extLst>
              <a:ext uri="{FF2B5EF4-FFF2-40B4-BE49-F238E27FC236}">
                <a16:creationId xmlns:a16="http://schemas.microsoft.com/office/drawing/2014/main" id="{F0156D87-7125-42BB-A047-ABA02C3007DE}"/>
              </a:ext>
            </a:extLst>
          </p:cNvPr>
          <p:cNvSpPr txBox="1"/>
          <p:nvPr/>
        </p:nvSpPr>
        <p:spPr>
          <a:xfrm>
            <a:off x="3048000" y="6431884"/>
            <a:ext cx="6096000" cy="369332"/>
          </a:xfrm>
          <a:prstGeom prst="rect">
            <a:avLst/>
          </a:prstGeom>
          <a:noFill/>
        </p:spPr>
        <p:txBody>
          <a:bodyPr wrap="square">
            <a:spAutoFit/>
          </a:bodyPr>
          <a:lstStyle/>
          <a:p>
            <a:pPr algn="ctr"/>
            <a:r>
              <a:rPr lang="en-US" dirty="0">
                <a:solidFill>
                  <a:schemeClr val="bg1"/>
                </a:solidFill>
                <a:hlinkClick r:id="rId6">
                  <a:extLst>
                    <a:ext uri="{A12FA001-AC4F-418D-AE19-62706E023703}">
                      <ahyp:hlinkClr xmlns:ahyp="http://schemas.microsoft.com/office/drawing/2018/hyperlinkcolor" val="tx"/>
                    </a:ext>
                  </a:extLst>
                </a:hlinkClick>
              </a:rPr>
              <a:t>https://www.glam-readytolead.com</a:t>
            </a:r>
            <a:r>
              <a:rPr lang="en-US" dirty="0">
                <a:solidFill>
                  <a:schemeClr val="bg1"/>
                </a:solidFill>
              </a:rPr>
              <a:t> </a:t>
            </a:r>
          </a:p>
        </p:txBody>
      </p:sp>
    </p:spTree>
    <p:extLst>
      <p:ext uri="{BB962C8B-B14F-4D97-AF65-F5344CB8AC3E}">
        <p14:creationId xmlns:p14="http://schemas.microsoft.com/office/powerpoint/2010/main" val="278623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1"/>
          <p:cNvPicPr preferRelativeResize="0"/>
          <p:nvPr/>
        </p:nvPicPr>
        <p:blipFill rotWithShape="1">
          <a:blip r:embed="rId3">
            <a:alphaModFix/>
          </a:blip>
          <a:srcRect/>
          <a:stretch/>
        </p:blipFill>
        <p:spPr>
          <a:xfrm>
            <a:off x="87225" y="2445320"/>
            <a:ext cx="6478621" cy="3806190"/>
          </a:xfrm>
          <a:prstGeom prst="rect">
            <a:avLst/>
          </a:prstGeom>
          <a:noFill/>
          <a:ln>
            <a:noFill/>
          </a:ln>
        </p:spPr>
      </p:pic>
      <p:sp>
        <p:nvSpPr>
          <p:cNvPr id="222" name="Google Shape;222;p31"/>
          <p:cNvSpPr txBox="1"/>
          <p:nvPr/>
        </p:nvSpPr>
        <p:spPr>
          <a:xfrm>
            <a:off x="306872" y="182771"/>
            <a:ext cx="525300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200" i="0" u="none" strike="noStrike" kern="0" cap="none" spc="0" normalizeH="0" baseline="0" noProof="0" dirty="0">
                <a:ln>
                  <a:noFill/>
                </a:ln>
                <a:effectLst/>
                <a:uLnTx/>
                <a:uFillTx/>
                <a:ea typeface="Tahoma"/>
                <a:cs typeface="Tahoma"/>
                <a:sym typeface="Tahoma"/>
              </a:rPr>
              <a:t>GLAM VIRTUAL - The Pilot </a:t>
            </a:r>
            <a:endParaRPr kumimoji="0" sz="1600" i="0" u="none" strike="noStrike" kern="0" cap="none" spc="0" normalizeH="0" baseline="0" noProof="0" dirty="0">
              <a:ln>
                <a:noFill/>
              </a:ln>
              <a:effectLst/>
              <a:uLnTx/>
              <a:uFillTx/>
              <a:ea typeface="Arial"/>
              <a:cs typeface="Arial"/>
              <a:sym typeface="Arial"/>
            </a:endParaRPr>
          </a:p>
        </p:txBody>
      </p:sp>
      <p:sp>
        <p:nvSpPr>
          <p:cNvPr id="223" name="Google Shape;223;p31"/>
          <p:cNvSpPr txBox="1"/>
          <p:nvPr/>
        </p:nvSpPr>
        <p:spPr>
          <a:xfrm>
            <a:off x="6484776" y="178930"/>
            <a:ext cx="5619999" cy="60103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CE3085"/>
                </a:solidFill>
                <a:effectLst/>
                <a:uLnTx/>
                <a:uFillTx/>
                <a:ea typeface="Calibri"/>
                <a:cs typeface="Calibri"/>
                <a:sym typeface="Calibri"/>
              </a:rPr>
              <a:t>   Feedback:</a:t>
            </a:r>
            <a:endParaRPr kumimoji="0" sz="2800" b="1" i="0" u="none" strike="noStrike" kern="0" cap="none" spc="0" normalizeH="0" baseline="0" noProof="0" dirty="0">
              <a:ln>
                <a:noFill/>
              </a:ln>
              <a:solidFill>
                <a:srgbClr val="CE3085"/>
              </a:solidFill>
              <a:effectLst/>
              <a:uLnTx/>
              <a:uFillTx/>
              <a:ea typeface="Calibri"/>
              <a:cs typeface="Calibri"/>
              <a:sym typeface="Calibri"/>
            </a:endParaRPr>
          </a:p>
          <a:p>
            <a:pPr marL="285750" marR="0" lvl="0" indent="-279400" algn="l" defTabSz="914400" rtl="0" eaLnBrk="1" fontAlgn="auto" latinLnBrk="0" hangingPunct="1">
              <a:lnSpc>
                <a:spcPct val="100000"/>
              </a:lnSpc>
              <a:spcBef>
                <a:spcPts val="800"/>
              </a:spcBef>
              <a:spcAft>
                <a:spcPts val="0"/>
              </a:spcAft>
              <a:buClr>
                <a:srgbClr val="7F0370"/>
              </a:buClr>
              <a:buSzPts val="1900"/>
              <a:buFont typeface="Tahoma"/>
              <a:buChar char="•"/>
              <a:tabLst/>
              <a:defRPr/>
            </a:pPr>
            <a:r>
              <a:rPr lang="en-US" kern="0" dirty="0">
                <a:solidFill>
                  <a:srgbClr val="000000"/>
                </a:solidFill>
                <a:ea typeface="Tahoma"/>
                <a:cs typeface="Tahoma"/>
                <a:sym typeface="Tahoma"/>
              </a:rPr>
              <a:t>I really enjoyed the strategies that we could put into action. I also loved the mood board activity.</a:t>
            </a:r>
          </a:p>
          <a:p>
            <a:pPr marL="285750" lvl="0" indent="-279400">
              <a:spcBef>
                <a:spcPts val="1000"/>
              </a:spcBef>
              <a:buClr>
                <a:srgbClr val="7F0370"/>
              </a:buClr>
              <a:buSzPts val="1900"/>
              <a:buFont typeface="Tahoma"/>
              <a:buChar char="•"/>
              <a:defRPr/>
            </a:pPr>
            <a:r>
              <a:rPr lang="en-US" kern="0" dirty="0">
                <a:solidFill>
                  <a:srgbClr val="000000"/>
                </a:solidFill>
                <a:ea typeface="Tahoma"/>
                <a:cs typeface="Tahoma"/>
                <a:sym typeface="Tahoma"/>
              </a:rPr>
              <a:t>I liked the vision board activity and am making it now!</a:t>
            </a:r>
          </a:p>
          <a:p>
            <a:pPr marL="285750" lvl="0" indent="-279400">
              <a:spcBef>
                <a:spcPts val="800"/>
              </a:spcBef>
              <a:buClr>
                <a:srgbClr val="7F0370"/>
              </a:buClr>
              <a:buSzPts val="1900"/>
              <a:buFont typeface="Tahoma"/>
              <a:buChar char="•"/>
              <a:defRPr/>
            </a:pPr>
            <a:r>
              <a:rPr lang="en-US" kern="0" dirty="0">
                <a:solidFill>
                  <a:srgbClr val="000000"/>
                </a:solidFill>
                <a:ea typeface="Tahoma"/>
                <a:cs typeface="Tahoma"/>
                <a:sym typeface="Tahoma"/>
              </a:rPr>
              <a:t>I wasn't expecting it to be this good - looking forward to coding.</a:t>
            </a:r>
          </a:p>
          <a:p>
            <a:pPr marL="285750" lvl="0" indent="-279400">
              <a:spcBef>
                <a:spcPts val="800"/>
              </a:spcBef>
              <a:buClr>
                <a:srgbClr val="7F0370"/>
              </a:buClr>
              <a:buSzPts val="1900"/>
              <a:buFont typeface="Tahoma"/>
              <a:buChar char="•"/>
              <a:defRPr/>
            </a:pPr>
            <a:r>
              <a:rPr lang="en-US" kern="0" dirty="0">
                <a:solidFill>
                  <a:srgbClr val="000000"/>
                </a:solidFill>
                <a:ea typeface="Tahoma"/>
                <a:cs typeface="Tahoma"/>
                <a:sym typeface="Tahoma"/>
              </a:rPr>
              <a:t>I love it.</a:t>
            </a:r>
          </a:p>
          <a:p>
            <a:pPr marL="342900" lvl="0" indent="-336550">
              <a:spcBef>
                <a:spcPts val="800"/>
              </a:spcBef>
              <a:buClr>
                <a:srgbClr val="7F0370"/>
              </a:buClr>
              <a:buSzPts val="1900"/>
              <a:buFont typeface="Tahoma"/>
              <a:buChar char="•"/>
              <a:defRPr/>
            </a:pPr>
            <a:r>
              <a:rPr lang="en-US" kern="0" dirty="0">
                <a:solidFill>
                  <a:srgbClr val="000000"/>
                </a:solidFill>
                <a:ea typeface="Tahoma"/>
                <a:cs typeface="Tahoma"/>
                <a:sym typeface="Tahoma"/>
              </a:rPr>
              <a:t>Everyone was friendly and helpful, and I really enjoyed it! :)</a:t>
            </a:r>
          </a:p>
          <a:p>
            <a:pPr marL="342900" lvl="0" indent="-336550">
              <a:spcBef>
                <a:spcPts val="800"/>
              </a:spcBef>
              <a:buClr>
                <a:srgbClr val="7F0370"/>
              </a:buClr>
              <a:buSzPts val="1900"/>
              <a:buFont typeface="Tahoma"/>
              <a:buChar char="•"/>
              <a:defRPr/>
            </a:pPr>
            <a:r>
              <a:rPr lang="en-US" kern="0" dirty="0">
                <a:solidFill>
                  <a:srgbClr val="000000"/>
                </a:solidFill>
                <a:ea typeface="Tahoma"/>
                <a:cs typeface="Tahoma"/>
                <a:sym typeface="Tahoma"/>
              </a:rPr>
              <a:t>I loved GLAM because it motivates Girls to Dream Big and be successful. </a:t>
            </a:r>
          </a:p>
          <a:p>
            <a:pPr marL="342900" lvl="0" indent="-336550">
              <a:spcBef>
                <a:spcPts val="800"/>
              </a:spcBef>
              <a:buClr>
                <a:srgbClr val="7F0370"/>
              </a:buClr>
              <a:buSzPts val="1900"/>
              <a:buFont typeface="Tahoma"/>
              <a:buChar char="•"/>
              <a:defRPr/>
            </a:pPr>
            <a:r>
              <a:rPr lang="en-US" kern="0" dirty="0">
                <a:solidFill>
                  <a:srgbClr val="000000"/>
                </a:solidFill>
                <a:ea typeface="Tahoma"/>
                <a:cs typeface="Tahoma"/>
                <a:sym typeface="Tahoma"/>
              </a:rPr>
              <a:t>It was very inspiring, and I think it was awesome. I am very excited for week two.</a:t>
            </a:r>
          </a:p>
          <a:p>
            <a:pPr marL="342900" lvl="0" indent="-336550">
              <a:lnSpc>
                <a:spcPct val="115000"/>
              </a:lnSpc>
              <a:spcBef>
                <a:spcPts val="800"/>
              </a:spcBef>
              <a:buClr>
                <a:srgbClr val="7F0370"/>
              </a:buClr>
              <a:buSzPts val="1900"/>
              <a:buFont typeface="Tahoma"/>
              <a:buChar char="•"/>
              <a:defRPr/>
            </a:pPr>
            <a:r>
              <a:rPr lang="en-US" kern="0" dirty="0">
                <a:solidFill>
                  <a:srgbClr val="000000"/>
                </a:solidFill>
                <a:ea typeface="Tahoma"/>
                <a:cs typeface="Tahoma"/>
                <a:sym typeface="Tahoma"/>
              </a:rPr>
              <a:t>It was all brilliant!</a:t>
            </a:r>
          </a:p>
          <a:p>
            <a:pPr marL="342900" lvl="0" indent="-336550">
              <a:spcBef>
                <a:spcPts val="800"/>
              </a:spcBef>
              <a:buClr>
                <a:srgbClr val="7F0370"/>
              </a:buClr>
              <a:buSzPts val="1900"/>
              <a:buFont typeface="Tahoma"/>
              <a:buChar char="•"/>
              <a:defRPr/>
            </a:pPr>
            <a:r>
              <a:rPr lang="en-US" kern="0" dirty="0">
                <a:solidFill>
                  <a:srgbClr val="000000"/>
                </a:solidFill>
                <a:ea typeface="Tahoma"/>
                <a:cs typeface="Tahoma"/>
                <a:sym typeface="Tahoma"/>
              </a:rPr>
              <a:t>I loved week one of GLAM!  It was really well organized, and I learned loads and thought some of the videos we watched were really inspiring</a:t>
            </a:r>
            <a:endParaRPr kumimoji="0" b="0" i="0" u="none" strike="noStrike" kern="0" cap="none" spc="0" normalizeH="0" baseline="0" noProof="0" dirty="0">
              <a:ln>
                <a:noFill/>
              </a:ln>
              <a:solidFill>
                <a:srgbClr val="000000"/>
              </a:solidFill>
              <a:effectLst/>
              <a:uLnTx/>
              <a:uFillTx/>
              <a:ea typeface="Tahoma"/>
              <a:cs typeface="Tahoma"/>
              <a:sym typeface="Tahoma"/>
            </a:endParaRPr>
          </a:p>
        </p:txBody>
      </p:sp>
      <p:sp>
        <p:nvSpPr>
          <p:cNvPr id="224" name="Google Shape;224;p31"/>
          <p:cNvSpPr txBox="1"/>
          <p:nvPr/>
        </p:nvSpPr>
        <p:spPr>
          <a:xfrm>
            <a:off x="496205" y="788562"/>
            <a:ext cx="2704945" cy="144650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CE3085"/>
                </a:solidFill>
                <a:effectLst/>
                <a:uLnTx/>
                <a:uFillTx/>
                <a:ea typeface="Calibri"/>
                <a:cs typeface="Calibri"/>
                <a:sym typeface="Calibri"/>
              </a:rPr>
              <a:t>Demographics</a:t>
            </a:r>
            <a:r>
              <a:rPr kumimoji="0" lang="en-US" sz="2800" b="1" i="0" u="none" strike="noStrike" kern="0" cap="none" spc="0" normalizeH="0" baseline="0" noProof="0" dirty="0">
                <a:ln>
                  <a:noFill/>
                </a:ln>
                <a:solidFill>
                  <a:srgbClr val="000000"/>
                </a:solidFill>
                <a:effectLst/>
                <a:uLnTx/>
                <a:uFillTx/>
                <a:ea typeface="Calibri"/>
                <a:cs typeface="Calibri"/>
                <a:sym typeface="Calibri"/>
              </a:rPr>
              <a:t> </a:t>
            </a:r>
            <a:endParaRPr kumimoji="0" sz="1400" b="0" i="0" u="none" strike="noStrike" kern="0" cap="none" spc="0" normalizeH="0" baseline="0" noProof="0" dirty="0">
              <a:ln>
                <a:noFill/>
              </a:ln>
              <a:solidFill>
                <a:srgbClr val="000000"/>
              </a:solidFill>
              <a:effectLst/>
              <a:uLnTx/>
              <a:uFillTx/>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92482"/>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ea typeface="Calibri"/>
                <a:cs typeface="Calibri"/>
                <a:sym typeface="Calibri"/>
              </a:rPr>
              <a:t>58 Girls </a:t>
            </a:r>
            <a:endParaRPr kumimoji="0" sz="1400" b="0" i="0" u="none" strike="noStrike" kern="0" cap="none" spc="0" normalizeH="0" baseline="0" noProof="0" dirty="0">
              <a:ln>
                <a:noFill/>
              </a:ln>
              <a:solidFill>
                <a:srgbClr val="000000"/>
              </a:solidFill>
              <a:effectLst/>
              <a:uLnTx/>
              <a:uFillTx/>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92482"/>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ea typeface="Calibri"/>
                <a:cs typeface="Calibri"/>
                <a:sym typeface="Calibri"/>
              </a:rPr>
              <a:t>13 USA</a:t>
            </a:r>
            <a:endParaRPr kumimoji="0" sz="1400" b="0" i="0" u="none" strike="noStrike" kern="0" cap="none" spc="0" normalizeH="0" baseline="0" noProof="0" dirty="0">
              <a:ln>
                <a:noFill/>
              </a:ln>
              <a:solidFill>
                <a:srgbClr val="000000"/>
              </a:solidFill>
              <a:effectLst/>
              <a:uLnTx/>
              <a:uFillTx/>
              <a:cs typeface="Arial"/>
              <a:sym typeface="Arial"/>
            </a:endParaRPr>
          </a:p>
          <a:p>
            <a:pPr marL="342900" marR="0" lvl="0" indent="-342900" algn="l" defTabSz="914400" rtl="0" eaLnBrk="1" fontAlgn="auto" latinLnBrk="0" hangingPunct="1">
              <a:lnSpc>
                <a:spcPct val="100000"/>
              </a:lnSpc>
              <a:spcBef>
                <a:spcPts val="0"/>
              </a:spcBef>
              <a:spcAft>
                <a:spcPts val="0"/>
              </a:spcAft>
              <a:buClr>
                <a:srgbClr val="892482"/>
              </a:buClr>
              <a:buSzPts val="2000"/>
              <a:buFont typeface="Arial"/>
              <a:buChar char="•"/>
              <a:tabLst/>
              <a:defRPr/>
            </a:pPr>
            <a:r>
              <a:rPr kumimoji="0" lang="en-US" sz="2000" b="0" i="0" u="none" strike="noStrike" kern="0" cap="none" spc="0" normalizeH="0" baseline="0" noProof="0" dirty="0">
                <a:ln>
                  <a:noFill/>
                </a:ln>
                <a:solidFill>
                  <a:srgbClr val="000000"/>
                </a:solidFill>
                <a:effectLst/>
                <a:uLnTx/>
                <a:uFillTx/>
                <a:ea typeface="Calibri"/>
                <a:cs typeface="Calibri"/>
                <a:sym typeface="Calibri"/>
              </a:rPr>
              <a:t>45 UK</a:t>
            </a:r>
            <a:endParaRPr kumimoji="0" sz="1400" b="0" i="0" u="none" strike="noStrike" kern="0" cap="none" spc="0" normalizeH="0" baseline="0" noProof="0" dirty="0">
              <a:ln>
                <a:noFill/>
              </a:ln>
              <a:solidFill>
                <a:srgbClr val="000000"/>
              </a:solidFill>
              <a:effectLst/>
              <a:uLnTx/>
              <a:uFillTx/>
              <a:ea typeface="Arial"/>
              <a:cs typeface="Arial"/>
              <a:sym typeface="Arial"/>
            </a:endParaRPr>
          </a:p>
        </p:txBody>
      </p:sp>
      <p:graphicFrame>
        <p:nvGraphicFramePr>
          <p:cNvPr id="225" name="Google Shape;225;p31"/>
          <p:cNvGraphicFramePr/>
          <p:nvPr/>
        </p:nvGraphicFramePr>
        <p:xfrm>
          <a:off x="3079101" y="767506"/>
          <a:ext cx="2797823" cy="16778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TREASURY </a:t>
            </a:r>
            <a:br>
              <a:rPr lang="en-US" sz="4800" dirty="0"/>
            </a:br>
            <a:r>
              <a:rPr lang="en-US" sz="4800" dirty="0"/>
              <a:t>UPDATE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250077" y="4048124"/>
            <a:ext cx="3346110" cy="24424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lang="en-US" kern="0" dirty="0"/>
              <a:t>Julie Gawle</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lang="en-US" kern="0" dirty="0"/>
              <a:t>Treasurer</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54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750" b="0" i="0" u="none" strike="noStrike" kern="0" cap="none" spc="0" normalizeH="0" baseline="0" noProof="0" dirty="0">
              <a:ln>
                <a:noFill/>
              </a:ln>
              <a:solidFill>
                <a:srgbClr val="000000"/>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pic>
        <p:nvPicPr>
          <p:cNvPr id="4" name="Picture 3">
            <a:extLst>
              <a:ext uri="{FF2B5EF4-FFF2-40B4-BE49-F238E27FC236}">
                <a16:creationId xmlns:a16="http://schemas.microsoft.com/office/drawing/2014/main" id="{80428887-A3E6-4ED7-8875-FE5252602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934" y="188843"/>
            <a:ext cx="3462131" cy="3776870"/>
          </a:xfrm>
          <a:prstGeom prst="rect">
            <a:avLst/>
          </a:prstGeom>
        </p:spPr>
      </p:pic>
    </p:spTree>
    <p:extLst>
      <p:ext uri="{BB962C8B-B14F-4D97-AF65-F5344CB8AC3E}">
        <p14:creationId xmlns:p14="http://schemas.microsoft.com/office/powerpoint/2010/main" val="122656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40FCF6F-5FE4-4231-936E-8100F9085DDB}"/>
              </a:ext>
            </a:extLst>
          </p:cNvPr>
          <p:cNvSpPr>
            <a:spLocks noGrp="1"/>
          </p:cNvSpPr>
          <p:nvPr>
            <p:ph type="title"/>
          </p:nvPr>
        </p:nvSpPr>
        <p:spPr>
          <a:xfrm>
            <a:off x="838200" y="251543"/>
            <a:ext cx="10515600" cy="888265"/>
          </a:xfrm>
        </p:spPr>
        <p:txBody>
          <a:bodyPr>
            <a:normAutofit/>
          </a:bodyPr>
          <a:lstStyle/>
          <a:p>
            <a:r>
              <a:rPr lang="en-IN" sz="2800" dirty="0">
                <a:solidFill>
                  <a:schemeClr val="tx1">
                    <a:lumMod val="65000"/>
                    <a:lumOff val="35000"/>
                  </a:schemeClr>
                </a:solidFill>
              </a:rPr>
              <a:t>ACMP Carolinas Financial Update</a:t>
            </a:r>
            <a:br>
              <a:rPr lang="en-IN" sz="2800" dirty="0">
                <a:solidFill>
                  <a:schemeClr val="tx1">
                    <a:lumMod val="65000"/>
                    <a:lumOff val="35000"/>
                  </a:schemeClr>
                </a:solidFill>
              </a:rPr>
            </a:br>
            <a:r>
              <a:rPr lang="en-IN" sz="1800" b="0" dirty="0">
                <a:solidFill>
                  <a:schemeClr val="tx1">
                    <a:lumMod val="65000"/>
                    <a:lumOff val="35000"/>
                  </a:schemeClr>
                </a:solidFill>
              </a:rPr>
              <a:t>April 1 – December 31, 2020</a:t>
            </a:r>
            <a:endParaRPr lang="en-US" b="0" dirty="0"/>
          </a:p>
        </p:txBody>
      </p:sp>
      <p:sp>
        <p:nvSpPr>
          <p:cNvPr id="7" name="Slide Number Placeholder 6">
            <a:extLst>
              <a:ext uri="{FF2B5EF4-FFF2-40B4-BE49-F238E27FC236}">
                <a16:creationId xmlns:a16="http://schemas.microsoft.com/office/drawing/2014/main" id="{FAA61D25-14E3-44A5-8BD9-A2CBF62743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0</a:t>
            </a:r>
          </a:p>
        </p:txBody>
      </p:sp>
      <p:graphicFrame>
        <p:nvGraphicFramePr>
          <p:cNvPr id="26" name="Chart 25">
            <a:extLst>
              <a:ext uri="{FF2B5EF4-FFF2-40B4-BE49-F238E27FC236}">
                <a16:creationId xmlns:a16="http://schemas.microsoft.com/office/drawing/2014/main" id="{B340DEE9-FA92-4CAD-A146-FA8E2C6E1D50}"/>
              </a:ext>
            </a:extLst>
          </p:cNvPr>
          <p:cNvGraphicFramePr/>
          <p:nvPr/>
        </p:nvGraphicFramePr>
        <p:xfrm>
          <a:off x="6134309" y="3986808"/>
          <a:ext cx="5959365" cy="2906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EF2A3F72-1082-40CE-9A7D-7B65182DA8F7}"/>
              </a:ext>
            </a:extLst>
          </p:cNvPr>
          <p:cNvGraphicFramePr/>
          <p:nvPr/>
        </p:nvGraphicFramePr>
        <p:xfrm>
          <a:off x="6682252" y="1342111"/>
          <a:ext cx="5221516" cy="2906110"/>
        </p:xfrm>
        <a:graphic>
          <a:graphicData uri="http://schemas.openxmlformats.org/drawingml/2006/chart">
            <c:chart xmlns:c="http://schemas.openxmlformats.org/drawingml/2006/chart" xmlns:r="http://schemas.openxmlformats.org/officeDocument/2006/relationships" r:id="rId3"/>
          </a:graphicData>
        </a:graphic>
      </p:graphicFrame>
      <p:sp>
        <p:nvSpPr>
          <p:cNvPr id="101" name="Rectangle: Rounded Corners 100">
            <a:extLst>
              <a:ext uri="{FF2B5EF4-FFF2-40B4-BE49-F238E27FC236}">
                <a16:creationId xmlns:a16="http://schemas.microsoft.com/office/drawing/2014/main" id="{594523DA-A074-4433-928F-505C383E24C7}"/>
              </a:ext>
            </a:extLst>
          </p:cNvPr>
          <p:cNvSpPr/>
          <p:nvPr/>
        </p:nvSpPr>
        <p:spPr>
          <a:xfrm>
            <a:off x="4608093" y="2301984"/>
            <a:ext cx="2657441" cy="8882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prstClr val="black">
                    <a:lumMod val="65000"/>
                    <a:lumOff val="35000"/>
                  </a:prstClr>
                </a:solidFill>
                <a:effectLst/>
                <a:uLnTx/>
                <a:uFillTx/>
                <a:latin typeface="Arial" panose="020B0604020202020204"/>
                <a:ea typeface="+mn-ea"/>
                <a:cs typeface="+mn-cs"/>
              </a:rPr>
              <a:t>NET INCOME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prstClr val="black">
                    <a:lumMod val="65000"/>
                    <a:lumOff val="35000"/>
                  </a:prstClr>
                </a:solidFill>
                <a:effectLst/>
                <a:uLnTx/>
                <a:uFillTx/>
                <a:latin typeface="Arial" panose="020B0604020202020204"/>
                <a:ea typeface="+mn-ea"/>
                <a:cs typeface="+mn-cs"/>
              </a:rPr>
              <a:t>$17,711</a:t>
            </a:r>
          </a:p>
        </p:txBody>
      </p:sp>
      <p:grpSp>
        <p:nvGrpSpPr>
          <p:cNvPr id="139" name="Group 138">
            <a:extLst>
              <a:ext uri="{FF2B5EF4-FFF2-40B4-BE49-F238E27FC236}">
                <a16:creationId xmlns:a16="http://schemas.microsoft.com/office/drawing/2014/main" id="{3BBDAFDF-38D4-4A37-B155-F17852D5E359}"/>
              </a:ext>
            </a:extLst>
          </p:cNvPr>
          <p:cNvGrpSpPr/>
          <p:nvPr/>
        </p:nvGrpSpPr>
        <p:grpSpPr>
          <a:xfrm>
            <a:off x="624090" y="2951922"/>
            <a:ext cx="3599632" cy="1540850"/>
            <a:chOff x="216587" y="1441174"/>
            <a:chExt cx="3599632" cy="1540850"/>
          </a:xfrm>
          <a:solidFill>
            <a:schemeClr val="bg1">
              <a:lumMod val="85000"/>
            </a:schemeClr>
          </a:solidFill>
        </p:grpSpPr>
        <p:pic>
          <p:nvPicPr>
            <p:cNvPr id="111" name="Graphic 110" descr="Man">
              <a:extLst>
                <a:ext uri="{FF2B5EF4-FFF2-40B4-BE49-F238E27FC236}">
                  <a16:creationId xmlns:a16="http://schemas.microsoft.com/office/drawing/2014/main" id="{4A056F98-3407-447B-AACC-F50AC21AE2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587" y="1441174"/>
              <a:ext cx="495509" cy="495509"/>
            </a:xfrm>
            <a:prstGeom prst="rect">
              <a:avLst/>
            </a:prstGeom>
          </p:spPr>
        </p:pic>
        <p:pic>
          <p:nvPicPr>
            <p:cNvPr id="112" name="Graphic 111" descr="Man">
              <a:extLst>
                <a:ext uri="{FF2B5EF4-FFF2-40B4-BE49-F238E27FC236}">
                  <a16:creationId xmlns:a16="http://schemas.microsoft.com/office/drawing/2014/main" id="{836C7F4E-D9A5-437F-B566-7365831F36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303" y="1441174"/>
              <a:ext cx="495509" cy="495509"/>
            </a:xfrm>
            <a:prstGeom prst="rect">
              <a:avLst/>
            </a:prstGeom>
          </p:spPr>
        </p:pic>
        <p:pic>
          <p:nvPicPr>
            <p:cNvPr id="113" name="Graphic 112" descr="Man">
              <a:extLst>
                <a:ext uri="{FF2B5EF4-FFF2-40B4-BE49-F238E27FC236}">
                  <a16:creationId xmlns:a16="http://schemas.microsoft.com/office/drawing/2014/main" id="{62BA9FB7-4A01-49D0-83A4-94962D9CD4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019" y="1441174"/>
              <a:ext cx="495509" cy="495509"/>
            </a:xfrm>
            <a:prstGeom prst="rect">
              <a:avLst/>
            </a:prstGeom>
          </p:spPr>
        </p:pic>
        <p:pic>
          <p:nvPicPr>
            <p:cNvPr id="114" name="Graphic 113" descr="Man">
              <a:extLst>
                <a:ext uri="{FF2B5EF4-FFF2-40B4-BE49-F238E27FC236}">
                  <a16:creationId xmlns:a16="http://schemas.microsoft.com/office/drawing/2014/main" id="{41E5FAE9-460D-4210-8A8E-C74F2A3B74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6735" y="1441174"/>
              <a:ext cx="495509" cy="495509"/>
            </a:xfrm>
            <a:prstGeom prst="rect">
              <a:avLst/>
            </a:prstGeom>
          </p:spPr>
        </p:pic>
        <p:pic>
          <p:nvPicPr>
            <p:cNvPr id="115" name="Graphic 114" descr="Man">
              <a:extLst>
                <a:ext uri="{FF2B5EF4-FFF2-40B4-BE49-F238E27FC236}">
                  <a16:creationId xmlns:a16="http://schemas.microsoft.com/office/drawing/2014/main" id="{429A75DC-A29A-45CD-8BB4-77D836FD66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3451" y="1441174"/>
              <a:ext cx="495509" cy="492075"/>
            </a:xfrm>
            <a:prstGeom prst="rect">
              <a:avLst/>
            </a:prstGeom>
          </p:spPr>
        </p:pic>
        <p:pic>
          <p:nvPicPr>
            <p:cNvPr id="116" name="Graphic 115" descr="Man">
              <a:extLst>
                <a:ext uri="{FF2B5EF4-FFF2-40B4-BE49-F238E27FC236}">
                  <a16:creationId xmlns:a16="http://schemas.microsoft.com/office/drawing/2014/main" id="{458FC45D-BACD-4002-988C-EFB58AF40A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0167" y="1441174"/>
              <a:ext cx="495509" cy="495509"/>
            </a:xfrm>
            <a:prstGeom prst="rect">
              <a:avLst/>
            </a:prstGeom>
          </p:spPr>
        </p:pic>
        <p:pic>
          <p:nvPicPr>
            <p:cNvPr id="117" name="Graphic 116" descr="Man">
              <a:extLst>
                <a:ext uri="{FF2B5EF4-FFF2-40B4-BE49-F238E27FC236}">
                  <a16:creationId xmlns:a16="http://schemas.microsoft.com/office/drawing/2014/main" id="{6C4B1631-8D98-40C3-8FB8-A938C6CFFF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3599" y="1441174"/>
              <a:ext cx="495509" cy="495509"/>
            </a:xfrm>
            <a:prstGeom prst="rect">
              <a:avLst/>
            </a:prstGeom>
          </p:spPr>
        </p:pic>
        <p:pic>
          <p:nvPicPr>
            <p:cNvPr id="118" name="Graphic 117" descr="Man">
              <a:extLst>
                <a:ext uri="{FF2B5EF4-FFF2-40B4-BE49-F238E27FC236}">
                  <a16:creationId xmlns:a16="http://schemas.microsoft.com/office/drawing/2014/main" id="{E31549B8-9610-458C-B75A-BA376C1407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6883" y="1441174"/>
              <a:ext cx="495509" cy="495509"/>
            </a:xfrm>
            <a:prstGeom prst="rect">
              <a:avLst/>
            </a:prstGeom>
          </p:spPr>
        </p:pic>
        <p:pic>
          <p:nvPicPr>
            <p:cNvPr id="120" name="Graphic 119" descr="Man">
              <a:extLst>
                <a:ext uri="{FF2B5EF4-FFF2-40B4-BE49-F238E27FC236}">
                  <a16:creationId xmlns:a16="http://schemas.microsoft.com/office/drawing/2014/main" id="{37DF0CB2-55B6-4E10-8AA5-F22A89D77B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0317" y="1441174"/>
              <a:ext cx="495509" cy="495509"/>
            </a:xfrm>
            <a:prstGeom prst="rect">
              <a:avLst/>
            </a:prstGeom>
          </p:spPr>
        </p:pic>
        <p:pic>
          <p:nvPicPr>
            <p:cNvPr id="121" name="Graphic 120" descr="Man">
              <a:extLst>
                <a:ext uri="{FF2B5EF4-FFF2-40B4-BE49-F238E27FC236}">
                  <a16:creationId xmlns:a16="http://schemas.microsoft.com/office/drawing/2014/main" id="{56ECC163-6005-423A-8072-DD7BDC5A27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587" y="1961828"/>
              <a:ext cx="495509" cy="495509"/>
            </a:xfrm>
            <a:prstGeom prst="rect">
              <a:avLst/>
            </a:prstGeom>
          </p:spPr>
        </p:pic>
        <p:pic>
          <p:nvPicPr>
            <p:cNvPr id="122" name="Graphic 121" descr="Man">
              <a:extLst>
                <a:ext uri="{FF2B5EF4-FFF2-40B4-BE49-F238E27FC236}">
                  <a16:creationId xmlns:a16="http://schemas.microsoft.com/office/drawing/2014/main" id="{5A2C4853-4A58-4553-A45B-E1F117E551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303" y="1961828"/>
              <a:ext cx="495509" cy="495509"/>
            </a:xfrm>
            <a:prstGeom prst="rect">
              <a:avLst/>
            </a:prstGeom>
          </p:spPr>
        </p:pic>
        <p:pic>
          <p:nvPicPr>
            <p:cNvPr id="123" name="Graphic 122" descr="Man">
              <a:extLst>
                <a:ext uri="{FF2B5EF4-FFF2-40B4-BE49-F238E27FC236}">
                  <a16:creationId xmlns:a16="http://schemas.microsoft.com/office/drawing/2014/main" id="{382DBC9E-DBC8-4DDD-8D32-83D7630A87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0019" y="1961828"/>
              <a:ext cx="495509" cy="495509"/>
            </a:xfrm>
            <a:prstGeom prst="rect">
              <a:avLst/>
            </a:prstGeom>
          </p:spPr>
        </p:pic>
        <p:pic>
          <p:nvPicPr>
            <p:cNvPr id="124" name="Graphic 123" descr="Man">
              <a:extLst>
                <a:ext uri="{FF2B5EF4-FFF2-40B4-BE49-F238E27FC236}">
                  <a16:creationId xmlns:a16="http://schemas.microsoft.com/office/drawing/2014/main" id="{2A81185B-6DEF-40CB-A6FD-AF4D844C6A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76735" y="1961828"/>
              <a:ext cx="495509" cy="495509"/>
            </a:xfrm>
            <a:prstGeom prst="rect">
              <a:avLst/>
            </a:prstGeom>
          </p:spPr>
        </p:pic>
        <p:pic>
          <p:nvPicPr>
            <p:cNvPr id="125" name="Graphic 124" descr="Man">
              <a:extLst>
                <a:ext uri="{FF2B5EF4-FFF2-40B4-BE49-F238E27FC236}">
                  <a16:creationId xmlns:a16="http://schemas.microsoft.com/office/drawing/2014/main" id="{1EAFA08A-1854-4B35-A4BB-9114C42D66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3451" y="1961828"/>
              <a:ext cx="495509" cy="492075"/>
            </a:xfrm>
            <a:prstGeom prst="rect">
              <a:avLst/>
            </a:prstGeom>
          </p:spPr>
        </p:pic>
        <p:pic>
          <p:nvPicPr>
            <p:cNvPr id="126" name="Graphic 125" descr="Man">
              <a:extLst>
                <a:ext uri="{FF2B5EF4-FFF2-40B4-BE49-F238E27FC236}">
                  <a16:creationId xmlns:a16="http://schemas.microsoft.com/office/drawing/2014/main" id="{214D759B-FE12-484F-9374-504F2D8DD4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0167" y="1961828"/>
              <a:ext cx="495509" cy="495509"/>
            </a:xfrm>
            <a:prstGeom prst="rect">
              <a:avLst/>
            </a:prstGeom>
          </p:spPr>
        </p:pic>
        <p:pic>
          <p:nvPicPr>
            <p:cNvPr id="127" name="Graphic 126" descr="Man">
              <a:extLst>
                <a:ext uri="{FF2B5EF4-FFF2-40B4-BE49-F238E27FC236}">
                  <a16:creationId xmlns:a16="http://schemas.microsoft.com/office/drawing/2014/main" id="{F6EE1713-79EE-4314-88AA-A7AA1ABCA3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3599" y="1961828"/>
              <a:ext cx="495509" cy="495509"/>
            </a:xfrm>
            <a:prstGeom prst="rect">
              <a:avLst/>
            </a:prstGeom>
          </p:spPr>
        </p:pic>
        <p:pic>
          <p:nvPicPr>
            <p:cNvPr id="128" name="Graphic 127" descr="Man">
              <a:extLst>
                <a:ext uri="{FF2B5EF4-FFF2-40B4-BE49-F238E27FC236}">
                  <a16:creationId xmlns:a16="http://schemas.microsoft.com/office/drawing/2014/main" id="{3F4B787A-9068-454F-A3AC-46A5D0F06E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6883" y="1961828"/>
              <a:ext cx="495509" cy="495509"/>
            </a:xfrm>
            <a:prstGeom prst="rect">
              <a:avLst/>
            </a:prstGeom>
          </p:spPr>
        </p:pic>
        <p:pic>
          <p:nvPicPr>
            <p:cNvPr id="129" name="Graphic 128" descr="Man">
              <a:extLst>
                <a:ext uri="{FF2B5EF4-FFF2-40B4-BE49-F238E27FC236}">
                  <a16:creationId xmlns:a16="http://schemas.microsoft.com/office/drawing/2014/main" id="{52E2CF0D-36A0-49C0-8AC0-763E698BF9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10317" y="1961828"/>
              <a:ext cx="495509" cy="495509"/>
            </a:xfrm>
            <a:prstGeom prst="rect">
              <a:avLst/>
            </a:prstGeom>
          </p:spPr>
        </p:pic>
        <p:pic>
          <p:nvPicPr>
            <p:cNvPr id="130" name="Graphic 129" descr="Man">
              <a:extLst>
                <a:ext uri="{FF2B5EF4-FFF2-40B4-BE49-F238E27FC236}">
                  <a16:creationId xmlns:a16="http://schemas.microsoft.com/office/drawing/2014/main" id="{31654D80-C163-4014-BF5E-971D43DF18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6980" y="2486515"/>
              <a:ext cx="495509" cy="495509"/>
            </a:xfrm>
            <a:prstGeom prst="rect">
              <a:avLst/>
            </a:prstGeom>
          </p:spPr>
        </p:pic>
        <p:pic>
          <p:nvPicPr>
            <p:cNvPr id="131" name="Graphic 130" descr="Man">
              <a:extLst>
                <a:ext uri="{FF2B5EF4-FFF2-40B4-BE49-F238E27FC236}">
                  <a16:creationId xmlns:a16="http://schemas.microsoft.com/office/drawing/2014/main" id="{490407F0-1F7E-4333-BF22-67A44469DD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3696" y="2486515"/>
              <a:ext cx="495509" cy="495509"/>
            </a:xfrm>
            <a:prstGeom prst="rect">
              <a:avLst/>
            </a:prstGeom>
          </p:spPr>
        </p:pic>
        <p:pic>
          <p:nvPicPr>
            <p:cNvPr id="132" name="Graphic 131" descr="Man">
              <a:extLst>
                <a:ext uri="{FF2B5EF4-FFF2-40B4-BE49-F238E27FC236}">
                  <a16:creationId xmlns:a16="http://schemas.microsoft.com/office/drawing/2014/main" id="{EE55A8D3-03F1-4331-AC0A-6958F2AD83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412" y="2486515"/>
              <a:ext cx="495509" cy="495509"/>
            </a:xfrm>
            <a:prstGeom prst="rect">
              <a:avLst/>
            </a:prstGeom>
          </p:spPr>
        </p:pic>
        <p:pic>
          <p:nvPicPr>
            <p:cNvPr id="133" name="Graphic 132" descr="Man">
              <a:extLst>
                <a:ext uri="{FF2B5EF4-FFF2-40B4-BE49-F238E27FC236}">
                  <a16:creationId xmlns:a16="http://schemas.microsoft.com/office/drawing/2014/main" id="{BB134496-1252-483F-B100-4C25532976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7128" y="2486515"/>
              <a:ext cx="495509" cy="495509"/>
            </a:xfrm>
            <a:prstGeom prst="rect">
              <a:avLst/>
            </a:prstGeom>
          </p:spPr>
        </p:pic>
        <p:pic>
          <p:nvPicPr>
            <p:cNvPr id="134" name="Graphic 133" descr="Man">
              <a:extLst>
                <a:ext uri="{FF2B5EF4-FFF2-40B4-BE49-F238E27FC236}">
                  <a16:creationId xmlns:a16="http://schemas.microsoft.com/office/drawing/2014/main" id="{5AA4E1AC-3BD1-4DB2-A6EB-7D2EB97C46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3844" y="2486515"/>
              <a:ext cx="495509" cy="492075"/>
            </a:xfrm>
            <a:prstGeom prst="rect">
              <a:avLst/>
            </a:prstGeom>
          </p:spPr>
        </p:pic>
        <p:pic>
          <p:nvPicPr>
            <p:cNvPr id="135" name="Graphic 134" descr="Man">
              <a:extLst>
                <a:ext uri="{FF2B5EF4-FFF2-40B4-BE49-F238E27FC236}">
                  <a16:creationId xmlns:a16="http://schemas.microsoft.com/office/drawing/2014/main" id="{CB16842B-0811-4B8D-93B3-0DB74C14C0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0560" y="2486515"/>
              <a:ext cx="495509" cy="495509"/>
            </a:xfrm>
            <a:prstGeom prst="rect">
              <a:avLst/>
            </a:prstGeom>
          </p:spPr>
        </p:pic>
        <p:pic>
          <p:nvPicPr>
            <p:cNvPr id="136" name="Graphic 135" descr="Man">
              <a:extLst>
                <a:ext uri="{FF2B5EF4-FFF2-40B4-BE49-F238E27FC236}">
                  <a16:creationId xmlns:a16="http://schemas.microsoft.com/office/drawing/2014/main" id="{1DBCFA35-4EE2-4E79-A742-B01CA8085B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33992" y="2486515"/>
              <a:ext cx="495509" cy="495509"/>
            </a:xfrm>
            <a:prstGeom prst="rect">
              <a:avLst/>
            </a:prstGeom>
          </p:spPr>
        </p:pic>
        <p:pic>
          <p:nvPicPr>
            <p:cNvPr id="137" name="Graphic 136" descr="Man">
              <a:extLst>
                <a:ext uri="{FF2B5EF4-FFF2-40B4-BE49-F238E27FC236}">
                  <a16:creationId xmlns:a16="http://schemas.microsoft.com/office/drawing/2014/main" id="{B6F65F97-782F-4A23-8345-B0EF8ED2B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7276" y="2486515"/>
              <a:ext cx="495509" cy="495509"/>
            </a:xfrm>
            <a:prstGeom prst="rect">
              <a:avLst/>
            </a:prstGeom>
          </p:spPr>
        </p:pic>
        <p:pic>
          <p:nvPicPr>
            <p:cNvPr id="138" name="Graphic 137" descr="Man">
              <a:extLst>
                <a:ext uri="{FF2B5EF4-FFF2-40B4-BE49-F238E27FC236}">
                  <a16:creationId xmlns:a16="http://schemas.microsoft.com/office/drawing/2014/main" id="{B332AEF9-6DC4-4A32-89C9-275A74E2F7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0710" y="2486515"/>
              <a:ext cx="495509" cy="495509"/>
            </a:xfrm>
            <a:prstGeom prst="rect">
              <a:avLst/>
            </a:prstGeom>
          </p:spPr>
        </p:pic>
      </p:grpSp>
      <p:sp>
        <p:nvSpPr>
          <p:cNvPr id="96" name="TextBox 95">
            <a:extLst>
              <a:ext uri="{FF2B5EF4-FFF2-40B4-BE49-F238E27FC236}">
                <a16:creationId xmlns:a16="http://schemas.microsoft.com/office/drawing/2014/main" id="{B1216B2E-B90E-4119-9EED-87E0EA6E0EB5}"/>
              </a:ext>
            </a:extLst>
          </p:cNvPr>
          <p:cNvSpPr txBox="1"/>
          <p:nvPr/>
        </p:nvSpPr>
        <p:spPr>
          <a:xfrm>
            <a:off x="1142480" y="2816628"/>
            <a:ext cx="232948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300" normalizeH="0" baseline="0" noProof="0" dirty="0">
                <a:ln>
                  <a:noFill/>
                </a:ln>
                <a:solidFill>
                  <a:srgbClr val="0B5175"/>
                </a:solidFill>
                <a:effectLst/>
                <a:uLnTx/>
                <a:uFillTx/>
                <a:latin typeface="Arial Black" panose="020B0A04020102020204"/>
                <a:ea typeface="+mn-ea"/>
                <a:cs typeface="+mn-cs"/>
              </a:rPr>
              <a:t>177</a:t>
            </a:r>
          </a:p>
        </p:txBody>
      </p:sp>
      <p:sp>
        <p:nvSpPr>
          <p:cNvPr id="97" name="TextBox 96">
            <a:extLst>
              <a:ext uri="{FF2B5EF4-FFF2-40B4-BE49-F238E27FC236}">
                <a16:creationId xmlns:a16="http://schemas.microsoft.com/office/drawing/2014/main" id="{04BA1F27-2879-460D-9F77-64C6AB3FF5BF}"/>
              </a:ext>
            </a:extLst>
          </p:cNvPr>
          <p:cNvSpPr txBox="1"/>
          <p:nvPr/>
        </p:nvSpPr>
        <p:spPr>
          <a:xfrm>
            <a:off x="871198" y="3969625"/>
            <a:ext cx="3263073" cy="3847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300" normalizeH="0" baseline="0" noProof="0" dirty="0">
                <a:ln>
                  <a:noFill/>
                </a:ln>
                <a:solidFill>
                  <a:prstClr val="black"/>
                </a:solidFill>
                <a:effectLst/>
                <a:uLnTx/>
                <a:uFillTx/>
                <a:latin typeface="Arial Black" panose="020B0A04020102020204"/>
                <a:ea typeface="+mn-ea"/>
                <a:cs typeface="+mn-cs"/>
              </a:rPr>
              <a:t>MEMBERS SERVED</a:t>
            </a:r>
          </a:p>
        </p:txBody>
      </p:sp>
      <p:cxnSp>
        <p:nvCxnSpPr>
          <p:cNvPr id="145" name="Straight Connector 144">
            <a:extLst>
              <a:ext uri="{FF2B5EF4-FFF2-40B4-BE49-F238E27FC236}">
                <a16:creationId xmlns:a16="http://schemas.microsoft.com/office/drawing/2014/main" id="{7AF0BC42-C441-426C-BE2B-ED17DC43701F}"/>
              </a:ext>
            </a:extLst>
          </p:cNvPr>
          <p:cNvCxnSpPr/>
          <p:nvPr/>
        </p:nvCxnSpPr>
        <p:spPr>
          <a:xfrm>
            <a:off x="795129" y="4774281"/>
            <a:ext cx="31704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66E7AEF-A19B-4B40-A047-CAD5885296E8}"/>
              </a:ext>
            </a:extLst>
          </p:cNvPr>
          <p:cNvCxnSpPr/>
          <p:nvPr/>
        </p:nvCxnSpPr>
        <p:spPr>
          <a:xfrm>
            <a:off x="795129" y="2747055"/>
            <a:ext cx="31704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F86A5B30-3E6D-4DAD-8C88-68A83233230F}"/>
              </a:ext>
            </a:extLst>
          </p:cNvPr>
          <p:cNvGrpSpPr/>
          <p:nvPr/>
        </p:nvGrpSpPr>
        <p:grpSpPr>
          <a:xfrm>
            <a:off x="754896" y="1325922"/>
            <a:ext cx="3210678" cy="1244548"/>
            <a:chOff x="347393" y="1325922"/>
            <a:chExt cx="3210678" cy="1244548"/>
          </a:xfrm>
        </p:grpSpPr>
        <p:sp>
          <p:nvSpPr>
            <p:cNvPr id="147" name="Shape">
              <a:extLst>
                <a:ext uri="{FF2B5EF4-FFF2-40B4-BE49-F238E27FC236}">
                  <a16:creationId xmlns:a16="http://schemas.microsoft.com/office/drawing/2014/main" id="{7D6850D3-09BA-4453-A678-8F02471E0DBF}"/>
                </a:ext>
              </a:extLst>
            </p:cNvPr>
            <p:cNvSpPr>
              <a:spLocks noChangeAspect="1"/>
            </p:cNvSpPr>
            <p:nvPr/>
          </p:nvSpPr>
          <p:spPr>
            <a:xfrm>
              <a:off x="2177279" y="1325922"/>
              <a:ext cx="1380792" cy="1244548"/>
            </a:xfrm>
            <a:custGeom>
              <a:avLst/>
              <a:gdLst/>
              <a:ahLst/>
              <a:cxnLst>
                <a:cxn ang="0">
                  <a:pos x="wd2" y="hd2"/>
                </a:cxn>
                <a:cxn ang="5400000">
                  <a:pos x="wd2" y="hd2"/>
                </a:cxn>
                <a:cxn ang="10800000">
                  <a:pos x="wd2" y="hd2"/>
                </a:cxn>
                <a:cxn ang="16200000">
                  <a:pos x="wd2" y="hd2"/>
                </a:cxn>
              </a:cxnLst>
              <a:rect l="0" t="0" r="r" b="b"/>
              <a:pathLst>
                <a:path w="20334" h="20796" extrusionOk="0">
                  <a:moveTo>
                    <a:pt x="18792" y="9727"/>
                  </a:moveTo>
                  <a:lnTo>
                    <a:pt x="16036" y="9727"/>
                  </a:lnTo>
                  <a:cubicBezTo>
                    <a:pt x="15449" y="9087"/>
                    <a:pt x="14816" y="8754"/>
                    <a:pt x="14144" y="8754"/>
                  </a:cubicBezTo>
                  <a:cubicBezTo>
                    <a:pt x="13449" y="8754"/>
                    <a:pt x="12812" y="9086"/>
                    <a:pt x="12246" y="9727"/>
                  </a:cubicBezTo>
                  <a:lnTo>
                    <a:pt x="10715" y="9727"/>
                  </a:lnTo>
                  <a:cubicBezTo>
                    <a:pt x="10511" y="9727"/>
                    <a:pt x="10335" y="9890"/>
                    <a:pt x="10294" y="10118"/>
                  </a:cubicBezTo>
                  <a:lnTo>
                    <a:pt x="10017" y="11693"/>
                  </a:lnTo>
                  <a:lnTo>
                    <a:pt x="9427" y="4333"/>
                  </a:lnTo>
                  <a:cubicBezTo>
                    <a:pt x="9382" y="3774"/>
                    <a:pt x="8677" y="3731"/>
                    <a:pt x="8580" y="4282"/>
                  </a:cubicBezTo>
                  <a:lnTo>
                    <a:pt x="7497" y="10426"/>
                  </a:lnTo>
                  <a:lnTo>
                    <a:pt x="7214" y="9944"/>
                  </a:lnTo>
                  <a:cubicBezTo>
                    <a:pt x="7134" y="9808"/>
                    <a:pt x="7001" y="9727"/>
                    <a:pt x="6857" y="9727"/>
                  </a:cubicBezTo>
                  <a:lnTo>
                    <a:pt x="5685" y="9727"/>
                  </a:lnTo>
                  <a:cubicBezTo>
                    <a:pt x="4904" y="9241"/>
                    <a:pt x="4096" y="9241"/>
                    <a:pt x="3314" y="9727"/>
                  </a:cubicBezTo>
                  <a:lnTo>
                    <a:pt x="1476" y="9727"/>
                  </a:lnTo>
                  <a:cubicBezTo>
                    <a:pt x="369" y="7533"/>
                    <a:pt x="784" y="4803"/>
                    <a:pt x="2416" y="2800"/>
                  </a:cubicBezTo>
                  <a:cubicBezTo>
                    <a:pt x="4403" y="364"/>
                    <a:pt x="7634" y="364"/>
                    <a:pt x="9703" y="2800"/>
                  </a:cubicBezTo>
                  <a:lnTo>
                    <a:pt x="10131" y="3287"/>
                  </a:lnTo>
                  <a:lnTo>
                    <a:pt x="10560" y="2800"/>
                  </a:lnTo>
                  <a:cubicBezTo>
                    <a:pt x="12628" y="364"/>
                    <a:pt x="15677" y="566"/>
                    <a:pt x="17846" y="2800"/>
                  </a:cubicBezTo>
                  <a:cubicBezTo>
                    <a:pt x="19633" y="4641"/>
                    <a:pt x="19948" y="7486"/>
                    <a:pt x="18792" y="9727"/>
                  </a:cubicBezTo>
                  <a:close/>
                  <a:moveTo>
                    <a:pt x="17846" y="11068"/>
                  </a:moveTo>
                  <a:lnTo>
                    <a:pt x="10131" y="19823"/>
                  </a:lnTo>
                  <a:lnTo>
                    <a:pt x="2416" y="11068"/>
                  </a:lnTo>
                  <a:cubicBezTo>
                    <a:pt x="2304" y="10949"/>
                    <a:pt x="2198" y="10826"/>
                    <a:pt x="2098" y="10700"/>
                  </a:cubicBezTo>
                  <a:lnTo>
                    <a:pt x="3428" y="10700"/>
                  </a:lnTo>
                  <a:cubicBezTo>
                    <a:pt x="3506" y="10700"/>
                    <a:pt x="3582" y="10676"/>
                    <a:pt x="3649" y="10630"/>
                  </a:cubicBezTo>
                  <a:cubicBezTo>
                    <a:pt x="4227" y="10236"/>
                    <a:pt x="4773" y="10236"/>
                    <a:pt x="5351" y="10630"/>
                  </a:cubicBezTo>
                  <a:cubicBezTo>
                    <a:pt x="5418" y="10676"/>
                    <a:pt x="5494" y="10700"/>
                    <a:pt x="5571" y="10700"/>
                  </a:cubicBezTo>
                  <a:lnTo>
                    <a:pt x="6628" y="10700"/>
                  </a:lnTo>
                  <a:lnTo>
                    <a:pt x="7358" y="11942"/>
                  </a:lnTo>
                  <a:cubicBezTo>
                    <a:pt x="7570" y="12303"/>
                    <a:pt x="8060" y="12193"/>
                    <a:pt x="8135" y="11768"/>
                  </a:cubicBezTo>
                  <a:lnTo>
                    <a:pt x="8841" y="7761"/>
                  </a:lnTo>
                  <a:lnTo>
                    <a:pt x="9431" y="15121"/>
                  </a:lnTo>
                  <a:cubicBezTo>
                    <a:pt x="9476" y="15680"/>
                    <a:pt x="10181" y="15723"/>
                    <a:pt x="10278" y="15172"/>
                  </a:cubicBezTo>
                  <a:lnTo>
                    <a:pt x="11066" y="10700"/>
                  </a:lnTo>
                  <a:lnTo>
                    <a:pt x="12429" y="10700"/>
                  </a:lnTo>
                  <a:cubicBezTo>
                    <a:pt x="12550" y="10700"/>
                    <a:pt x="12665" y="10642"/>
                    <a:pt x="12746" y="10541"/>
                  </a:cubicBezTo>
                  <a:cubicBezTo>
                    <a:pt x="13191" y="9988"/>
                    <a:pt x="13651" y="9727"/>
                    <a:pt x="14144" y="9727"/>
                  </a:cubicBezTo>
                  <a:cubicBezTo>
                    <a:pt x="14612" y="9727"/>
                    <a:pt x="15077" y="9991"/>
                    <a:pt x="15549" y="10550"/>
                  </a:cubicBezTo>
                  <a:cubicBezTo>
                    <a:pt x="15630" y="10646"/>
                    <a:pt x="15742" y="10700"/>
                    <a:pt x="15858" y="10700"/>
                  </a:cubicBezTo>
                  <a:lnTo>
                    <a:pt x="18164" y="10700"/>
                  </a:lnTo>
                  <a:cubicBezTo>
                    <a:pt x="18064" y="10826"/>
                    <a:pt x="17958" y="10949"/>
                    <a:pt x="17846" y="11068"/>
                  </a:cubicBezTo>
                  <a:close/>
                  <a:moveTo>
                    <a:pt x="18424" y="2080"/>
                  </a:moveTo>
                  <a:cubicBezTo>
                    <a:pt x="15922" y="-497"/>
                    <a:pt x="12477" y="-631"/>
                    <a:pt x="10132" y="1912"/>
                  </a:cubicBezTo>
                  <a:cubicBezTo>
                    <a:pt x="7718" y="-709"/>
                    <a:pt x="4052" y="-637"/>
                    <a:pt x="1788" y="2140"/>
                  </a:cubicBezTo>
                  <a:cubicBezTo>
                    <a:pt x="-571" y="5033"/>
                    <a:pt x="-635" y="9146"/>
                    <a:pt x="1830" y="11777"/>
                  </a:cubicBezTo>
                  <a:lnTo>
                    <a:pt x="9525" y="20511"/>
                  </a:lnTo>
                  <a:cubicBezTo>
                    <a:pt x="9525" y="20511"/>
                    <a:pt x="9525" y="20511"/>
                    <a:pt x="9526" y="20511"/>
                  </a:cubicBezTo>
                  <a:cubicBezTo>
                    <a:pt x="9861" y="20891"/>
                    <a:pt x="10403" y="20891"/>
                    <a:pt x="10738" y="20511"/>
                  </a:cubicBezTo>
                  <a:lnTo>
                    <a:pt x="18453" y="11756"/>
                  </a:lnTo>
                  <a:cubicBezTo>
                    <a:pt x="20965" y="9074"/>
                    <a:pt x="20965" y="4699"/>
                    <a:pt x="18423" y="2080"/>
                  </a:cubicBezTo>
                  <a:cubicBezTo>
                    <a:pt x="18423" y="2080"/>
                    <a:pt x="18424" y="2080"/>
                    <a:pt x="18424" y="2080"/>
                  </a:cubicBezTo>
                  <a:close/>
                </a:path>
              </a:pathLst>
            </a:custGeom>
            <a:solidFill>
              <a:srgbClr val="00B050"/>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8" name="TextBox 147">
              <a:extLst>
                <a:ext uri="{FF2B5EF4-FFF2-40B4-BE49-F238E27FC236}">
                  <a16:creationId xmlns:a16="http://schemas.microsoft.com/office/drawing/2014/main" id="{DE8B7A02-1B16-4A9D-8FFE-2CBFC5E5FD6B}"/>
                </a:ext>
              </a:extLst>
            </p:cNvPr>
            <p:cNvSpPr txBox="1"/>
            <p:nvPr/>
          </p:nvSpPr>
          <p:spPr>
            <a:xfrm>
              <a:off x="347393" y="1531939"/>
              <a:ext cx="1777319" cy="974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900" b="0" i="0" u="none" strike="noStrike" kern="1200" cap="none" spc="300" normalizeH="0" baseline="0" noProof="0" dirty="0">
                  <a:ln>
                    <a:noFill/>
                  </a:ln>
                  <a:solidFill>
                    <a:prstClr val="black"/>
                  </a:solidFill>
                  <a:effectLst/>
                  <a:uLnTx/>
                  <a:uFillTx/>
                  <a:latin typeface="Arial Black" panose="020B0A04020102020204"/>
                  <a:ea typeface="+mn-ea"/>
                  <a:cs typeface="+mn-cs"/>
                </a:rPr>
                <a:t>CHAPTER</a:t>
              </a:r>
            </a:p>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US" sz="1600" b="0" i="0" u="none" strike="noStrike" kern="1200" cap="none" spc="300" normalizeH="0" baseline="0" noProof="0" dirty="0">
                  <a:ln>
                    <a:noFill/>
                  </a:ln>
                  <a:solidFill>
                    <a:prstClr val="black"/>
                  </a:solidFill>
                  <a:effectLst/>
                  <a:uLnTx/>
                  <a:uFillTx/>
                  <a:latin typeface="Arial Black" panose="020B0A04020102020204"/>
                  <a:ea typeface="+mn-ea"/>
                  <a:cs typeface="+mn-cs"/>
                </a:rPr>
                <a:t>FINANCIAL</a:t>
              </a:r>
              <a:r>
                <a:rPr kumimoji="0" lang="en-US" sz="1900" b="0" i="0" u="none" strike="noStrike" kern="1200" cap="none" spc="300" normalizeH="0" baseline="0" noProof="0" dirty="0">
                  <a:ln>
                    <a:noFill/>
                  </a:ln>
                  <a:solidFill>
                    <a:prstClr val="black"/>
                  </a:solidFill>
                  <a:effectLst/>
                  <a:uLnTx/>
                  <a:uFillTx/>
                  <a:latin typeface="Arial Black" panose="020B0A04020102020204"/>
                  <a:ea typeface="+mn-ea"/>
                  <a:cs typeface="+mn-cs"/>
                </a:rPr>
                <a:t>HEALTH</a:t>
              </a:r>
            </a:p>
          </p:txBody>
        </p:sp>
      </p:grpSp>
      <p:sp>
        <p:nvSpPr>
          <p:cNvPr id="150" name="Rectangle: Rounded Corners 149">
            <a:extLst>
              <a:ext uri="{FF2B5EF4-FFF2-40B4-BE49-F238E27FC236}">
                <a16:creationId xmlns:a16="http://schemas.microsoft.com/office/drawing/2014/main" id="{ED798557-D7AE-4ABB-8FBF-7A21BF99EA05}"/>
              </a:ext>
            </a:extLst>
          </p:cNvPr>
          <p:cNvSpPr/>
          <p:nvPr/>
        </p:nvSpPr>
        <p:spPr>
          <a:xfrm>
            <a:off x="4608093" y="5058038"/>
            <a:ext cx="2657441" cy="8882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prstClr val="black">
                    <a:lumMod val="65000"/>
                    <a:lumOff val="35000"/>
                  </a:prstClr>
                </a:solidFill>
                <a:effectLst/>
                <a:uLnTx/>
                <a:uFillTx/>
                <a:latin typeface="Arial" panose="020B0604020202020204"/>
                <a:ea typeface="+mn-ea"/>
                <a:cs typeface="+mn-cs"/>
              </a:rPr>
              <a:t>EXPENSES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dirty="0">
                <a:ln>
                  <a:noFill/>
                </a:ln>
                <a:solidFill>
                  <a:prstClr val="black">
                    <a:lumMod val="65000"/>
                    <a:lumOff val="35000"/>
                  </a:prstClr>
                </a:solidFill>
                <a:effectLst/>
                <a:uLnTx/>
                <a:uFillTx/>
                <a:latin typeface="Arial" panose="020B0604020202020204"/>
                <a:ea typeface="+mn-ea"/>
                <a:cs typeface="+mn-cs"/>
              </a:rPr>
              <a:t>$3,339</a:t>
            </a:r>
          </a:p>
        </p:txBody>
      </p:sp>
      <p:grpSp>
        <p:nvGrpSpPr>
          <p:cNvPr id="153" name="Group 152">
            <a:extLst>
              <a:ext uri="{FF2B5EF4-FFF2-40B4-BE49-F238E27FC236}">
                <a16:creationId xmlns:a16="http://schemas.microsoft.com/office/drawing/2014/main" id="{61F0A31B-12C3-449F-8F18-4D49C2C79A3E}"/>
              </a:ext>
            </a:extLst>
          </p:cNvPr>
          <p:cNvGrpSpPr/>
          <p:nvPr/>
        </p:nvGrpSpPr>
        <p:grpSpPr>
          <a:xfrm>
            <a:off x="683724" y="4774281"/>
            <a:ext cx="3554848" cy="1738872"/>
            <a:chOff x="683724" y="4774281"/>
            <a:chExt cx="3554848" cy="1738872"/>
          </a:xfrm>
        </p:grpSpPr>
        <p:grpSp>
          <p:nvGrpSpPr>
            <p:cNvPr id="143" name="Group 142">
              <a:extLst>
                <a:ext uri="{FF2B5EF4-FFF2-40B4-BE49-F238E27FC236}">
                  <a16:creationId xmlns:a16="http://schemas.microsoft.com/office/drawing/2014/main" id="{01EFD64B-06B4-478B-9A19-B0BF2C4FC11D}"/>
                </a:ext>
              </a:extLst>
            </p:cNvPr>
            <p:cNvGrpSpPr/>
            <p:nvPr/>
          </p:nvGrpSpPr>
          <p:grpSpPr>
            <a:xfrm>
              <a:off x="683724" y="4774281"/>
              <a:ext cx="3554848" cy="1738872"/>
              <a:chOff x="216587" y="3263533"/>
              <a:chExt cx="3554848" cy="1738872"/>
            </a:xfrm>
          </p:grpSpPr>
          <p:sp>
            <p:nvSpPr>
              <p:cNvPr id="140" name="Shape">
                <a:extLst>
                  <a:ext uri="{FF2B5EF4-FFF2-40B4-BE49-F238E27FC236}">
                    <a16:creationId xmlns:a16="http://schemas.microsoft.com/office/drawing/2014/main" id="{0BB36247-C89A-42F9-8E01-9B5C38514D6B}"/>
                  </a:ext>
                </a:extLst>
              </p:cNvPr>
              <p:cNvSpPr>
                <a:spLocks noChangeAspect="1"/>
              </p:cNvSpPr>
              <p:nvPr/>
            </p:nvSpPr>
            <p:spPr>
              <a:xfrm>
                <a:off x="216587" y="3547290"/>
                <a:ext cx="1919665" cy="1401861"/>
              </a:xfrm>
              <a:custGeom>
                <a:avLst/>
                <a:gdLst/>
                <a:ahLst/>
                <a:cxnLst>
                  <a:cxn ang="0">
                    <a:pos x="wd2" y="hd2"/>
                  </a:cxn>
                  <a:cxn ang="5400000">
                    <a:pos x="wd2" y="hd2"/>
                  </a:cxn>
                  <a:cxn ang="10800000">
                    <a:pos x="wd2" y="hd2"/>
                  </a:cxn>
                  <a:cxn ang="16200000">
                    <a:pos x="wd2" y="hd2"/>
                  </a:cxn>
                </a:cxnLst>
                <a:rect l="0" t="0" r="r" b="b"/>
                <a:pathLst>
                  <a:path w="21600" h="21600" extrusionOk="0">
                    <a:moveTo>
                      <a:pt x="12434" y="10680"/>
                    </a:moveTo>
                    <a:cubicBezTo>
                      <a:pt x="12305" y="10920"/>
                      <a:pt x="11820" y="11714"/>
                      <a:pt x="10975" y="11869"/>
                    </a:cubicBezTo>
                    <a:cubicBezTo>
                      <a:pt x="10701" y="11919"/>
                      <a:pt x="10455" y="11886"/>
                      <a:pt x="10235" y="11819"/>
                    </a:cubicBezTo>
                    <a:cubicBezTo>
                      <a:pt x="10331" y="11693"/>
                      <a:pt x="10390" y="11517"/>
                      <a:pt x="10376" y="11322"/>
                    </a:cubicBezTo>
                    <a:cubicBezTo>
                      <a:pt x="10353" y="10983"/>
                      <a:pt x="10132" y="10736"/>
                      <a:pt x="9885" y="10768"/>
                    </a:cubicBezTo>
                    <a:lnTo>
                      <a:pt x="8812" y="10910"/>
                    </a:lnTo>
                    <a:cubicBezTo>
                      <a:pt x="8676" y="10928"/>
                      <a:pt x="8553" y="11030"/>
                      <a:pt x="8478" y="11188"/>
                    </a:cubicBezTo>
                    <a:cubicBezTo>
                      <a:pt x="8403" y="11345"/>
                      <a:pt x="8385" y="11540"/>
                      <a:pt x="8428" y="11718"/>
                    </a:cubicBezTo>
                    <a:lnTo>
                      <a:pt x="8774" y="13141"/>
                    </a:lnTo>
                    <a:cubicBezTo>
                      <a:pt x="8837" y="13399"/>
                      <a:pt x="9013" y="13562"/>
                      <a:pt x="9201" y="13562"/>
                    </a:cubicBezTo>
                    <a:cubicBezTo>
                      <a:pt x="9248" y="13562"/>
                      <a:pt x="9297" y="13552"/>
                      <a:pt x="9344" y="13530"/>
                    </a:cubicBezTo>
                    <a:cubicBezTo>
                      <a:pt x="9553" y="13435"/>
                      <a:pt x="9668" y="13150"/>
                      <a:pt x="9638" y="12862"/>
                    </a:cubicBezTo>
                    <a:cubicBezTo>
                      <a:pt x="9937" y="13014"/>
                      <a:pt x="10292" y="13127"/>
                      <a:pt x="10696" y="13127"/>
                    </a:cubicBezTo>
                    <a:cubicBezTo>
                      <a:pt x="10824" y="13127"/>
                      <a:pt x="10957" y="13116"/>
                      <a:pt x="11095" y="13091"/>
                    </a:cubicBezTo>
                    <a:cubicBezTo>
                      <a:pt x="12292" y="12871"/>
                      <a:pt x="12977" y="11749"/>
                      <a:pt x="13159" y="11410"/>
                    </a:cubicBezTo>
                    <a:cubicBezTo>
                      <a:pt x="13306" y="11135"/>
                      <a:pt x="13263" y="10749"/>
                      <a:pt x="13063" y="10548"/>
                    </a:cubicBezTo>
                    <a:cubicBezTo>
                      <a:pt x="12861" y="10346"/>
                      <a:pt x="12581" y="10405"/>
                      <a:pt x="12434" y="10680"/>
                    </a:cubicBezTo>
                    <a:close/>
                    <a:moveTo>
                      <a:pt x="8517" y="8050"/>
                    </a:moveTo>
                    <a:cubicBezTo>
                      <a:pt x="8316" y="7849"/>
                      <a:pt x="8273" y="7463"/>
                      <a:pt x="8420" y="7189"/>
                    </a:cubicBezTo>
                    <a:cubicBezTo>
                      <a:pt x="8601" y="6850"/>
                      <a:pt x="9285" y="5727"/>
                      <a:pt x="10484" y="5507"/>
                    </a:cubicBezTo>
                    <a:cubicBezTo>
                      <a:pt x="11056" y="5403"/>
                      <a:pt x="11548" y="5539"/>
                      <a:pt x="11941" y="5740"/>
                    </a:cubicBezTo>
                    <a:cubicBezTo>
                      <a:pt x="11910" y="5451"/>
                      <a:pt x="12025" y="5163"/>
                      <a:pt x="12235" y="5067"/>
                    </a:cubicBezTo>
                    <a:cubicBezTo>
                      <a:pt x="12473" y="4961"/>
                      <a:pt x="12726" y="5135"/>
                      <a:pt x="12804" y="5457"/>
                    </a:cubicBezTo>
                    <a:lnTo>
                      <a:pt x="13151" y="6879"/>
                    </a:lnTo>
                    <a:cubicBezTo>
                      <a:pt x="13194" y="7058"/>
                      <a:pt x="13176" y="7253"/>
                      <a:pt x="13101" y="7410"/>
                    </a:cubicBezTo>
                    <a:cubicBezTo>
                      <a:pt x="13027" y="7568"/>
                      <a:pt x="12904" y="7670"/>
                      <a:pt x="12767" y="7688"/>
                    </a:cubicBezTo>
                    <a:lnTo>
                      <a:pt x="11694" y="7830"/>
                    </a:lnTo>
                    <a:cubicBezTo>
                      <a:pt x="11679" y="7832"/>
                      <a:pt x="11665" y="7833"/>
                      <a:pt x="11650" y="7833"/>
                    </a:cubicBezTo>
                    <a:cubicBezTo>
                      <a:pt x="11421" y="7833"/>
                      <a:pt x="11225" y="7595"/>
                      <a:pt x="11203" y="7276"/>
                    </a:cubicBezTo>
                    <a:cubicBezTo>
                      <a:pt x="11189" y="7081"/>
                      <a:pt x="11248" y="6905"/>
                      <a:pt x="11344" y="6779"/>
                    </a:cubicBezTo>
                    <a:cubicBezTo>
                      <a:pt x="11125" y="6711"/>
                      <a:pt x="10878" y="6679"/>
                      <a:pt x="10604" y="6729"/>
                    </a:cubicBezTo>
                    <a:cubicBezTo>
                      <a:pt x="9757" y="6884"/>
                      <a:pt x="9274" y="7677"/>
                      <a:pt x="9146" y="7917"/>
                    </a:cubicBezTo>
                    <a:cubicBezTo>
                      <a:pt x="9058" y="8082"/>
                      <a:pt x="8921" y="8169"/>
                      <a:pt x="8782" y="8169"/>
                    </a:cubicBezTo>
                    <a:cubicBezTo>
                      <a:pt x="8690" y="8169"/>
                      <a:pt x="8597" y="8130"/>
                      <a:pt x="8517" y="8050"/>
                    </a:cubicBezTo>
                    <a:close/>
                    <a:moveTo>
                      <a:pt x="14716" y="11643"/>
                    </a:moveTo>
                    <a:cubicBezTo>
                      <a:pt x="14823" y="10840"/>
                      <a:pt x="15338" y="10229"/>
                      <a:pt x="15956" y="10229"/>
                    </a:cubicBezTo>
                    <a:lnTo>
                      <a:pt x="16640" y="10229"/>
                    </a:lnTo>
                    <a:cubicBezTo>
                      <a:pt x="17257" y="10229"/>
                      <a:pt x="17773" y="10840"/>
                      <a:pt x="17880" y="11643"/>
                    </a:cubicBezTo>
                    <a:cubicBezTo>
                      <a:pt x="17880" y="11643"/>
                      <a:pt x="14716" y="11643"/>
                      <a:pt x="14716" y="11643"/>
                    </a:cubicBezTo>
                    <a:close/>
                    <a:moveTo>
                      <a:pt x="15607" y="7060"/>
                    </a:moveTo>
                    <a:cubicBezTo>
                      <a:pt x="15607" y="6563"/>
                      <a:pt x="15902" y="6160"/>
                      <a:pt x="16264" y="6160"/>
                    </a:cubicBezTo>
                    <a:cubicBezTo>
                      <a:pt x="16626" y="6160"/>
                      <a:pt x="16921" y="6563"/>
                      <a:pt x="16921" y="7060"/>
                    </a:cubicBezTo>
                    <a:lnTo>
                      <a:pt x="16921" y="7996"/>
                    </a:lnTo>
                    <a:cubicBezTo>
                      <a:pt x="16921" y="8492"/>
                      <a:pt x="16626" y="8896"/>
                      <a:pt x="16264" y="8896"/>
                    </a:cubicBezTo>
                    <a:cubicBezTo>
                      <a:pt x="15902" y="8896"/>
                      <a:pt x="15607" y="8492"/>
                      <a:pt x="15607" y="7996"/>
                    </a:cubicBezTo>
                    <a:cubicBezTo>
                      <a:pt x="15607" y="7996"/>
                      <a:pt x="15607" y="7060"/>
                      <a:pt x="15607" y="7060"/>
                    </a:cubicBezTo>
                    <a:close/>
                    <a:moveTo>
                      <a:pt x="17515" y="9254"/>
                    </a:moveTo>
                    <a:cubicBezTo>
                      <a:pt x="17705" y="8900"/>
                      <a:pt x="17821" y="8468"/>
                      <a:pt x="17821" y="7996"/>
                    </a:cubicBezTo>
                    <a:lnTo>
                      <a:pt x="17821" y="7060"/>
                    </a:lnTo>
                    <a:cubicBezTo>
                      <a:pt x="17821" y="5884"/>
                      <a:pt x="17123" y="4927"/>
                      <a:pt x="16264" y="4927"/>
                    </a:cubicBezTo>
                    <a:cubicBezTo>
                      <a:pt x="15405" y="4927"/>
                      <a:pt x="14706" y="5884"/>
                      <a:pt x="14706" y="7060"/>
                    </a:cubicBezTo>
                    <a:lnTo>
                      <a:pt x="14706" y="7996"/>
                    </a:lnTo>
                    <a:cubicBezTo>
                      <a:pt x="14706" y="8484"/>
                      <a:pt x="14832" y="8929"/>
                      <a:pt x="15034" y="9289"/>
                    </a:cubicBezTo>
                    <a:cubicBezTo>
                      <a:pt x="14304" y="9765"/>
                      <a:pt x="13795" y="10776"/>
                      <a:pt x="13795" y="11955"/>
                    </a:cubicBezTo>
                    <a:lnTo>
                      <a:pt x="13795" y="12876"/>
                    </a:lnTo>
                    <a:lnTo>
                      <a:pt x="18801" y="12876"/>
                    </a:lnTo>
                    <a:lnTo>
                      <a:pt x="18801" y="11955"/>
                    </a:lnTo>
                    <a:cubicBezTo>
                      <a:pt x="18801" y="10750"/>
                      <a:pt x="18271" y="9715"/>
                      <a:pt x="17515" y="9254"/>
                    </a:cubicBezTo>
                    <a:close/>
                    <a:moveTo>
                      <a:pt x="3720" y="12086"/>
                    </a:moveTo>
                    <a:cubicBezTo>
                      <a:pt x="3827" y="11283"/>
                      <a:pt x="4343" y="10672"/>
                      <a:pt x="4960" y="10672"/>
                    </a:cubicBezTo>
                    <a:lnTo>
                      <a:pt x="5644" y="10672"/>
                    </a:lnTo>
                    <a:cubicBezTo>
                      <a:pt x="6262" y="10672"/>
                      <a:pt x="6777" y="11283"/>
                      <a:pt x="6884" y="12086"/>
                    </a:cubicBezTo>
                    <a:cubicBezTo>
                      <a:pt x="6884" y="12086"/>
                      <a:pt x="3720" y="12086"/>
                      <a:pt x="3720" y="12086"/>
                    </a:cubicBezTo>
                    <a:close/>
                    <a:moveTo>
                      <a:pt x="4611" y="7503"/>
                    </a:moveTo>
                    <a:cubicBezTo>
                      <a:pt x="4611" y="7006"/>
                      <a:pt x="4906" y="6603"/>
                      <a:pt x="5268" y="6603"/>
                    </a:cubicBezTo>
                    <a:cubicBezTo>
                      <a:pt x="5631" y="6603"/>
                      <a:pt x="5925" y="7006"/>
                      <a:pt x="5925" y="7503"/>
                    </a:cubicBezTo>
                    <a:lnTo>
                      <a:pt x="5925" y="8439"/>
                    </a:lnTo>
                    <a:cubicBezTo>
                      <a:pt x="5925" y="8935"/>
                      <a:pt x="5631" y="9339"/>
                      <a:pt x="5268" y="9339"/>
                    </a:cubicBezTo>
                    <a:cubicBezTo>
                      <a:pt x="4906" y="9339"/>
                      <a:pt x="4611" y="8935"/>
                      <a:pt x="4611" y="8439"/>
                    </a:cubicBezTo>
                    <a:cubicBezTo>
                      <a:pt x="4611" y="8439"/>
                      <a:pt x="4611" y="7503"/>
                      <a:pt x="4611" y="7503"/>
                    </a:cubicBezTo>
                    <a:close/>
                    <a:moveTo>
                      <a:pt x="6519" y="9697"/>
                    </a:moveTo>
                    <a:cubicBezTo>
                      <a:pt x="6709" y="9343"/>
                      <a:pt x="6826" y="8911"/>
                      <a:pt x="6826" y="8439"/>
                    </a:cubicBezTo>
                    <a:lnTo>
                      <a:pt x="6826" y="7503"/>
                    </a:lnTo>
                    <a:cubicBezTo>
                      <a:pt x="6826" y="6327"/>
                      <a:pt x="6127" y="5370"/>
                      <a:pt x="5268" y="5370"/>
                    </a:cubicBezTo>
                    <a:cubicBezTo>
                      <a:pt x="4409" y="5370"/>
                      <a:pt x="3710" y="6327"/>
                      <a:pt x="3710" y="7503"/>
                    </a:cubicBezTo>
                    <a:lnTo>
                      <a:pt x="3710" y="8439"/>
                    </a:lnTo>
                    <a:cubicBezTo>
                      <a:pt x="3710" y="8927"/>
                      <a:pt x="3836" y="9372"/>
                      <a:pt x="4038" y="9732"/>
                    </a:cubicBezTo>
                    <a:cubicBezTo>
                      <a:pt x="3308" y="10208"/>
                      <a:pt x="2799" y="11219"/>
                      <a:pt x="2799" y="12398"/>
                    </a:cubicBezTo>
                    <a:lnTo>
                      <a:pt x="2799" y="13319"/>
                    </a:lnTo>
                    <a:lnTo>
                      <a:pt x="7805" y="13319"/>
                    </a:lnTo>
                    <a:lnTo>
                      <a:pt x="7805" y="12398"/>
                    </a:lnTo>
                    <a:cubicBezTo>
                      <a:pt x="7805" y="11193"/>
                      <a:pt x="7275" y="10158"/>
                      <a:pt x="6519" y="9697"/>
                    </a:cubicBezTo>
                    <a:close/>
                    <a:moveTo>
                      <a:pt x="20760" y="20405"/>
                    </a:moveTo>
                    <a:cubicBezTo>
                      <a:pt x="20760" y="20429"/>
                      <a:pt x="20745" y="20449"/>
                      <a:pt x="20728" y="20449"/>
                    </a:cubicBezTo>
                    <a:lnTo>
                      <a:pt x="872" y="20449"/>
                    </a:lnTo>
                    <a:cubicBezTo>
                      <a:pt x="855" y="20449"/>
                      <a:pt x="840" y="20429"/>
                      <a:pt x="840" y="20405"/>
                    </a:cubicBezTo>
                    <a:lnTo>
                      <a:pt x="840" y="19078"/>
                    </a:lnTo>
                    <a:cubicBezTo>
                      <a:pt x="840" y="19053"/>
                      <a:pt x="855" y="19034"/>
                      <a:pt x="872" y="19034"/>
                    </a:cubicBezTo>
                    <a:lnTo>
                      <a:pt x="20728" y="19034"/>
                    </a:lnTo>
                    <a:cubicBezTo>
                      <a:pt x="20745" y="19034"/>
                      <a:pt x="20760" y="19053"/>
                      <a:pt x="20760" y="19078"/>
                    </a:cubicBezTo>
                    <a:cubicBezTo>
                      <a:pt x="20760" y="19078"/>
                      <a:pt x="20760" y="20405"/>
                      <a:pt x="20760" y="20405"/>
                    </a:cubicBezTo>
                    <a:close/>
                    <a:moveTo>
                      <a:pt x="1799" y="1233"/>
                    </a:moveTo>
                    <a:lnTo>
                      <a:pt x="19801" y="1233"/>
                    </a:lnTo>
                    <a:lnTo>
                      <a:pt x="19801" y="17883"/>
                    </a:lnTo>
                    <a:lnTo>
                      <a:pt x="1799" y="17883"/>
                    </a:lnTo>
                    <a:cubicBezTo>
                      <a:pt x="1799" y="17883"/>
                      <a:pt x="1799" y="1233"/>
                      <a:pt x="1799" y="1233"/>
                    </a:cubicBezTo>
                    <a:close/>
                    <a:moveTo>
                      <a:pt x="20728" y="17883"/>
                    </a:moveTo>
                    <a:lnTo>
                      <a:pt x="20702" y="17883"/>
                    </a:lnTo>
                    <a:lnTo>
                      <a:pt x="20702" y="1233"/>
                    </a:lnTo>
                    <a:cubicBezTo>
                      <a:pt x="20702" y="553"/>
                      <a:pt x="20298" y="0"/>
                      <a:pt x="19801" y="0"/>
                    </a:cubicBezTo>
                    <a:lnTo>
                      <a:pt x="1799" y="0"/>
                    </a:lnTo>
                    <a:cubicBezTo>
                      <a:pt x="1302" y="0"/>
                      <a:pt x="898" y="553"/>
                      <a:pt x="898" y="1233"/>
                    </a:cubicBezTo>
                    <a:lnTo>
                      <a:pt x="898" y="17883"/>
                    </a:lnTo>
                    <a:lnTo>
                      <a:pt x="872" y="17883"/>
                    </a:lnTo>
                    <a:cubicBezTo>
                      <a:pt x="391" y="17883"/>
                      <a:pt x="0" y="18419"/>
                      <a:pt x="0" y="19078"/>
                    </a:cubicBezTo>
                    <a:lnTo>
                      <a:pt x="0" y="20405"/>
                    </a:lnTo>
                    <a:cubicBezTo>
                      <a:pt x="0" y="21064"/>
                      <a:pt x="391" y="21600"/>
                      <a:pt x="872" y="21600"/>
                    </a:cubicBezTo>
                    <a:lnTo>
                      <a:pt x="20728" y="21600"/>
                    </a:lnTo>
                    <a:cubicBezTo>
                      <a:pt x="21209" y="21600"/>
                      <a:pt x="21600" y="21064"/>
                      <a:pt x="21600" y="20405"/>
                    </a:cubicBezTo>
                    <a:lnTo>
                      <a:pt x="21600" y="19078"/>
                    </a:lnTo>
                    <a:cubicBezTo>
                      <a:pt x="21600" y="18419"/>
                      <a:pt x="21209" y="17883"/>
                      <a:pt x="20728" y="17883"/>
                    </a:cubicBezTo>
                    <a:close/>
                  </a:path>
                </a:pathLst>
              </a:custGeom>
              <a:solidFill>
                <a:srgbClr val="336799"/>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panose="020B0604020202020204"/>
                  <a:ea typeface="+mn-ea"/>
                  <a:cs typeface="+mn-cs"/>
                </a:endParaRPr>
              </a:p>
            </p:txBody>
          </p:sp>
          <p:sp>
            <p:nvSpPr>
              <p:cNvPr id="141" name="TextBox 140">
                <a:extLst>
                  <a:ext uri="{FF2B5EF4-FFF2-40B4-BE49-F238E27FC236}">
                    <a16:creationId xmlns:a16="http://schemas.microsoft.com/office/drawing/2014/main" id="{42F77AE9-818F-43AB-818E-49851DCFA4B9}"/>
                  </a:ext>
                </a:extLst>
              </p:cNvPr>
              <p:cNvSpPr txBox="1"/>
              <p:nvPr/>
            </p:nvSpPr>
            <p:spPr>
              <a:xfrm>
                <a:off x="2169579" y="4325297"/>
                <a:ext cx="160185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300" normalizeH="0" baseline="0" noProof="0" dirty="0">
                    <a:ln>
                      <a:noFill/>
                    </a:ln>
                    <a:solidFill>
                      <a:prstClr val="black"/>
                    </a:solidFill>
                    <a:effectLst/>
                    <a:uLnTx/>
                    <a:uFillTx/>
                    <a:latin typeface="Arial Black" panose="020B0A04020102020204"/>
                    <a:ea typeface="+mn-ea"/>
                    <a:cs typeface="+mn-cs"/>
                  </a:rPr>
                  <a:t>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300" normalizeH="0" baseline="0" noProof="0" dirty="0">
                    <a:ln>
                      <a:noFill/>
                    </a:ln>
                    <a:solidFill>
                      <a:prstClr val="black"/>
                    </a:solidFill>
                    <a:effectLst/>
                    <a:uLnTx/>
                    <a:uFillTx/>
                    <a:latin typeface="Arial Black" panose="020B0A04020102020204"/>
                    <a:ea typeface="+mn-ea"/>
                    <a:cs typeface="+mn-cs"/>
                  </a:rPr>
                  <a:t>EVENTS</a:t>
                </a:r>
              </a:p>
            </p:txBody>
          </p:sp>
          <p:sp>
            <p:nvSpPr>
              <p:cNvPr id="142" name="TextBox 141">
                <a:extLst>
                  <a:ext uri="{FF2B5EF4-FFF2-40B4-BE49-F238E27FC236}">
                    <a16:creationId xmlns:a16="http://schemas.microsoft.com/office/drawing/2014/main" id="{E56CD40E-9CAE-4936-9E57-D1A69D5F5795}"/>
                  </a:ext>
                </a:extLst>
              </p:cNvPr>
              <p:cNvSpPr txBox="1"/>
              <p:nvPr/>
            </p:nvSpPr>
            <p:spPr>
              <a:xfrm>
                <a:off x="2021262" y="3263533"/>
                <a:ext cx="1614545"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300" normalizeH="0" baseline="0" noProof="0" dirty="0">
                    <a:ln>
                      <a:noFill/>
                    </a:ln>
                    <a:solidFill>
                      <a:srgbClr val="34689A"/>
                    </a:solidFill>
                    <a:effectLst/>
                    <a:uLnTx/>
                    <a:uFillTx/>
                    <a:latin typeface="Arial Black" panose="020B0A04020102020204"/>
                    <a:ea typeface="+mn-ea"/>
                    <a:cs typeface="+mn-cs"/>
                  </a:rPr>
                  <a:t>18</a:t>
                </a:r>
              </a:p>
            </p:txBody>
          </p:sp>
        </p:grpSp>
        <p:pic>
          <p:nvPicPr>
            <p:cNvPr id="152" name="Picture 151" descr="Square&#10;&#10;Description automatically generated with medium confidence">
              <a:extLst>
                <a:ext uri="{FF2B5EF4-FFF2-40B4-BE49-F238E27FC236}">
                  <a16:creationId xmlns:a16="http://schemas.microsoft.com/office/drawing/2014/main" id="{ED69FE84-D774-4A3D-B793-69CA5B473D7C}"/>
                </a:ext>
              </a:extLst>
            </p:cNvPr>
            <p:cNvPicPr>
              <a:picLocks noChangeAspect="1"/>
            </p:cNvPicPr>
            <p:nvPr/>
          </p:nvPicPr>
          <p:blipFill rotWithShape="1">
            <a:blip r:embed="rId6"/>
            <a:srcRect t="11785"/>
            <a:stretch/>
          </p:blipFill>
          <p:spPr>
            <a:xfrm>
              <a:off x="850466" y="5218780"/>
              <a:ext cx="1554480" cy="916926"/>
            </a:xfrm>
            <a:prstGeom prst="rect">
              <a:avLst/>
            </a:prstGeom>
          </p:spPr>
        </p:pic>
      </p:grpSp>
    </p:spTree>
    <p:extLst>
      <p:ext uri="{BB962C8B-B14F-4D97-AF65-F5344CB8AC3E}">
        <p14:creationId xmlns:p14="http://schemas.microsoft.com/office/powerpoint/2010/main" val="83898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FD671D-1995-440B-ABD5-43D05559F416}"/>
              </a:ext>
            </a:extLst>
          </p:cNvPr>
          <p:cNvSpPr>
            <a:spLocks noGrp="1"/>
          </p:cNvSpPr>
          <p:nvPr>
            <p:ph type="title"/>
          </p:nvPr>
        </p:nvSpPr>
        <p:spPr/>
        <p:txBody>
          <a:bodyPr/>
          <a:lstStyle/>
          <a:p>
            <a:r>
              <a:rPr lang="en-US" dirty="0"/>
              <a:t>2021-2022</a:t>
            </a:r>
          </a:p>
        </p:txBody>
      </p:sp>
      <p:sp>
        <p:nvSpPr>
          <p:cNvPr id="5" name="Content Placeholder 4">
            <a:extLst>
              <a:ext uri="{FF2B5EF4-FFF2-40B4-BE49-F238E27FC236}">
                <a16:creationId xmlns:a16="http://schemas.microsoft.com/office/drawing/2014/main" id="{58769A82-662A-476B-979E-70B3AA192353}"/>
              </a:ext>
            </a:extLst>
          </p:cNvPr>
          <p:cNvSpPr>
            <a:spLocks noGrp="1"/>
          </p:cNvSpPr>
          <p:nvPr>
            <p:ph idx="1"/>
          </p:nvPr>
        </p:nvSpPr>
        <p:spPr>
          <a:xfrm>
            <a:off x="4800600" y="934278"/>
            <a:ext cx="6492240" cy="5055041"/>
          </a:xfrm>
        </p:spPr>
        <p:txBody>
          <a:bodyPr anchor="ctr">
            <a:normAutofit/>
          </a:bodyPr>
          <a:lstStyle/>
          <a:p>
            <a:pPr marL="457200" indent="-457200">
              <a:spcAft>
                <a:spcPts val="1200"/>
              </a:spcAft>
              <a:buFont typeface="Arial" panose="020B0604020202020204" pitchFamily="34" charset="0"/>
              <a:buChar char="•"/>
            </a:pPr>
            <a:r>
              <a:rPr lang="en-US" sz="4000" dirty="0">
                <a:solidFill>
                  <a:schemeClr val="tx1"/>
                </a:solidFill>
              </a:rPr>
              <a:t>Sufficient funds to meet all annual expenses</a:t>
            </a:r>
          </a:p>
          <a:p>
            <a:pPr marL="457200" indent="-457200">
              <a:spcAft>
                <a:spcPts val="1200"/>
              </a:spcAft>
              <a:buFont typeface="Arial" panose="020B0604020202020204" pitchFamily="34" charset="0"/>
              <a:buChar char="•"/>
            </a:pPr>
            <a:r>
              <a:rPr lang="en-US" sz="4000" dirty="0">
                <a:solidFill>
                  <a:schemeClr val="tx1"/>
                </a:solidFill>
              </a:rPr>
              <a:t>Partner with Committees</a:t>
            </a:r>
          </a:p>
          <a:p>
            <a:pPr marL="457200" indent="-457200">
              <a:spcAft>
                <a:spcPts val="1200"/>
              </a:spcAft>
              <a:buFont typeface="Arial" panose="020B0604020202020204" pitchFamily="34" charset="0"/>
              <a:buChar char="•"/>
            </a:pPr>
            <a:r>
              <a:rPr lang="en-US" sz="4000" dirty="0">
                <a:solidFill>
                  <a:schemeClr val="tx1"/>
                </a:solidFill>
              </a:rPr>
              <a:t>Serve our Members</a:t>
            </a:r>
          </a:p>
          <a:p>
            <a:pPr marL="457200" indent="-457200">
              <a:spcAft>
                <a:spcPts val="1200"/>
              </a:spcAft>
              <a:buFont typeface="Arial" panose="020B0604020202020204" pitchFamily="34" charset="0"/>
              <a:buChar char="•"/>
            </a:pPr>
            <a:r>
              <a:rPr lang="en-US" sz="4000" dirty="0">
                <a:solidFill>
                  <a:schemeClr val="tx1"/>
                </a:solidFill>
              </a:rPr>
              <a:t>Save for the Future</a:t>
            </a:r>
          </a:p>
        </p:txBody>
      </p:sp>
      <p:sp>
        <p:nvSpPr>
          <p:cNvPr id="6" name="Text Placeholder 5">
            <a:extLst>
              <a:ext uri="{FF2B5EF4-FFF2-40B4-BE49-F238E27FC236}">
                <a16:creationId xmlns:a16="http://schemas.microsoft.com/office/drawing/2014/main" id="{D3ACC318-DE3F-449E-924F-4B3FD36E07CF}"/>
              </a:ext>
            </a:extLst>
          </p:cNvPr>
          <p:cNvSpPr>
            <a:spLocks noGrp="1"/>
          </p:cNvSpPr>
          <p:nvPr>
            <p:ph type="body" sz="half" idx="2"/>
          </p:nvPr>
        </p:nvSpPr>
        <p:spPr/>
        <p:txBody>
          <a:bodyPr>
            <a:normAutofit/>
          </a:bodyPr>
          <a:lstStyle/>
          <a:p>
            <a:r>
              <a:rPr lang="en-US" sz="6600" dirty="0"/>
              <a:t>Financial Goals</a:t>
            </a:r>
          </a:p>
        </p:txBody>
      </p:sp>
    </p:spTree>
    <p:extLst>
      <p:ext uri="{BB962C8B-B14F-4D97-AF65-F5344CB8AC3E}">
        <p14:creationId xmlns:p14="http://schemas.microsoft.com/office/powerpoint/2010/main" val="47419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Membership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412002" y="1825205"/>
            <a:ext cx="7543800" cy="24424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000" b="0" i="0" u="none" strike="noStrike" kern="0" cap="none" spc="0" normalizeH="0" baseline="0" noProof="0" dirty="0">
                <a:ln>
                  <a:noFill/>
                </a:ln>
                <a:solidFill>
                  <a:srgbClr val="4484CE"/>
                </a:solidFill>
                <a:effectLst/>
                <a:uLnTx/>
                <a:uFillTx/>
                <a:latin typeface="Montserrat Medium"/>
                <a:sym typeface="Montserrat Medium"/>
              </a:rPr>
              <a:t>Mission:</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2400" b="1" i="1" u="none" strike="noStrike" kern="0" cap="none" spc="0" normalizeH="0" baseline="0" noProof="0" dirty="0">
                <a:ln>
                  <a:noFill/>
                </a:ln>
                <a:solidFill>
                  <a:srgbClr val="9BBB59"/>
                </a:solidFill>
                <a:effectLst/>
                <a:highlight>
                  <a:srgbClr val="FFFFFF"/>
                </a:highlight>
                <a:uLnTx/>
                <a:uFillTx/>
                <a:latin typeface="Arial"/>
                <a:ea typeface="Arial"/>
                <a:cs typeface="Arial"/>
                <a:sym typeface="Arial"/>
              </a:rPr>
              <a:t>To provide ACMP Carolinas Chapter Members a sense of belonging.</a:t>
            </a:r>
            <a:endParaRPr kumimoji="0" lang="en-US" sz="54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750" b="0" i="0" u="none" strike="noStrike" kern="0" cap="none" spc="0" normalizeH="0" baseline="0" noProof="0" dirty="0">
              <a:ln>
                <a:noFill/>
              </a:ln>
              <a:solidFill>
                <a:srgbClr val="000000"/>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spTree>
    <p:extLst>
      <p:ext uri="{BB962C8B-B14F-4D97-AF65-F5344CB8AC3E}">
        <p14:creationId xmlns:p14="http://schemas.microsoft.com/office/powerpoint/2010/main" val="2228404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Membership Committee</a:t>
            </a:r>
          </a:p>
        </p:txBody>
      </p:sp>
      <p:sp>
        <p:nvSpPr>
          <p:cNvPr id="27" name="Rectangle 26">
            <a:extLst>
              <a:ext uri="{FF2B5EF4-FFF2-40B4-BE49-F238E27FC236}">
                <a16:creationId xmlns:a16="http://schemas.microsoft.com/office/drawing/2014/main" id="{4AA03510-2677-4AA8-9E5E-C3AC70D81142}"/>
              </a:ext>
            </a:extLst>
          </p:cNvPr>
          <p:cNvSpPr/>
          <p:nvPr/>
        </p:nvSpPr>
        <p:spPr>
          <a:xfrm>
            <a:off x="9199528" y="5664889"/>
            <a:ext cx="2994992" cy="101566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Committee Chair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Chris LaPata, MCR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BHDP Architecture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pic>
        <p:nvPicPr>
          <p:cNvPr id="1026" name="Picture 2" descr="Profile photo of Leslie (Crain) Ellis, CCMP">
            <a:extLst>
              <a:ext uri="{FF2B5EF4-FFF2-40B4-BE49-F238E27FC236}">
                <a16:creationId xmlns:a16="http://schemas.microsoft.com/office/drawing/2014/main" id="{587A336B-95E5-4FA4-8A68-3A075315E5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3177" y="461900"/>
            <a:ext cx="1972088" cy="19720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0935C98-0F91-4811-B8BF-31AC6B9511CF}"/>
              </a:ext>
            </a:extLst>
          </p:cNvPr>
          <p:cNvSpPr/>
          <p:nvPr/>
        </p:nvSpPr>
        <p:spPr>
          <a:xfrm>
            <a:off x="8778767" y="2418736"/>
            <a:ext cx="2994992" cy="10772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Leslie Ellis, CCMP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Involved Change, Inc.</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8" name="Picture 4" descr="Profile photo of Sandra Bobbitt">
            <a:extLst>
              <a:ext uri="{FF2B5EF4-FFF2-40B4-BE49-F238E27FC236}">
                <a16:creationId xmlns:a16="http://schemas.microsoft.com/office/drawing/2014/main" id="{D349B0E9-FF35-4382-BF9D-785630AE7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004" y="376038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E17454D-11B6-463A-A366-82DC5AC1BEB5}"/>
              </a:ext>
            </a:extLst>
          </p:cNvPr>
          <p:cNvSpPr/>
          <p:nvPr/>
        </p:nvSpPr>
        <p:spPr>
          <a:xfrm>
            <a:off x="4057382" y="5674176"/>
            <a:ext cx="229024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Sandra Bobbitt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Herman Miller, Inc.</a:t>
            </a:r>
          </a:p>
        </p:txBody>
      </p:sp>
      <p:pic>
        <p:nvPicPr>
          <p:cNvPr id="1030" name="Picture 6" descr="Profile photo of Lalonna Griffin, QPCR">
            <a:extLst>
              <a:ext uri="{FF2B5EF4-FFF2-40B4-BE49-F238E27FC236}">
                <a16:creationId xmlns:a16="http://schemas.microsoft.com/office/drawing/2014/main" id="{048083FA-854A-46EE-ABF9-8B1FDCEE1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582" y="446648"/>
            <a:ext cx="1972088" cy="1972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file photo of Sarah Lowe">
            <a:extLst>
              <a:ext uri="{FF2B5EF4-FFF2-40B4-BE49-F238E27FC236}">
                <a16:creationId xmlns:a16="http://schemas.microsoft.com/office/drawing/2014/main" id="{EC7DDE29-3371-4FC6-B4CD-C0113354F7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3293" y="3694120"/>
            <a:ext cx="1905001" cy="19050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DEFF591-D2D5-4D82-ACC3-8EBD060005E7}"/>
              </a:ext>
            </a:extLst>
          </p:cNvPr>
          <p:cNvSpPr/>
          <p:nvPr/>
        </p:nvSpPr>
        <p:spPr>
          <a:xfrm>
            <a:off x="7030671" y="5674176"/>
            <a:ext cx="229024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Sarah Lowe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Evans Inc.</a:t>
            </a:r>
          </a:p>
        </p:txBody>
      </p:sp>
      <p:sp>
        <p:nvSpPr>
          <p:cNvPr id="12" name="Rectangle 11">
            <a:extLst>
              <a:ext uri="{FF2B5EF4-FFF2-40B4-BE49-F238E27FC236}">
                <a16:creationId xmlns:a16="http://schemas.microsoft.com/office/drawing/2014/main" id="{9AB50DB9-4473-47DA-AC2D-A25EE68C6CEA}"/>
              </a:ext>
            </a:extLst>
          </p:cNvPr>
          <p:cNvSpPr/>
          <p:nvPr/>
        </p:nvSpPr>
        <p:spPr>
          <a:xfrm>
            <a:off x="5202504" y="2427532"/>
            <a:ext cx="2290244" cy="101566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Lalonna Griffin, QPCR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Alfred Williams Co. </a:t>
            </a:r>
          </a:p>
        </p:txBody>
      </p:sp>
      <p:pic>
        <p:nvPicPr>
          <p:cNvPr id="1034" name="Picture 10" descr="profile image">
            <a:extLst>
              <a:ext uri="{FF2B5EF4-FFF2-40B4-BE49-F238E27FC236}">
                <a16:creationId xmlns:a16="http://schemas.microsoft.com/office/drawing/2014/main" id="{90EFBDAB-5553-42E2-B6A9-A42F09FC00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6401" y="3742928"/>
            <a:ext cx="1807383" cy="180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77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A67356B-25B2-4202-B098-9A191DA2E0EC}"/>
              </a:ext>
            </a:extLst>
          </p:cNvPr>
          <p:cNvSpPr/>
          <p:nvPr/>
        </p:nvSpPr>
        <p:spPr>
          <a:xfrm>
            <a:off x="6612835" y="4593698"/>
            <a:ext cx="2266122" cy="16383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7DFD968-9081-40FB-99A0-B5D4A488991A}"/>
              </a:ext>
            </a:extLst>
          </p:cNvPr>
          <p:cNvSpPr/>
          <p:nvPr/>
        </p:nvSpPr>
        <p:spPr>
          <a:xfrm>
            <a:off x="6592956" y="1238832"/>
            <a:ext cx="2637183" cy="2190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Membership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0" name="Google Shape;287;gb1617eece6_0_8">
            <a:extLst>
              <a:ext uri="{FF2B5EF4-FFF2-40B4-BE49-F238E27FC236}">
                <a16:creationId xmlns:a16="http://schemas.microsoft.com/office/drawing/2014/main" id="{EF10B149-B1FB-48CB-A1B6-CA80026A6BD9}"/>
              </a:ext>
            </a:extLst>
          </p:cNvPr>
          <p:cNvSpPr txBox="1">
            <a:spLocks/>
          </p:cNvSpPr>
          <p:nvPr/>
        </p:nvSpPr>
        <p:spPr>
          <a:xfrm>
            <a:off x="4438506" y="590749"/>
            <a:ext cx="3751338" cy="69471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000" b="0" i="0" u="none" strike="noStrike" kern="0" cap="none" spc="0" normalizeH="0" baseline="0" noProof="0" dirty="0">
                <a:ln>
                  <a:noFill/>
                </a:ln>
                <a:solidFill>
                  <a:srgbClr val="4484CE"/>
                </a:solidFill>
                <a:effectLst/>
                <a:uLnTx/>
                <a:uFillTx/>
                <a:latin typeface="Montserrat Medium"/>
                <a:sym typeface="Montserrat Medium"/>
              </a:rPr>
              <a:t>By the numbers…</a:t>
            </a:r>
          </a:p>
        </p:txBody>
      </p:sp>
      <p:sp>
        <p:nvSpPr>
          <p:cNvPr id="3" name="TextBox 2">
            <a:extLst>
              <a:ext uri="{FF2B5EF4-FFF2-40B4-BE49-F238E27FC236}">
                <a16:creationId xmlns:a16="http://schemas.microsoft.com/office/drawing/2014/main" id="{394D975F-4759-4F0A-BDFB-F18A587EB0F7}"/>
              </a:ext>
            </a:extLst>
          </p:cNvPr>
          <p:cNvSpPr txBox="1"/>
          <p:nvPr/>
        </p:nvSpPr>
        <p:spPr>
          <a:xfrm>
            <a:off x="9761446" y="3347416"/>
            <a:ext cx="14179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Forte" panose="03060902040502070203" pitchFamily="66" charset="0"/>
                <a:ea typeface="+mn-ea"/>
                <a:cs typeface="+mn-cs"/>
              </a:rPr>
              <a:t>19</a:t>
            </a:r>
            <a:r>
              <a:rPr kumimoji="0" lang="en-US" sz="8000" b="1" i="0" u="none" strike="noStrike" kern="1200" cap="none" spc="0" normalizeH="0" baseline="0" noProof="0" dirty="0">
                <a:ln>
                  <a:noFill/>
                </a:ln>
                <a:solidFill>
                  <a:prstClr val="black"/>
                </a:solidFill>
                <a:effectLst/>
                <a:uLnTx/>
                <a:uFillTx/>
                <a:latin typeface="Forte" panose="03060902040502070203" pitchFamily="66" charset="0"/>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TextBox 3">
            <a:extLst>
              <a:ext uri="{FF2B5EF4-FFF2-40B4-BE49-F238E27FC236}">
                <a16:creationId xmlns:a16="http://schemas.microsoft.com/office/drawing/2014/main" id="{99CCD7BF-4EC3-4D8F-9ACE-45862C9EFBEE}"/>
              </a:ext>
            </a:extLst>
          </p:cNvPr>
          <p:cNvSpPr txBox="1"/>
          <p:nvPr/>
        </p:nvSpPr>
        <p:spPr>
          <a:xfrm>
            <a:off x="4667737" y="3147148"/>
            <a:ext cx="2398643"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800" dirty="0">
                <a:solidFill>
                  <a:srgbClr val="00B050"/>
                </a:solidFill>
                <a:latin typeface="Dutch801 XBd BT" panose="02020903060505020304" pitchFamily="18" charset="0"/>
              </a:rPr>
              <a:t>17</a:t>
            </a:r>
            <a:r>
              <a:rPr kumimoji="0" lang="en-US" sz="8800" b="0" i="0" u="none" strike="noStrike" kern="1200" cap="none" spc="0" normalizeH="0" baseline="0" noProof="0" dirty="0">
                <a:ln>
                  <a:noFill/>
                </a:ln>
                <a:solidFill>
                  <a:srgbClr val="00B050"/>
                </a:solidFill>
                <a:effectLst/>
                <a:uLnTx/>
                <a:uFillTx/>
                <a:latin typeface="Dutch801 XBd BT" panose="02020903060505020304" pitchFamily="18" charset="0"/>
                <a:ea typeface="+mn-ea"/>
                <a:cs typeface="+mn-cs"/>
              </a:rPr>
              <a:t>7</a:t>
            </a:r>
          </a:p>
        </p:txBody>
      </p:sp>
      <p:sp>
        <p:nvSpPr>
          <p:cNvPr id="5" name="TextBox 4">
            <a:extLst>
              <a:ext uri="{FF2B5EF4-FFF2-40B4-BE49-F238E27FC236}">
                <a16:creationId xmlns:a16="http://schemas.microsoft.com/office/drawing/2014/main" id="{84ED7483-DB18-4A40-A334-7655BE8C5EC3}"/>
              </a:ext>
            </a:extLst>
          </p:cNvPr>
          <p:cNvSpPr txBox="1"/>
          <p:nvPr/>
        </p:nvSpPr>
        <p:spPr>
          <a:xfrm>
            <a:off x="7066380" y="4889346"/>
            <a:ext cx="16697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F5F7F"/>
                </a:solidFill>
                <a:effectLst/>
                <a:uLnTx/>
                <a:uFillTx/>
                <a:latin typeface="Calibri" panose="020F0502020204030204"/>
                <a:ea typeface="+mn-ea"/>
                <a:cs typeface="+mn-cs"/>
              </a:rPr>
              <a:t>10%</a:t>
            </a:r>
          </a:p>
        </p:txBody>
      </p:sp>
      <p:sp>
        <p:nvSpPr>
          <p:cNvPr id="6" name="TextBox 5">
            <a:extLst>
              <a:ext uri="{FF2B5EF4-FFF2-40B4-BE49-F238E27FC236}">
                <a16:creationId xmlns:a16="http://schemas.microsoft.com/office/drawing/2014/main" id="{F2AFC4D6-1237-4728-B645-2E9AB793711C}"/>
              </a:ext>
            </a:extLst>
          </p:cNvPr>
          <p:cNvSpPr txBox="1"/>
          <p:nvPr/>
        </p:nvSpPr>
        <p:spPr>
          <a:xfrm>
            <a:off x="7172397" y="1643270"/>
            <a:ext cx="1931847" cy="1200329"/>
          </a:xfrm>
          <a:prstGeom prst="rect">
            <a:avLst/>
          </a:prstGeom>
          <a:noFill/>
        </p:spPr>
        <p:txBody>
          <a:bodyPr wrap="square" rtlCol="0">
            <a:spAutoFit/>
          </a:bodyPr>
          <a:lstStyle/>
          <a:p>
            <a:r>
              <a:rPr lang="en-US" sz="7200" dirty="0">
                <a:solidFill>
                  <a:schemeClr val="bg1"/>
                </a:solidFill>
              </a:rPr>
              <a:t>2:1</a:t>
            </a:r>
          </a:p>
        </p:txBody>
      </p:sp>
    </p:spTree>
    <p:extLst>
      <p:ext uri="{BB962C8B-B14F-4D97-AF65-F5344CB8AC3E}">
        <p14:creationId xmlns:p14="http://schemas.microsoft.com/office/powerpoint/2010/main" val="274282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856"/>
            <a:ext cx="10515600" cy="486725"/>
          </a:xfrm>
        </p:spPr>
        <p:txBody>
          <a:bodyPr>
            <a:noAutofit/>
          </a:bodyPr>
          <a:lstStyle/>
          <a:p>
            <a:br>
              <a:rPr lang="en-IN" sz="3200" dirty="0">
                <a:solidFill>
                  <a:schemeClr val="tx1">
                    <a:lumMod val="65000"/>
                    <a:lumOff val="35000"/>
                  </a:schemeClr>
                </a:solidFill>
              </a:rPr>
            </a:br>
            <a:r>
              <a:rPr lang="en-IN" sz="3200" dirty="0">
                <a:solidFill>
                  <a:schemeClr val="tx1">
                    <a:lumMod val="65000"/>
                    <a:lumOff val="35000"/>
                  </a:schemeClr>
                </a:solidFill>
              </a:rPr>
              <a:t>ACMP Carolinas Quarterly Chapter Meeting</a:t>
            </a:r>
            <a:br>
              <a:rPr lang="en-IN" sz="3200" dirty="0">
                <a:solidFill>
                  <a:schemeClr val="tx1">
                    <a:lumMod val="65000"/>
                    <a:lumOff val="35000"/>
                  </a:schemeClr>
                </a:solidFill>
              </a:rPr>
            </a:br>
            <a:r>
              <a:rPr lang="en-IN" sz="3200" dirty="0">
                <a:solidFill>
                  <a:schemeClr val="tx1">
                    <a:lumMod val="65000"/>
                    <a:lumOff val="35000"/>
                  </a:schemeClr>
                </a:solidFill>
              </a:rPr>
              <a:t>February 24, 2021</a:t>
            </a:r>
          </a:p>
        </p:txBody>
      </p:sp>
      <p:sp>
        <p:nvSpPr>
          <p:cNvPr id="4" name="Arc 3"/>
          <p:cNvSpPr/>
          <p:nvPr/>
        </p:nvSpPr>
        <p:spPr>
          <a:xfrm>
            <a:off x="567259" y="1803411"/>
            <a:ext cx="4378036" cy="4378034"/>
          </a:xfrm>
          <a:prstGeom prst="arc">
            <a:avLst>
              <a:gd name="adj1" fmla="val 16200000"/>
              <a:gd name="adj2" fmla="val 536165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 name="Oval 2"/>
          <p:cNvSpPr/>
          <p:nvPr/>
        </p:nvSpPr>
        <p:spPr>
          <a:xfrm>
            <a:off x="1705622" y="3089304"/>
            <a:ext cx="1812852" cy="1812852"/>
          </a:xfrm>
          <a:prstGeom prst="ellipse">
            <a:avLst/>
          </a:prstGeom>
          <a:solidFill>
            <a:srgbClr val="1A3957"/>
          </a:solidFill>
          <a:ln>
            <a:noFill/>
          </a:ln>
          <a:effectLst>
            <a:outerShdw blurRad="254000" dist="38100" dir="2700000" algn="t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iamond 4"/>
          <p:cNvSpPr/>
          <p:nvPr/>
        </p:nvSpPr>
        <p:spPr>
          <a:xfrm>
            <a:off x="2811964" y="1698336"/>
            <a:ext cx="243749" cy="243749"/>
          </a:xfrm>
          <a:prstGeom prst="diamond">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iamond 5"/>
          <p:cNvSpPr/>
          <p:nvPr/>
        </p:nvSpPr>
        <p:spPr>
          <a:xfrm>
            <a:off x="4195573" y="2374408"/>
            <a:ext cx="243749" cy="243749"/>
          </a:xfrm>
          <a:prstGeom prst="diamond">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iamond 6"/>
          <p:cNvSpPr/>
          <p:nvPr/>
        </p:nvSpPr>
        <p:spPr>
          <a:xfrm>
            <a:off x="4690913" y="3271862"/>
            <a:ext cx="243749" cy="243749"/>
          </a:xfrm>
          <a:prstGeom prst="diamond">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iamond 7"/>
          <p:cNvSpPr/>
          <p:nvPr/>
        </p:nvSpPr>
        <p:spPr>
          <a:xfrm>
            <a:off x="4768472" y="4251336"/>
            <a:ext cx="243749" cy="243749"/>
          </a:xfrm>
          <a:prstGeom prst="diamond">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p:nvPr/>
        </p:nvCxnSpPr>
        <p:spPr>
          <a:xfrm>
            <a:off x="4501022" y="2496306"/>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68410" y="3391558"/>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69490" y="4373210"/>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552279" y="3919978"/>
            <a:ext cx="926088" cy="926088"/>
          </a:xfrm>
          <a:prstGeom prst="ellipse">
            <a:avLst/>
          </a:prstGeom>
          <a:solidFill>
            <a:srgbClr val="6EC9EE"/>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6574818" y="2927475"/>
            <a:ext cx="926088" cy="926088"/>
          </a:xfrm>
          <a:prstGeom prst="ellipse">
            <a:avLst/>
          </a:prstGeom>
          <a:solidFill>
            <a:srgbClr val="23AEE5"/>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p:cNvSpPr/>
          <p:nvPr/>
        </p:nvSpPr>
        <p:spPr>
          <a:xfrm>
            <a:off x="6067747" y="2034807"/>
            <a:ext cx="926088" cy="926088"/>
          </a:xfrm>
          <a:prstGeom prst="ellipse">
            <a:avLst/>
          </a:prstGeom>
          <a:solidFill>
            <a:srgbClr val="1792C3"/>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 name="Straight Connector 21"/>
          <p:cNvCxnSpPr/>
          <p:nvPr/>
        </p:nvCxnSpPr>
        <p:spPr>
          <a:xfrm>
            <a:off x="3127576" y="1818551"/>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581991" y="1361923"/>
            <a:ext cx="926088" cy="926088"/>
          </a:xfrm>
          <a:prstGeom prst="ellipse">
            <a:avLst/>
          </a:prstGeom>
          <a:solidFill>
            <a:srgbClr val="0F5F7F"/>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p:cNvSpPr txBox="1"/>
          <p:nvPr/>
        </p:nvSpPr>
        <p:spPr>
          <a:xfrm>
            <a:off x="2096524" y="4033645"/>
            <a:ext cx="1031052" cy="369332"/>
          </a:xfrm>
          <a:prstGeom prst="rect">
            <a:avLst/>
          </a:prstGeom>
          <a:noFill/>
        </p:spPr>
        <p:txBody>
          <a:bodyPr wrap="none" rtlCol="0">
            <a:spAutoFit/>
          </a:bodyPr>
          <a:lstStyle/>
          <a:p>
            <a:pPr algn="ctr"/>
            <a:r>
              <a:rPr lang="en-IN" b="1" dirty="0">
                <a:solidFill>
                  <a:schemeClr val="bg1"/>
                </a:solidFill>
                <a:latin typeface="Arial" pitchFamily="34" charset="0"/>
                <a:cs typeface="Arial" pitchFamily="34" charset="0"/>
              </a:rPr>
              <a:t>Agenda</a:t>
            </a:r>
          </a:p>
        </p:txBody>
      </p:sp>
      <p:grpSp>
        <p:nvGrpSpPr>
          <p:cNvPr id="34" name="Group 33"/>
          <p:cNvGrpSpPr/>
          <p:nvPr/>
        </p:nvGrpSpPr>
        <p:grpSpPr>
          <a:xfrm>
            <a:off x="5559368" y="1386756"/>
            <a:ext cx="5794432" cy="646331"/>
            <a:chOff x="6712960" y="1442935"/>
            <a:chExt cx="2405788" cy="646331"/>
          </a:xfrm>
        </p:grpSpPr>
        <p:sp>
          <p:nvSpPr>
            <p:cNvPr id="32" name="Rectangle 31"/>
            <p:cNvSpPr/>
            <p:nvPr/>
          </p:nvSpPr>
          <p:spPr>
            <a:xfrm>
              <a:off x="6712960" y="1781489"/>
              <a:ext cx="2405788" cy="307777"/>
            </a:xfrm>
            <a:prstGeom prst="rect">
              <a:avLst/>
            </a:prstGeom>
          </p:spPr>
          <p:txBody>
            <a:bodyPr wrap="square">
              <a:spAutoFit/>
            </a:bodyPr>
            <a:lstStyle/>
            <a:p>
              <a:r>
                <a:rPr lang="en-IN" sz="1400" dirty="0">
                  <a:solidFill>
                    <a:schemeClr val="tx1">
                      <a:lumMod val="50000"/>
                      <a:lumOff val="50000"/>
                    </a:schemeClr>
                  </a:solidFill>
                  <a:latin typeface="Arial" pitchFamily="34" charset="0"/>
                  <a:cs typeface="Arial" pitchFamily="34" charset="0"/>
                </a:rPr>
                <a:t>Review, upcoming plans &amp; 2020 awards</a:t>
              </a:r>
            </a:p>
          </p:txBody>
        </p:sp>
        <p:sp>
          <p:nvSpPr>
            <p:cNvPr id="33" name="TextBox 32"/>
            <p:cNvSpPr txBox="1"/>
            <p:nvPr/>
          </p:nvSpPr>
          <p:spPr>
            <a:xfrm>
              <a:off x="6712960" y="1442935"/>
              <a:ext cx="2405788" cy="338554"/>
            </a:xfrm>
            <a:prstGeom prst="rect">
              <a:avLst/>
            </a:prstGeom>
            <a:noFill/>
          </p:spPr>
          <p:txBody>
            <a:bodyPr wrap="square" rtlCol="0">
              <a:spAutoFit/>
            </a:bodyPr>
            <a:lstStyle/>
            <a:p>
              <a:r>
                <a:rPr lang="en-IN" sz="1600" b="1" dirty="0">
                  <a:solidFill>
                    <a:schemeClr val="tx1">
                      <a:lumMod val="65000"/>
                      <a:lumOff val="35000"/>
                    </a:schemeClr>
                  </a:solidFill>
                  <a:latin typeface="Arial" pitchFamily="34" charset="0"/>
                  <a:cs typeface="Arial" pitchFamily="34" charset="0"/>
                </a:rPr>
                <a:t>President’s welcome – David Chapman</a:t>
              </a:r>
            </a:p>
          </p:txBody>
        </p:sp>
      </p:grpSp>
      <p:grpSp>
        <p:nvGrpSpPr>
          <p:cNvPr id="35" name="Group 34"/>
          <p:cNvGrpSpPr/>
          <p:nvPr/>
        </p:nvGrpSpPr>
        <p:grpSpPr>
          <a:xfrm>
            <a:off x="7094856" y="2210728"/>
            <a:ext cx="3299160" cy="646331"/>
            <a:chOff x="6712960" y="1442935"/>
            <a:chExt cx="2405788" cy="646331"/>
          </a:xfrm>
        </p:grpSpPr>
        <p:sp>
          <p:nvSpPr>
            <p:cNvPr id="36" name="Rectangle 35"/>
            <p:cNvSpPr/>
            <p:nvPr/>
          </p:nvSpPr>
          <p:spPr>
            <a:xfrm>
              <a:off x="6712960" y="1781489"/>
              <a:ext cx="2405788" cy="307777"/>
            </a:xfrm>
            <a:prstGeom prst="rect">
              <a:avLst/>
            </a:prstGeom>
          </p:spPr>
          <p:txBody>
            <a:bodyPr wrap="square">
              <a:spAutoFit/>
            </a:bodyPr>
            <a:lstStyle/>
            <a:p>
              <a:r>
                <a:rPr lang="en-IN" sz="1400" dirty="0">
                  <a:solidFill>
                    <a:schemeClr val="tx1">
                      <a:lumMod val="50000"/>
                      <a:lumOff val="50000"/>
                    </a:schemeClr>
                  </a:solidFill>
                  <a:latin typeface="Arial" pitchFamily="34" charset="0"/>
                  <a:cs typeface="Arial" pitchFamily="34" charset="0"/>
                </a:rPr>
                <a:t>Sponsor presentation</a:t>
              </a:r>
            </a:p>
          </p:txBody>
        </p:sp>
        <p:sp>
          <p:nvSpPr>
            <p:cNvPr id="37" name="TextBox 36"/>
            <p:cNvSpPr txBox="1"/>
            <p:nvPr/>
          </p:nvSpPr>
          <p:spPr>
            <a:xfrm>
              <a:off x="6712960" y="1442935"/>
              <a:ext cx="2405788" cy="338554"/>
            </a:xfrm>
            <a:prstGeom prst="rect">
              <a:avLst/>
            </a:prstGeom>
            <a:noFill/>
          </p:spPr>
          <p:txBody>
            <a:bodyPr wrap="square" rtlCol="0">
              <a:spAutoFit/>
            </a:bodyPr>
            <a:lstStyle/>
            <a:p>
              <a:r>
                <a:rPr lang="en-IN" sz="1600" b="1" dirty="0">
                  <a:solidFill>
                    <a:schemeClr val="tx1">
                      <a:lumMod val="65000"/>
                      <a:lumOff val="35000"/>
                    </a:schemeClr>
                  </a:solidFill>
                  <a:latin typeface="Arial" pitchFamily="34" charset="0"/>
                  <a:cs typeface="Arial" pitchFamily="34" charset="0"/>
                </a:rPr>
                <a:t>Sponsor Spotlight</a:t>
              </a:r>
            </a:p>
          </p:txBody>
        </p:sp>
      </p:grpSp>
      <p:grpSp>
        <p:nvGrpSpPr>
          <p:cNvPr id="38" name="Group 37"/>
          <p:cNvGrpSpPr/>
          <p:nvPr/>
        </p:nvGrpSpPr>
        <p:grpSpPr>
          <a:xfrm>
            <a:off x="7774979" y="3055880"/>
            <a:ext cx="3434873" cy="646331"/>
            <a:chOff x="6712960" y="1442935"/>
            <a:chExt cx="2405788" cy="646331"/>
          </a:xfrm>
        </p:grpSpPr>
        <p:sp>
          <p:nvSpPr>
            <p:cNvPr id="39" name="Rectangle 38"/>
            <p:cNvSpPr/>
            <p:nvPr/>
          </p:nvSpPr>
          <p:spPr>
            <a:xfrm>
              <a:off x="6712960" y="1781489"/>
              <a:ext cx="2405788" cy="307777"/>
            </a:xfrm>
            <a:prstGeom prst="rect">
              <a:avLst/>
            </a:prstGeom>
          </p:spPr>
          <p:txBody>
            <a:bodyPr wrap="square">
              <a:spAutoFit/>
            </a:bodyPr>
            <a:lstStyle/>
            <a:p>
              <a:r>
                <a:rPr lang="en-IN" sz="1400" dirty="0">
                  <a:solidFill>
                    <a:schemeClr val="tx1">
                      <a:lumMod val="50000"/>
                      <a:lumOff val="50000"/>
                    </a:schemeClr>
                  </a:solidFill>
                  <a:latin typeface="Arial" pitchFamily="34" charset="0"/>
                  <a:cs typeface="Arial" pitchFamily="34" charset="0"/>
                </a:rPr>
                <a:t>Treasurer / Membership</a:t>
              </a:r>
            </a:p>
          </p:txBody>
        </p:sp>
        <p:sp>
          <p:nvSpPr>
            <p:cNvPr id="40" name="TextBox 39"/>
            <p:cNvSpPr txBox="1"/>
            <p:nvPr/>
          </p:nvSpPr>
          <p:spPr>
            <a:xfrm>
              <a:off x="6712960" y="1442935"/>
              <a:ext cx="2405788" cy="338554"/>
            </a:xfrm>
            <a:prstGeom prst="rect">
              <a:avLst/>
            </a:prstGeom>
            <a:noFill/>
          </p:spPr>
          <p:txBody>
            <a:bodyPr wrap="square" rtlCol="0">
              <a:spAutoFit/>
            </a:bodyPr>
            <a:lstStyle/>
            <a:p>
              <a:r>
                <a:rPr lang="en-IN" sz="1600" b="1" dirty="0">
                  <a:solidFill>
                    <a:schemeClr val="tx1">
                      <a:lumMod val="65000"/>
                      <a:lumOff val="35000"/>
                    </a:schemeClr>
                  </a:solidFill>
                  <a:latin typeface="Arial" pitchFamily="34" charset="0"/>
                  <a:cs typeface="Arial" pitchFamily="34" charset="0"/>
                </a:rPr>
                <a:t>Committee Updates - 1</a:t>
              </a:r>
            </a:p>
          </p:txBody>
        </p:sp>
      </p:grpSp>
      <p:grpSp>
        <p:nvGrpSpPr>
          <p:cNvPr id="41" name="Group 40"/>
          <p:cNvGrpSpPr/>
          <p:nvPr/>
        </p:nvGrpSpPr>
        <p:grpSpPr>
          <a:xfrm>
            <a:off x="7629275" y="4033645"/>
            <a:ext cx="3228711" cy="646331"/>
            <a:chOff x="6712960" y="1442935"/>
            <a:chExt cx="2405788" cy="646331"/>
          </a:xfrm>
        </p:grpSpPr>
        <p:sp>
          <p:nvSpPr>
            <p:cNvPr id="42" name="Rectangle 41"/>
            <p:cNvSpPr/>
            <p:nvPr/>
          </p:nvSpPr>
          <p:spPr>
            <a:xfrm>
              <a:off x="6712960" y="1781489"/>
              <a:ext cx="2405788" cy="307777"/>
            </a:xfrm>
            <a:prstGeom prst="rect">
              <a:avLst/>
            </a:prstGeom>
          </p:spPr>
          <p:txBody>
            <a:bodyPr wrap="square">
              <a:spAutoFit/>
            </a:bodyPr>
            <a:lstStyle/>
            <a:p>
              <a:r>
                <a:rPr lang="en-IN" sz="1400" dirty="0">
                  <a:solidFill>
                    <a:schemeClr val="tx1">
                      <a:lumMod val="50000"/>
                      <a:lumOff val="50000"/>
                    </a:schemeClr>
                  </a:solidFill>
                  <a:latin typeface="Arial" pitchFamily="34" charset="0"/>
                  <a:cs typeface="Arial" pitchFamily="34" charset="0"/>
                </a:rPr>
                <a:t>Networking Breakout sessions</a:t>
              </a:r>
            </a:p>
          </p:txBody>
        </p:sp>
        <p:sp>
          <p:nvSpPr>
            <p:cNvPr id="43" name="TextBox 42"/>
            <p:cNvSpPr txBox="1"/>
            <p:nvPr/>
          </p:nvSpPr>
          <p:spPr>
            <a:xfrm>
              <a:off x="6712960" y="1442935"/>
              <a:ext cx="2405788" cy="338554"/>
            </a:xfrm>
            <a:prstGeom prst="rect">
              <a:avLst/>
            </a:prstGeom>
            <a:noFill/>
          </p:spPr>
          <p:txBody>
            <a:bodyPr wrap="square" rtlCol="0">
              <a:spAutoFit/>
            </a:bodyPr>
            <a:lstStyle/>
            <a:p>
              <a:r>
                <a:rPr lang="en-IN" sz="1600" b="1" dirty="0">
                  <a:solidFill>
                    <a:schemeClr val="tx1">
                      <a:lumMod val="65000"/>
                      <a:lumOff val="35000"/>
                    </a:schemeClr>
                  </a:solidFill>
                  <a:latin typeface="Arial" pitchFamily="34" charset="0"/>
                  <a:cs typeface="Arial" pitchFamily="34" charset="0"/>
                </a:rPr>
                <a:t>Member Breakout</a:t>
              </a:r>
            </a:p>
          </p:txBody>
        </p:sp>
      </p:grpSp>
      <p:grpSp>
        <p:nvGrpSpPr>
          <p:cNvPr id="44" name="Group 43"/>
          <p:cNvGrpSpPr/>
          <p:nvPr/>
        </p:nvGrpSpPr>
        <p:grpSpPr>
          <a:xfrm>
            <a:off x="6791027" y="4174425"/>
            <a:ext cx="432820" cy="403922"/>
            <a:chOff x="1071563" y="635001"/>
            <a:chExt cx="5207000" cy="4859338"/>
          </a:xfrm>
          <a:solidFill>
            <a:schemeClr val="bg1"/>
          </a:solidFill>
        </p:grpSpPr>
        <p:sp>
          <p:nvSpPr>
            <p:cNvPr id="45" name="Freeform 6"/>
            <p:cNvSpPr>
              <a:spLocks noEditPoints="1"/>
            </p:cNvSpPr>
            <p:nvPr/>
          </p:nvSpPr>
          <p:spPr bwMode="auto">
            <a:xfrm>
              <a:off x="1071563" y="635001"/>
              <a:ext cx="5207000" cy="4859338"/>
            </a:xfrm>
            <a:custGeom>
              <a:avLst/>
              <a:gdLst>
                <a:gd name="T0" fmla="*/ 1409 w 6560"/>
                <a:gd name="T1" fmla="*/ 748 h 6122"/>
                <a:gd name="T2" fmla="*/ 1562 w 6560"/>
                <a:gd name="T3" fmla="*/ 1187 h 6122"/>
                <a:gd name="T4" fmla="*/ 1466 w 6560"/>
                <a:gd name="T5" fmla="*/ 1931 h 6122"/>
                <a:gd name="T6" fmla="*/ 869 w 6560"/>
                <a:gd name="T7" fmla="*/ 2509 h 6122"/>
                <a:gd name="T8" fmla="*/ 340 w 6560"/>
                <a:gd name="T9" fmla="*/ 2591 h 6122"/>
                <a:gd name="T10" fmla="*/ 342 w 6560"/>
                <a:gd name="T11" fmla="*/ 3533 h 6122"/>
                <a:gd name="T12" fmla="*/ 871 w 6560"/>
                <a:gd name="T13" fmla="*/ 3613 h 6122"/>
                <a:gd name="T14" fmla="*/ 1466 w 6560"/>
                <a:gd name="T15" fmla="*/ 4191 h 6122"/>
                <a:gd name="T16" fmla="*/ 1562 w 6560"/>
                <a:gd name="T17" fmla="*/ 4935 h 6122"/>
                <a:gd name="T18" fmla="*/ 1409 w 6560"/>
                <a:gd name="T19" fmla="*/ 5374 h 6122"/>
                <a:gd name="T20" fmla="*/ 2268 w 6560"/>
                <a:gd name="T21" fmla="*/ 5830 h 6122"/>
                <a:gd name="T22" fmla="*/ 2597 w 6560"/>
                <a:gd name="T23" fmla="*/ 5367 h 6122"/>
                <a:gd name="T24" fmla="*/ 3492 w 6560"/>
                <a:gd name="T25" fmla="*/ 5188 h 6122"/>
                <a:gd name="T26" fmla="*/ 4073 w 6560"/>
                <a:gd name="T27" fmla="*/ 5553 h 6122"/>
                <a:gd name="T28" fmla="*/ 4391 w 6560"/>
                <a:gd name="T29" fmla="*/ 5832 h 6122"/>
                <a:gd name="T30" fmla="*/ 5185 w 6560"/>
                <a:gd name="T31" fmla="*/ 5291 h 6122"/>
                <a:gd name="T32" fmla="*/ 4934 w 6560"/>
                <a:gd name="T33" fmla="*/ 4806 h 6122"/>
                <a:gd name="T34" fmla="*/ 5229 w 6560"/>
                <a:gd name="T35" fmla="*/ 3937 h 6122"/>
                <a:gd name="T36" fmla="*/ 5838 w 6560"/>
                <a:gd name="T37" fmla="*/ 3623 h 6122"/>
                <a:gd name="T38" fmla="*/ 6250 w 6560"/>
                <a:gd name="T39" fmla="*/ 3436 h 6122"/>
                <a:gd name="T40" fmla="*/ 6150 w 6560"/>
                <a:gd name="T41" fmla="*/ 2517 h 6122"/>
                <a:gd name="T42" fmla="*/ 5545 w 6560"/>
                <a:gd name="T43" fmla="*/ 2479 h 6122"/>
                <a:gd name="T44" fmla="*/ 4972 w 6560"/>
                <a:gd name="T45" fmla="*/ 1746 h 6122"/>
                <a:gd name="T46" fmla="*/ 5100 w 6560"/>
                <a:gd name="T47" fmla="*/ 1076 h 6122"/>
                <a:gd name="T48" fmla="*/ 5088 w 6560"/>
                <a:gd name="T49" fmla="*/ 680 h 6122"/>
                <a:gd name="T50" fmla="*/ 4198 w 6560"/>
                <a:gd name="T51" fmla="*/ 332 h 6122"/>
                <a:gd name="T52" fmla="*/ 3856 w 6560"/>
                <a:gd name="T53" fmla="*/ 851 h 6122"/>
                <a:gd name="T54" fmla="*/ 2911 w 6560"/>
                <a:gd name="T55" fmla="*/ 931 h 6122"/>
                <a:gd name="T56" fmla="*/ 2455 w 6560"/>
                <a:gd name="T57" fmla="*/ 443 h 6122"/>
                <a:gd name="T58" fmla="*/ 2443 w 6560"/>
                <a:gd name="T59" fmla="*/ 48 h 6122"/>
                <a:gd name="T60" fmla="*/ 2813 w 6560"/>
                <a:gd name="T61" fmla="*/ 573 h 6122"/>
                <a:gd name="T62" fmla="*/ 3575 w 6560"/>
                <a:gd name="T63" fmla="*/ 652 h 6122"/>
                <a:gd name="T64" fmla="*/ 3894 w 6560"/>
                <a:gd name="T65" fmla="*/ 237 h 6122"/>
                <a:gd name="T66" fmla="*/ 4552 w 6560"/>
                <a:gd name="T67" fmla="*/ 44 h 6122"/>
                <a:gd name="T68" fmla="*/ 5456 w 6560"/>
                <a:gd name="T69" fmla="*/ 736 h 6122"/>
                <a:gd name="T70" fmla="*/ 5247 w 6560"/>
                <a:gd name="T71" fmla="*/ 1330 h 6122"/>
                <a:gd name="T72" fmla="*/ 5436 w 6560"/>
                <a:gd name="T73" fmla="*/ 1958 h 6122"/>
                <a:gd name="T74" fmla="*/ 5886 w 6560"/>
                <a:gd name="T75" fmla="*/ 2191 h 6122"/>
                <a:gd name="T76" fmla="*/ 6492 w 6560"/>
                <a:gd name="T77" fmla="*/ 2505 h 6122"/>
                <a:gd name="T78" fmla="*/ 6490 w 6560"/>
                <a:gd name="T79" fmla="*/ 3625 h 6122"/>
                <a:gd name="T80" fmla="*/ 5874 w 6560"/>
                <a:gd name="T81" fmla="*/ 3931 h 6122"/>
                <a:gd name="T82" fmla="*/ 5418 w 6560"/>
                <a:gd name="T83" fmla="*/ 4201 h 6122"/>
                <a:gd name="T84" fmla="*/ 5281 w 6560"/>
                <a:gd name="T85" fmla="*/ 4826 h 6122"/>
                <a:gd name="T86" fmla="*/ 5432 w 6560"/>
                <a:gd name="T87" fmla="*/ 5454 h 6122"/>
                <a:gd name="T88" fmla="*/ 4483 w 6560"/>
                <a:gd name="T89" fmla="*/ 6104 h 6122"/>
                <a:gd name="T90" fmla="*/ 3856 w 6560"/>
                <a:gd name="T91" fmla="*/ 5822 h 6122"/>
                <a:gd name="T92" fmla="*/ 3524 w 6560"/>
                <a:gd name="T93" fmla="*/ 5472 h 6122"/>
                <a:gd name="T94" fmla="*/ 2764 w 6560"/>
                <a:gd name="T95" fmla="*/ 5629 h 6122"/>
                <a:gd name="T96" fmla="*/ 2298 w 6560"/>
                <a:gd name="T97" fmla="*/ 6118 h 6122"/>
                <a:gd name="T98" fmla="*/ 1246 w 6560"/>
                <a:gd name="T99" fmla="*/ 5625 h 6122"/>
                <a:gd name="T100" fmla="*/ 1148 w 6560"/>
                <a:gd name="T101" fmla="*/ 4985 h 6122"/>
                <a:gd name="T102" fmla="*/ 1341 w 6560"/>
                <a:gd name="T103" fmla="*/ 4521 h 6122"/>
                <a:gd name="T104" fmla="*/ 889 w 6560"/>
                <a:gd name="T105" fmla="*/ 3903 h 6122"/>
                <a:gd name="T106" fmla="*/ 251 w 6560"/>
                <a:gd name="T107" fmla="*/ 3843 h 6122"/>
                <a:gd name="T108" fmla="*/ 2 w 6560"/>
                <a:gd name="T109" fmla="*/ 2925 h 6122"/>
                <a:gd name="T110" fmla="*/ 404 w 6560"/>
                <a:gd name="T111" fmla="*/ 2201 h 6122"/>
                <a:gd name="T112" fmla="*/ 1007 w 6560"/>
                <a:gd name="T113" fmla="*/ 2159 h 6122"/>
                <a:gd name="T114" fmla="*/ 1357 w 6560"/>
                <a:gd name="T115" fmla="*/ 1414 h 6122"/>
                <a:gd name="T116" fmla="*/ 1084 w 6560"/>
                <a:gd name="T117" fmla="*/ 873 h 6122"/>
                <a:gd name="T118" fmla="*/ 1713 w 6560"/>
                <a:gd name="T119" fmla="*/ 185 h 6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60" h="6122">
                  <a:moveTo>
                    <a:pt x="2219" y="286"/>
                  </a:moveTo>
                  <a:lnTo>
                    <a:pt x="2169" y="290"/>
                  </a:lnTo>
                  <a:lnTo>
                    <a:pt x="2117" y="306"/>
                  </a:lnTo>
                  <a:lnTo>
                    <a:pt x="1982" y="368"/>
                  </a:lnTo>
                  <a:lnTo>
                    <a:pt x="1848" y="435"/>
                  </a:lnTo>
                  <a:lnTo>
                    <a:pt x="1719" y="511"/>
                  </a:lnTo>
                  <a:lnTo>
                    <a:pt x="1594" y="591"/>
                  </a:lnTo>
                  <a:lnTo>
                    <a:pt x="1472" y="678"/>
                  </a:lnTo>
                  <a:lnTo>
                    <a:pt x="1437" y="710"/>
                  </a:lnTo>
                  <a:lnTo>
                    <a:pt x="1409" y="748"/>
                  </a:lnTo>
                  <a:lnTo>
                    <a:pt x="1387" y="789"/>
                  </a:lnTo>
                  <a:lnTo>
                    <a:pt x="1375" y="833"/>
                  </a:lnTo>
                  <a:lnTo>
                    <a:pt x="1369" y="879"/>
                  </a:lnTo>
                  <a:lnTo>
                    <a:pt x="1373" y="925"/>
                  </a:lnTo>
                  <a:lnTo>
                    <a:pt x="1383" y="968"/>
                  </a:lnTo>
                  <a:lnTo>
                    <a:pt x="1403" y="1008"/>
                  </a:lnTo>
                  <a:lnTo>
                    <a:pt x="1427" y="1044"/>
                  </a:lnTo>
                  <a:lnTo>
                    <a:pt x="1460" y="1076"/>
                  </a:lnTo>
                  <a:lnTo>
                    <a:pt x="1516" y="1129"/>
                  </a:lnTo>
                  <a:lnTo>
                    <a:pt x="1562" y="1187"/>
                  </a:lnTo>
                  <a:lnTo>
                    <a:pt x="1598" y="1251"/>
                  </a:lnTo>
                  <a:lnTo>
                    <a:pt x="1626" y="1316"/>
                  </a:lnTo>
                  <a:lnTo>
                    <a:pt x="1643" y="1386"/>
                  </a:lnTo>
                  <a:lnTo>
                    <a:pt x="1653" y="1459"/>
                  </a:lnTo>
                  <a:lnTo>
                    <a:pt x="1651" y="1531"/>
                  </a:lnTo>
                  <a:lnTo>
                    <a:pt x="1640" y="1605"/>
                  </a:lnTo>
                  <a:lnTo>
                    <a:pt x="1620" y="1676"/>
                  </a:lnTo>
                  <a:lnTo>
                    <a:pt x="1588" y="1746"/>
                  </a:lnTo>
                  <a:lnTo>
                    <a:pt x="1546" y="1811"/>
                  </a:lnTo>
                  <a:lnTo>
                    <a:pt x="1466" y="1931"/>
                  </a:lnTo>
                  <a:lnTo>
                    <a:pt x="1395" y="2056"/>
                  </a:lnTo>
                  <a:lnTo>
                    <a:pt x="1331" y="2185"/>
                  </a:lnTo>
                  <a:lnTo>
                    <a:pt x="1295" y="2253"/>
                  </a:lnTo>
                  <a:lnTo>
                    <a:pt x="1252" y="2312"/>
                  </a:lnTo>
                  <a:lnTo>
                    <a:pt x="1200" y="2366"/>
                  </a:lnTo>
                  <a:lnTo>
                    <a:pt x="1142" y="2412"/>
                  </a:lnTo>
                  <a:lnTo>
                    <a:pt x="1078" y="2450"/>
                  </a:lnTo>
                  <a:lnTo>
                    <a:pt x="1011" y="2479"/>
                  </a:lnTo>
                  <a:lnTo>
                    <a:pt x="941" y="2499"/>
                  </a:lnTo>
                  <a:lnTo>
                    <a:pt x="869" y="2509"/>
                  </a:lnTo>
                  <a:lnTo>
                    <a:pt x="796" y="2509"/>
                  </a:lnTo>
                  <a:lnTo>
                    <a:pt x="722" y="2499"/>
                  </a:lnTo>
                  <a:lnTo>
                    <a:pt x="651" y="2479"/>
                  </a:lnTo>
                  <a:lnTo>
                    <a:pt x="595" y="2466"/>
                  </a:lnTo>
                  <a:lnTo>
                    <a:pt x="541" y="2462"/>
                  </a:lnTo>
                  <a:lnTo>
                    <a:pt x="491" y="2469"/>
                  </a:lnTo>
                  <a:lnTo>
                    <a:pt x="446" y="2487"/>
                  </a:lnTo>
                  <a:lnTo>
                    <a:pt x="404" y="2515"/>
                  </a:lnTo>
                  <a:lnTo>
                    <a:pt x="370" y="2549"/>
                  </a:lnTo>
                  <a:lnTo>
                    <a:pt x="340" y="2591"/>
                  </a:lnTo>
                  <a:lnTo>
                    <a:pt x="320" y="2637"/>
                  </a:lnTo>
                  <a:lnTo>
                    <a:pt x="310" y="2686"/>
                  </a:lnTo>
                  <a:lnTo>
                    <a:pt x="296" y="2811"/>
                  </a:lnTo>
                  <a:lnTo>
                    <a:pt x="289" y="2937"/>
                  </a:lnTo>
                  <a:lnTo>
                    <a:pt x="285" y="3062"/>
                  </a:lnTo>
                  <a:lnTo>
                    <a:pt x="289" y="3187"/>
                  </a:lnTo>
                  <a:lnTo>
                    <a:pt x="296" y="3313"/>
                  </a:lnTo>
                  <a:lnTo>
                    <a:pt x="310" y="3436"/>
                  </a:lnTo>
                  <a:lnTo>
                    <a:pt x="322" y="3486"/>
                  </a:lnTo>
                  <a:lnTo>
                    <a:pt x="342" y="3533"/>
                  </a:lnTo>
                  <a:lnTo>
                    <a:pt x="372" y="3573"/>
                  </a:lnTo>
                  <a:lnTo>
                    <a:pt x="410" y="3607"/>
                  </a:lnTo>
                  <a:lnTo>
                    <a:pt x="452" y="3633"/>
                  </a:lnTo>
                  <a:lnTo>
                    <a:pt x="497" y="3651"/>
                  </a:lnTo>
                  <a:lnTo>
                    <a:pt x="547" y="3659"/>
                  </a:lnTo>
                  <a:lnTo>
                    <a:pt x="597" y="3657"/>
                  </a:lnTo>
                  <a:lnTo>
                    <a:pt x="647" y="3645"/>
                  </a:lnTo>
                  <a:lnTo>
                    <a:pt x="722" y="3623"/>
                  </a:lnTo>
                  <a:lnTo>
                    <a:pt x="798" y="3611"/>
                  </a:lnTo>
                  <a:lnTo>
                    <a:pt x="871" y="3613"/>
                  </a:lnTo>
                  <a:lnTo>
                    <a:pt x="945" y="3623"/>
                  </a:lnTo>
                  <a:lnTo>
                    <a:pt x="1015" y="3643"/>
                  </a:lnTo>
                  <a:lnTo>
                    <a:pt x="1082" y="3672"/>
                  </a:lnTo>
                  <a:lnTo>
                    <a:pt x="1144" y="3710"/>
                  </a:lnTo>
                  <a:lnTo>
                    <a:pt x="1202" y="3756"/>
                  </a:lnTo>
                  <a:lnTo>
                    <a:pt x="1252" y="3810"/>
                  </a:lnTo>
                  <a:lnTo>
                    <a:pt x="1295" y="3871"/>
                  </a:lnTo>
                  <a:lnTo>
                    <a:pt x="1331" y="3937"/>
                  </a:lnTo>
                  <a:lnTo>
                    <a:pt x="1395" y="4066"/>
                  </a:lnTo>
                  <a:lnTo>
                    <a:pt x="1466" y="4191"/>
                  </a:lnTo>
                  <a:lnTo>
                    <a:pt x="1546" y="4311"/>
                  </a:lnTo>
                  <a:lnTo>
                    <a:pt x="1588" y="4378"/>
                  </a:lnTo>
                  <a:lnTo>
                    <a:pt x="1620" y="4448"/>
                  </a:lnTo>
                  <a:lnTo>
                    <a:pt x="1640" y="4519"/>
                  </a:lnTo>
                  <a:lnTo>
                    <a:pt x="1651" y="4591"/>
                  </a:lnTo>
                  <a:lnTo>
                    <a:pt x="1653" y="4665"/>
                  </a:lnTo>
                  <a:lnTo>
                    <a:pt x="1643" y="4736"/>
                  </a:lnTo>
                  <a:lnTo>
                    <a:pt x="1626" y="4806"/>
                  </a:lnTo>
                  <a:lnTo>
                    <a:pt x="1598" y="4873"/>
                  </a:lnTo>
                  <a:lnTo>
                    <a:pt x="1562" y="4935"/>
                  </a:lnTo>
                  <a:lnTo>
                    <a:pt x="1516" y="4995"/>
                  </a:lnTo>
                  <a:lnTo>
                    <a:pt x="1460" y="5046"/>
                  </a:lnTo>
                  <a:lnTo>
                    <a:pt x="1429" y="5078"/>
                  </a:lnTo>
                  <a:lnTo>
                    <a:pt x="1403" y="5114"/>
                  </a:lnTo>
                  <a:lnTo>
                    <a:pt x="1383" y="5156"/>
                  </a:lnTo>
                  <a:lnTo>
                    <a:pt x="1373" y="5198"/>
                  </a:lnTo>
                  <a:lnTo>
                    <a:pt x="1369" y="5243"/>
                  </a:lnTo>
                  <a:lnTo>
                    <a:pt x="1375" y="5291"/>
                  </a:lnTo>
                  <a:lnTo>
                    <a:pt x="1387" y="5335"/>
                  </a:lnTo>
                  <a:lnTo>
                    <a:pt x="1409" y="5374"/>
                  </a:lnTo>
                  <a:lnTo>
                    <a:pt x="1437" y="5412"/>
                  </a:lnTo>
                  <a:lnTo>
                    <a:pt x="1472" y="5444"/>
                  </a:lnTo>
                  <a:lnTo>
                    <a:pt x="1594" y="5532"/>
                  </a:lnTo>
                  <a:lnTo>
                    <a:pt x="1719" y="5613"/>
                  </a:lnTo>
                  <a:lnTo>
                    <a:pt x="1848" y="5687"/>
                  </a:lnTo>
                  <a:lnTo>
                    <a:pt x="1982" y="5754"/>
                  </a:lnTo>
                  <a:lnTo>
                    <a:pt x="2117" y="5816"/>
                  </a:lnTo>
                  <a:lnTo>
                    <a:pt x="2169" y="5832"/>
                  </a:lnTo>
                  <a:lnTo>
                    <a:pt x="2219" y="5836"/>
                  </a:lnTo>
                  <a:lnTo>
                    <a:pt x="2268" y="5830"/>
                  </a:lnTo>
                  <a:lnTo>
                    <a:pt x="2316" y="5816"/>
                  </a:lnTo>
                  <a:lnTo>
                    <a:pt x="2362" y="5792"/>
                  </a:lnTo>
                  <a:lnTo>
                    <a:pt x="2400" y="5760"/>
                  </a:lnTo>
                  <a:lnTo>
                    <a:pt x="2431" y="5722"/>
                  </a:lnTo>
                  <a:lnTo>
                    <a:pt x="2455" y="5679"/>
                  </a:lnTo>
                  <a:lnTo>
                    <a:pt x="2469" y="5629"/>
                  </a:lnTo>
                  <a:lnTo>
                    <a:pt x="2487" y="5555"/>
                  </a:lnTo>
                  <a:lnTo>
                    <a:pt x="2515" y="5488"/>
                  </a:lnTo>
                  <a:lnTo>
                    <a:pt x="2551" y="5424"/>
                  </a:lnTo>
                  <a:lnTo>
                    <a:pt x="2597" y="5367"/>
                  </a:lnTo>
                  <a:lnTo>
                    <a:pt x="2648" y="5315"/>
                  </a:lnTo>
                  <a:lnTo>
                    <a:pt x="2706" y="5271"/>
                  </a:lnTo>
                  <a:lnTo>
                    <a:pt x="2770" y="5237"/>
                  </a:lnTo>
                  <a:lnTo>
                    <a:pt x="2839" y="5209"/>
                  </a:lnTo>
                  <a:lnTo>
                    <a:pt x="2913" y="5192"/>
                  </a:lnTo>
                  <a:lnTo>
                    <a:pt x="2989" y="5184"/>
                  </a:lnTo>
                  <a:lnTo>
                    <a:pt x="3066" y="5188"/>
                  </a:lnTo>
                  <a:lnTo>
                    <a:pt x="3207" y="5198"/>
                  </a:lnTo>
                  <a:lnTo>
                    <a:pt x="3351" y="5198"/>
                  </a:lnTo>
                  <a:lnTo>
                    <a:pt x="3492" y="5188"/>
                  </a:lnTo>
                  <a:lnTo>
                    <a:pt x="3554" y="5186"/>
                  </a:lnTo>
                  <a:lnTo>
                    <a:pt x="3631" y="5190"/>
                  </a:lnTo>
                  <a:lnTo>
                    <a:pt x="3707" y="5205"/>
                  </a:lnTo>
                  <a:lnTo>
                    <a:pt x="3778" y="5231"/>
                  </a:lnTo>
                  <a:lnTo>
                    <a:pt x="3846" y="5267"/>
                  </a:lnTo>
                  <a:lnTo>
                    <a:pt x="3906" y="5311"/>
                  </a:lnTo>
                  <a:lnTo>
                    <a:pt x="3959" y="5363"/>
                  </a:lnTo>
                  <a:lnTo>
                    <a:pt x="4005" y="5420"/>
                  </a:lnTo>
                  <a:lnTo>
                    <a:pt x="4043" y="5484"/>
                  </a:lnTo>
                  <a:lnTo>
                    <a:pt x="4073" y="5553"/>
                  </a:lnTo>
                  <a:lnTo>
                    <a:pt x="4091" y="5629"/>
                  </a:lnTo>
                  <a:lnTo>
                    <a:pt x="4105" y="5679"/>
                  </a:lnTo>
                  <a:lnTo>
                    <a:pt x="4127" y="5724"/>
                  </a:lnTo>
                  <a:lnTo>
                    <a:pt x="4158" y="5762"/>
                  </a:lnTo>
                  <a:lnTo>
                    <a:pt x="4196" y="5794"/>
                  </a:lnTo>
                  <a:lnTo>
                    <a:pt x="4240" y="5818"/>
                  </a:lnTo>
                  <a:lnTo>
                    <a:pt x="4288" y="5832"/>
                  </a:lnTo>
                  <a:lnTo>
                    <a:pt x="4340" y="5838"/>
                  </a:lnTo>
                  <a:lnTo>
                    <a:pt x="4340" y="5838"/>
                  </a:lnTo>
                  <a:lnTo>
                    <a:pt x="4391" y="5832"/>
                  </a:lnTo>
                  <a:lnTo>
                    <a:pt x="4441" y="5816"/>
                  </a:lnTo>
                  <a:lnTo>
                    <a:pt x="4578" y="5756"/>
                  </a:lnTo>
                  <a:lnTo>
                    <a:pt x="4712" y="5687"/>
                  </a:lnTo>
                  <a:lnTo>
                    <a:pt x="4841" y="5613"/>
                  </a:lnTo>
                  <a:lnTo>
                    <a:pt x="4966" y="5532"/>
                  </a:lnTo>
                  <a:lnTo>
                    <a:pt x="5088" y="5444"/>
                  </a:lnTo>
                  <a:lnTo>
                    <a:pt x="5123" y="5412"/>
                  </a:lnTo>
                  <a:lnTo>
                    <a:pt x="5151" y="5376"/>
                  </a:lnTo>
                  <a:lnTo>
                    <a:pt x="5171" y="5335"/>
                  </a:lnTo>
                  <a:lnTo>
                    <a:pt x="5185" y="5291"/>
                  </a:lnTo>
                  <a:lnTo>
                    <a:pt x="5191" y="5243"/>
                  </a:lnTo>
                  <a:lnTo>
                    <a:pt x="5187" y="5198"/>
                  </a:lnTo>
                  <a:lnTo>
                    <a:pt x="5175" y="5156"/>
                  </a:lnTo>
                  <a:lnTo>
                    <a:pt x="5157" y="5114"/>
                  </a:lnTo>
                  <a:lnTo>
                    <a:pt x="5131" y="5078"/>
                  </a:lnTo>
                  <a:lnTo>
                    <a:pt x="5100" y="5046"/>
                  </a:lnTo>
                  <a:lnTo>
                    <a:pt x="5044" y="4995"/>
                  </a:lnTo>
                  <a:lnTo>
                    <a:pt x="4998" y="4935"/>
                  </a:lnTo>
                  <a:lnTo>
                    <a:pt x="4960" y="4873"/>
                  </a:lnTo>
                  <a:lnTo>
                    <a:pt x="4934" y="4806"/>
                  </a:lnTo>
                  <a:lnTo>
                    <a:pt x="4917" y="4736"/>
                  </a:lnTo>
                  <a:lnTo>
                    <a:pt x="4907" y="4665"/>
                  </a:lnTo>
                  <a:lnTo>
                    <a:pt x="4909" y="4591"/>
                  </a:lnTo>
                  <a:lnTo>
                    <a:pt x="4921" y="4519"/>
                  </a:lnTo>
                  <a:lnTo>
                    <a:pt x="4940" y="4448"/>
                  </a:lnTo>
                  <a:lnTo>
                    <a:pt x="4972" y="4378"/>
                  </a:lnTo>
                  <a:lnTo>
                    <a:pt x="5014" y="4311"/>
                  </a:lnTo>
                  <a:lnTo>
                    <a:pt x="5094" y="4191"/>
                  </a:lnTo>
                  <a:lnTo>
                    <a:pt x="5165" y="4066"/>
                  </a:lnTo>
                  <a:lnTo>
                    <a:pt x="5229" y="3937"/>
                  </a:lnTo>
                  <a:lnTo>
                    <a:pt x="5265" y="3871"/>
                  </a:lnTo>
                  <a:lnTo>
                    <a:pt x="5309" y="3810"/>
                  </a:lnTo>
                  <a:lnTo>
                    <a:pt x="5360" y="3758"/>
                  </a:lnTo>
                  <a:lnTo>
                    <a:pt x="5418" y="3712"/>
                  </a:lnTo>
                  <a:lnTo>
                    <a:pt x="5482" y="3674"/>
                  </a:lnTo>
                  <a:lnTo>
                    <a:pt x="5549" y="3645"/>
                  </a:lnTo>
                  <a:lnTo>
                    <a:pt x="5619" y="3625"/>
                  </a:lnTo>
                  <a:lnTo>
                    <a:pt x="5691" y="3613"/>
                  </a:lnTo>
                  <a:lnTo>
                    <a:pt x="5764" y="3613"/>
                  </a:lnTo>
                  <a:lnTo>
                    <a:pt x="5838" y="3623"/>
                  </a:lnTo>
                  <a:lnTo>
                    <a:pt x="5909" y="3643"/>
                  </a:lnTo>
                  <a:lnTo>
                    <a:pt x="5965" y="3659"/>
                  </a:lnTo>
                  <a:lnTo>
                    <a:pt x="6017" y="3661"/>
                  </a:lnTo>
                  <a:lnTo>
                    <a:pt x="6069" y="3653"/>
                  </a:lnTo>
                  <a:lnTo>
                    <a:pt x="6114" y="3635"/>
                  </a:lnTo>
                  <a:lnTo>
                    <a:pt x="6154" y="3609"/>
                  </a:lnTo>
                  <a:lnTo>
                    <a:pt x="6190" y="3573"/>
                  </a:lnTo>
                  <a:lnTo>
                    <a:pt x="6218" y="3533"/>
                  </a:lnTo>
                  <a:lnTo>
                    <a:pt x="6238" y="3488"/>
                  </a:lnTo>
                  <a:lnTo>
                    <a:pt x="6250" y="3436"/>
                  </a:lnTo>
                  <a:lnTo>
                    <a:pt x="6264" y="3313"/>
                  </a:lnTo>
                  <a:lnTo>
                    <a:pt x="6272" y="3187"/>
                  </a:lnTo>
                  <a:lnTo>
                    <a:pt x="6274" y="3062"/>
                  </a:lnTo>
                  <a:lnTo>
                    <a:pt x="6272" y="2937"/>
                  </a:lnTo>
                  <a:lnTo>
                    <a:pt x="6264" y="2811"/>
                  </a:lnTo>
                  <a:lnTo>
                    <a:pt x="6250" y="2688"/>
                  </a:lnTo>
                  <a:lnTo>
                    <a:pt x="6238" y="2637"/>
                  </a:lnTo>
                  <a:lnTo>
                    <a:pt x="6216" y="2591"/>
                  </a:lnTo>
                  <a:lnTo>
                    <a:pt x="6186" y="2551"/>
                  </a:lnTo>
                  <a:lnTo>
                    <a:pt x="6150" y="2517"/>
                  </a:lnTo>
                  <a:lnTo>
                    <a:pt x="6108" y="2489"/>
                  </a:lnTo>
                  <a:lnTo>
                    <a:pt x="6063" y="2471"/>
                  </a:lnTo>
                  <a:lnTo>
                    <a:pt x="6013" y="2464"/>
                  </a:lnTo>
                  <a:lnTo>
                    <a:pt x="5963" y="2466"/>
                  </a:lnTo>
                  <a:lnTo>
                    <a:pt x="5911" y="2479"/>
                  </a:lnTo>
                  <a:lnTo>
                    <a:pt x="5838" y="2501"/>
                  </a:lnTo>
                  <a:lnTo>
                    <a:pt x="5762" y="2511"/>
                  </a:lnTo>
                  <a:lnTo>
                    <a:pt x="5687" y="2511"/>
                  </a:lnTo>
                  <a:lnTo>
                    <a:pt x="5615" y="2499"/>
                  </a:lnTo>
                  <a:lnTo>
                    <a:pt x="5545" y="2479"/>
                  </a:lnTo>
                  <a:lnTo>
                    <a:pt x="5478" y="2450"/>
                  </a:lnTo>
                  <a:lnTo>
                    <a:pt x="5416" y="2412"/>
                  </a:lnTo>
                  <a:lnTo>
                    <a:pt x="5358" y="2366"/>
                  </a:lnTo>
                  <a:lnTo>
                    <a:pt x="5309" y="2312"/>
                  </a:lnTo>
                  <a:lnTo>
                    <a:pt x="5265" y="2253"/>
                  </a:lnTo>
                  <a:lnTo>
                    <a:pt x="5229" y="2185"/>
                  </a:lnTo>
                  <a:lnTo>
                    <a:pt x="5165" y="2056"/>
                  </a:lnTo>
                  <a:lnTo>
                    <a:pt x="5094" y="1931"/>
                  </a:lnTo>
                  <a:lnTo>
                    <a:pt x="5014" y="1811"/>
                  </a:lnTo>
                  <a:lnTo>
                    <a:pt x="4972" y="1746"/>
                  </a:lnTo>
                  <a:lnTo>
                    <a:pt x="4940" y="1676"/>
                  </a:lnTo>
                  <a:lnTo>
                    <a:pt x="4921" y="1605"/>
                  </a:lnTo>
                  <a:lnTo>
                    <a:pt x="4909" y="1531"/>
                  </a:lnTo>
                  <a:lnTo>
                    <a:pt x="4907" y="1459"/>
                  </a:lnTo>
                  <a:lnTo>
                    <a:pt x="4915" y="1388"/>
                  </a:lnTo>
                  <a:lnTo>
                    <a:pt x="4932" y="1318"/>
                  </a:lnTo>
                  <a:lnTo>
                    <a:pt x="4960" y="1251"/>
                  </a:lnTo>
                  <a:lnTo>
                    <a:pt x="4998" y="1187"/>
                  </a:lnTo>
                  <a:lnTo>
                    <a:pt x="5044" y="1129"/>
                  </a:lnTo>
                  <a:lnTo>
                    <a:pt x="5100" y="1076"/>
                  </a:lnTo>
                  <a:lnTo>
                    <a:pt x="5131" y="1044"/>
                  </a:lnTo>
                  <a:lnTo>
                    <a:pt x="5157" y="1008"/>
                  </a:lnTo>
                  <a:lnTo>
                    <a:pt x="5175" y="968"/>
                  </a:lnTo>
                  <a:lnTo>
                    <a:pt x="5187" y="925"/>
                  </a:lnTo>
                  <a:lnTo>
                    <a:pt x="5191" y="879"/>
                  </a:lnTo>
                  <a:lnTo>
                    <a:pt x="5185" y="833"/>
                  </a:lnTo>
                  <a:lnTo>
                    <a:pt x="5171" y="789"/>
                  </a:lnTo>
                  <a:lnTo>
                    <a:pt x="5151" y="748"/>
                  </a:lnTo>
                  <a:lnTo>
                    <a:pt x="5123" y="712"/>
                  </a:lnTo>
                  <a:lnTo>
                    <a:pt x="5088" y="680"/>
                  </a:lnTo>
                  <a:lnTo>
                    <a:pt x="4966" y="592"/>
                  </a:lnTo>
                  <a:lnTo>
                    <a:pt x="4841" y="511"/>
                  </a:lnTo>
                  <a:lnTo>
                    <a:pt x="4712" y="435"/>
                  </a:lnTo>
                  <a:lnTo>
                    <a:pt x="4578" y="368"/>
                  </a:lnTo>
                  <a:lnTo>
                    <a:pt x="4441" y="306"/>
                  </a:lnTo>
                  <a:lnTo>
                    <a:pt x="4391" y="290"/>
                  </a:lnTo>
                  <a:lnTo>
                    <a:pt x="4340" y="286"/>
                  </a:lnTo>
                  <a:lnTo>
                    <a:pt x="4290" y="292"/>
                  </a:lnTo>
                  <a:lnTo>
                    <a:pt x="4242" y="308"/>
                  </a:lnTo>
                  <a:lnTo>
                    <a:pt x="4198" y="332"/>
                  </a:lnTo>
                  <a:lnTo>
                    <a:pt x="4160" y="362"/>
                  </a:lnTo>
                  <a:lnTo>
                    <a:pt x="4129" y="400"/>
                  </a:lnTo>
                  <a:lnTo>
                    <a:pt x="4105" y="445"/>
                  </a:lnTo>
                  <a:lnTo>
                    <a:pt x="4091" y="493"/>
                  </a:lnTo>
                  <a:lnTo>
                    <a:pt x="4073" y="567"/>
                  </a:lnTo>
                  <a:lnTo>
                    <a:pt x="4045" y="636"/>
                  </a:lnTo>
                  <a:lnTo>
                    <a:pt x="4009" y="700"/>
                  </a:lnTo>
                  <a:lnTo>
                    <a:pt x="3965" y="758"/>
                  </a:lnTo>
                  <a:lnTo>
                    <a:pt x="3914" y="807"/>
                  </a:lnTo>
                  <a:lnTo>
                    <a:pt x="3856" y="851"/>
                  </a:lnTo>
                  <a:lnTo>
                    <a:pt x="3792" y="887"/>
                  </a:lnTo>
                  <a:lnTo>
                    <a:pt x="3723" y="915"/>
                  </a:lnTo>
                  <a:lnTo>
                    <a:pt x="3649" y="931"/>
                  </a:lnTo>
                  <a:lnTo>
                    <a:pt x="3572" y="938"/>
                  </a:lnTo>
                  <a:lnTo>
                    <a:pt x="3492" y="934"/>
                  </a:lnTo>
                  <a:lnTo>
                    <a:pt x="3351" y="927"/>
                  </a:lnTo>
                  <a:lnTo>
                    <a:pt x="3209" y="927"/>
                  </a:lnTo>
                  <a:lnTo>
                    <a:pt x="3066" y="934"/>
                  </a:lnTo>
                  <a:lnTo>
                    <a:pt x="2989" y="938"/>
                  </a:lnTo>
                  <a:lnTo>
                    <a:pt x="2911" y="931"/>
                  </a:lnTo>
                  <a:lnTo>
                    <a:pt x="2839" y="913"/>
                  </a:lnTo>
                  <a:lnTo>
                    <a:pt x="2770" y="887"/>
                  </a:lnTo>
                  <a:lnTo>
                    <a:pt x="2706" y="851"/>
                  </a:lnTo>
                  <a:lnTo>
                    <a:pt x="2646" y="807"/>
                  </a:lnTo>
                  <a:lnTo>
                    <a:pt x="2595" y="758"/>
                  </a:lnTo>
                  <a:lnTo>
                    <a:pt x="2551" y="700"/>
                  </a:lnTo>
                  <a:lnTo>
                    <a:pt x="2515" y="636"/>
                  </a:lnTo>
                  <a:lnTo>
                    <a:pt x="2487" y="567"/>
                  </a:lnTo>
                  <a:lnTo>
                    <a:pt x="2469" y="493"/>
                  </a:lnTo>
                  <a:lnTo>
                    <a:pt x="2455" y="443"/>
                  </a:lnTo>
                  <a:lnTo>
                    <a:pt x="2431" y="400"/>
                  </a:lnTo>
                  <a:lnTo>
                    <a:pt x="2400" y="362"/>
                  </a:lnTo>
                  <a:lnTo>
                    <a:pt x="2362" y="330"/>
                  </a:lnTo>
                  <a:lnTo>
                    <a:pt x="2316" y="308"/>
                  </a:lnTo>
                  <a:lnTo>
                    <a:pt x="2268" y="292"/>
                  </a:lnTo>
                  <a:lnTo>
                    <a:pt x="2219" y="286"/>
                  </a:lnTo>
                  <a:close/>
                  <a:moveTo>
                    <a:pt x="2220" y="0"/>
                  </a:moveTo>
                  <a:lnTo>
                    <a:pt x="2298" y="6"/>
                  </a:lnTo>
                  <a:lnTo>
                    <a:pt x="2374" y="22"/>
                  </a:lnTo>
                  <a:lnTo>
                    <a:pt x="2443" y="48"/>
                  </a:lnTo>
                  <a:lnTo>
                    <a:pt x="2509" y="83"/>
                  </a:lnTo>
                  <a:lnTo>
                    <a:pt x="2569" y="127"/>
                  </a:lnTo>
                  <a:lnTo>
                    <a:pt x="2622" y="177"/>
                  </a:lnTo>
                  <a:lnTo>
                    <a:pt x="2666" y="237"/>
                  </a:lnTo>
                  <a:lnTo>
                    <a:pt x="2704" y="300"/>
                  </a:lnTo>
                  <a:lnTo>
                    <a:pt x="2732" y="372"/>
                  </a:lnTo>
                  <a:lnTo>
                    <a:pt x="2752" y="447"/>
                  </a:lnTo>
                  <a:lnTo>
                    <a:pt x="2764" y="493"/>
                  </a:lnTo>
                  <a:lnTo>
                    <a:pt x="2786" y="537"/>
                  </a:lnTo>
                  <a:lnTo>
                    <a:pt x="2813" y="573"/>
                  </a:lnTo>
                  <a:lnTo>
                    <a:pt x="2849" y="604"/>
                  </a:lnTo>
                  <a:lnTo>
                    <a:pt x="2891" y="628"/>
                  </a:lnTo>
                  <a:lnTo>
                    <a:pt x="2937" y="644"/>
                  </a:lnTo>
                  <a:lnTo>
                    <a:pt x="2987" y="652"/>
                  </a:lnTo>
                  <a:lnTo>
                    <a:pt x="3036" y="652"/>
                  </a:lnTo>
                  <a:lnTo>
                    <a:pt x="3158" y="642"/>
                  </a:lnTo>
                  <a:lnTo>
                    <a:pt x="3281" y="638"/>
                  </a:lnTo>
                  <a:lnTo>
                    <a:pt x="3402" y="642"/>
                  </a:lnTo>
                  <a:lnTo>
                    <a:pt x="3522" y="652"/>
                  </a:lnTo>
                  <a:lnTo>
                    <a:pt x="3575" y="652"/>
                  </a:lnTo>
                  <a:lnTo>
                    <a:pt x="3625" y="644"/>
                  </a:lnTo>
                  <a:lnTo>
                    <a:pt x="3671" y="628"/>
                  </a:lnTo>
                  <a:lnTo>
                    <a:pt x="3713" y="604"/>
                  </a:lnTo>
                  <a:lnTo>
                    <a:pt x="3747" y="573"/>
                  </a:lnTo>
                  <a:lnTo>
                    <a:pt x="3776" y="537"/>
                  </a:lnTo>
                  <a:lnTo>
                    <a:pt x="3796" y="493"/>
                  </a:lnTo>
                  <a:lnTo>
                    <a:pt x="3808" y="447"/>
                  </a:lnTo>
                  <a:lnTo>
                    <a:pt x="3828" y="372"/>
                  </a:lnTo>
                  <a:lnTo>
                    <a:pt x="3856" y="300"/>
                  </a:lnTo>
                  <a:lnTo>
                    <a:pt x="3894" y="237"/>
                  </a:lnTo>
                  <a:lnTo>
                    <a:pt x="3938" y="177"/>
                  </a:lnTo>
                  <a:lnTo>
                    <a:pt x="3991" y="127"/>
                  </a:lnTo>
                  <a:lnTo>
                    <a:pt x="4051" y="83"/>
                  </a:lnTo>
                  <a:lnTo>
                    <a:pt x="4117" y="48"/>
                  </a:lnTo>
                  <a:lnTo>
                    <a:pt x="4186" y="22"/>
                  </a:lnTo>
                  <a:lnTo>
                    <a:pt x="4262" y="6"/>
                  </a:lnTo>
                  <a:lnTo>
                    <a:pt x="4340" y="0"/>
                  </a:lnTo>
                  <a:lnTo>
                    <a:pt x="4413" y="6"/>
                  </a:lnTo>
                  <a:lnTo>
                    <a:pt x="4483" y="20"/>
                  </a:lnTo>
                  <a:lnTo>
                    <a:pt x="4552" y="44"/>
                  </a:lnTo>
                  <a:lnTo>
                    <a:pt x="4702" y="111"/>
                  </a:lnTo>
                  <a:lnTo>
                    <a:pt x="4847" y="185"/>
                  </a:lnTo>
                  <a:lnTo>
                    <a:pt x="4990" y="266"/>
                  </a:lnTo>
                  <a:lnTo>
                    <a:pt x="5127" y="356"/>
                  </a:lnTo>
                  <a:lnTo>
                    <a:pt x="5261" y="451"/>
                  </a:lnTo>
                  <a:lnTo>
                    <a:pt x="5314" y="499"/>
                  </a:lnTo>
                  <a:lnTo>
                    <a:pt x="5360" y="551"/>
                  </a:lnTo>
                  <a:lnTo>
                    <a:pt x="5400" y="608"/>
                  </a:lnTo>
                  <a:lnTo>
                    <a:pt x="5432" y="670"/>
                  </a:lnTo>
                  <a:lnTo>
                    <a:pt x="5456" y="736"/>
                  </a:lnTo>
                  <a:lnTo>
                    <a:pt x="5470" y="803"/>
                  </a:lnTo>
                  <a:lnTo>
                    <a:pt x="5476" y="873"/>
                  </a:lnTo>
                  <a:lnTo>
                    <a:pt x="5472" y="942"/>
                  </a:lnTo>
                  <a:lnTo>
                    <a:pt x="5460" y="1010"/>
                  </a:lnTo>
                  <a:lnTo>
                    <a:pt x="5440" y="1076"/>
                  </a:lnTo>
                  <a:lnTo>
                    <a:pt x="5412" y="1137"/>
                  </a:lnTo>
                  <a:lnTo>
                    <a:pt x="5376" y="1195"/>
                  </a:lnTo>
                  <a:lnTo>
                    <a:pt x="5332" y="1249"/>
                  </a:lnTo>
                  <a:lnTo>
                    <a:pt x="5281" y="1296"/>
                  </a:lnTo>
                  <a:lnTo>
                    <a:pt x="5247" y="1330"/>
                  </a:lnTo>
                  <a:lnTo>
                    <a:pt x="5221" y="1370"/>
                  </a:lnTo>
                  <a:lnTo>
                    <a:pt x="5203" y="1414"/>
                  </a:lnTo>
                  <a:lnTo>
                    <a:pt x="5193" y="1459"/>
                  </a:lnTo>
                  <a:lnTo>
                    <a:pt x="5193" y="1507"/>
                  </a:lnTo>
                  <a:lnTo>
                    <a:pt x="5201" y="1555"/>
                  </a:lnTo>
                  <a:lnTo>
                    <a:pt x="5219" y="1601"/>
                  </a:lnTo>
                  <a:lnTo>
                    <a:pt x="5245" y="1646"/>
                  </a:lnTo>
                  <a:lnTo>
                    <a:pt x="5314" y="1746"/>
                  </a:lnTo>
                  <a:lnTo>
                    <a:pt x="5378" y="1851"/>
                  </a:lnTo>
                  <a:lnTo>
                    <a:pt x="5436" y="1958"/>
                  </a:lnTo>
                  <a:lnTo>
                    <a:pt x="5490" y="2070"/>
                  </a:lnTo>
                  <a:lnTo>
                    <a:pt x="5513" y="2112"/>
                  </a:lnTo>
                  <a:lnTo>
                    <a:pt x="5545" y="2149"/>
                  </a:lnTo>
                  <a:lnTo>
                    <a:pt x="5581" y="2179"/>
                  </a:lnTo>
                  <a:lnTo>
                    <a:pt x="5623" y="2203"/>
                  </a:lnTo>
                  <a:lnTo>
                    <a:pt x="5669" y="2219"/>
                  </a:lnTo>
                  <a:lnTo>
                    <a:pt x="5716" y="2227"/>
                  </a:lnTo>
                  <a:lnTo>
                    <a:pt x="5762" y="2225"/>
                  </a:lnTo>
                  <a:lnTo>
                    <a:pt x="5810" y="2213"/>
                  </a:lnTo>
                  <a:lnTo>
                    <a:pt x="5886" y="2191"/>
                  </a:lnTo>
                  <a:lnTo>
                    <a:pt x="5963" y="2179"/>
                  </a:lnTo>
                  <a:lnTo>
                    <a:pt x="6037" y="2179"/>
                  </a:lnTo>
                  <a:lnTo>
                    <a:pt x="6110" y="2191"/>
                  </a:lnTo>
                  <a:lnTo>
                    <a:pt x="6182" y="2211"/>
                  </a:lnTo>
                  <a:lnTo>
                    <a:pt x="6248" y="2241"/>
                  </a:lnTo>
                  <a:lnTo>
                    <a:pt x="6309" y="2281"/>
                  </a:lnTo>
                  <a:lnTo>
                    <a:pt x="6365" y="2326"/>
                  </a:lnTo>
                  <a:lnTo>
                    <a:pt x="6415" y="2380"/>
                  </a:lnTo>
                  <a:lnTo>
                    <a:pt x="6459" y="2440"/>
                  </a:lnTo>
                  <a:lnTo>
                    <a:pt x="6492" y="2505"/>
                  </a:lnTo>
                  <a:lnTo>
                    <a:pt x="6518" y="2575"/>
                  </a:lnTo>
                  <a:lnTo>
                    <a:pt x="6532" y="2650"/>
                  </a:lnTo>
                  <a:lnTo>
                    <a:pt x="6548" y="2788"/>
                  </a:lnTo>
                  <a:lnTo>
                    <a:pt x="6556" y="2925"/>
                  </a:lnTo>
                  <a:lnTo>
                    <a:pt x="6560" y="3062"/>
                  </a:lnTo>
                  <a:lnTo>
                    <a:pt x="6556" y="3199"/>
                  </a:lnTo>
                  <a:lnTo>
                    <a:pt x="6548" y="3336"/>
                  </a:lnTo>
                  <a:lnTo>
                    <a:pt x="6532" y="3472"/>
                  </a:lnTo>
                  <a:lnTo>
                    <a:pt x="6516" y="3551"/>
                  </a:lnTo>
                  <a:lnTo>
                    <a:pt x="6490" y="3625"/>
                  </a:lnTo>
                  <a:lnTo>
                    <a:pt x="6453" y="3694"/>
                  </a:lnTo>
                  <a:lnTo>
                    <a:pt x="6409" y="3756"/>
                  </a:lnTo>
                  <a:lnTo>
                    <a:pt x="6355" y="3810"/>
                  </a:lnTo>
                  <a:lnTo>
                    <a:pt x="6293" y="3857"/>
                  </a:lnTo>
                  <a:lnTo>
                    <a:pt x="6228" y="3895"/>
                  </a:lnTo>
                  <a:lnTo>
                    <a:pt x="6156" y="3923"/>
                  </a:lnTo>
                  <a:lnTo>
                    <a:pt x="6079" y="3939"/>
                  </a:lnTo>
                  <a:lnTo>
                    <a:pt x="5999" y="3945"/>
                  </a:lnTo>
                  <a:lnTo>
                    <a:pt x="5935" y="3941"/>
                  </a:lnTo>
                  <a:lnTo>
                    <a:pt x="5874" y="3931"/>
                  </a:lnTo>
                  <a:lnTo>
                    <a:pt x="5812" y="3911"/>
                  </a:lnTo>
                  <a:lnTo>
                    <a:pt x="5762" y="3899"/>
                  </a:lnTo>
                  <a:lnTo>
                    <a:pt x="5712" y="3895"/>
                  </a:lnTo>
                  <a:lnTo>
                    <a:pt x="5665" y="3903"/>
                  </a:lnTo>
                  <a:lnTo>
                    <a:pt x="5621" y="3919"/>
                  </a:lnTo>
                  <a:lnTo>
                    <a:pt x="5579" y="3943"/>
                  </a:lnTo>
                  <a:lnTo>
                    <a:pt x="5543" y="3973"/>
                  </a:lnTo>
                  <a:lnTo>
                    <a:pt x="5513" y="4010"/>
                  </a:lnTo>
                  <a:lnTo>
                    <a:pt x="5490" y="4054"/>
                  </a:lnTo>
                  <a:lnTo>
                    <a:pt x="5418" y="4201"/>
                  </a:lnTo>
                  <a:lnTo>
                    <a:pt x="5336" y="4343"/>
                  </a:lnTo>
                  <a:lnTo>
                    <a:pt x="5245" y="4478"/>
                  </a:lnTo>
                  <a:lnTo>
                    <a:pt x="5219" y="4521"/>
                  </a:lnTo>
                  <a:lnTo>
                    <a:pt x="5201" y="4569"/>
                  </a:lnTo>
                  <a:lnTo>
                    <a:pt x="5193" y="4617"/>
                  </a:lnTo>
                  <a:lnTo>
                    <a:pt x="5193" y="4663"/>
                  </a:lnTo>
                  <a:lnTo>
                    <a:pt x="5203" y="4708"/>
                  </a:lnTo>
                  <a:lnTo>
                    <a:pt x="5221" y="4752"/>
                  </a:lnTo>
                  <a:lnTo>
                    <a:pt x="5247" y="4792"/>
                  </a:lnTo>
                  <a:lnTo>
                    <a:pt x="5281" y="4826"/>
                  </a:lnTo>
                  <a:lnTo>
                    <a:pt x="5330" y="4873"/>
                  </a:lnTo>
                  <a:lnTo>
                    <a:pt x="5374" y="4927"/>
                  </a:lnTo>
                  <a:lnTo>
                    <a:pt x="5412" y="4985"/>
                  </a:lnTo>
                  <a:lnTo>
                    <a:pt x="5440" y="5046"/>
                  </a:lnTo>
                  <a:lnTo>
                    <a:pt x="5460" y="5112"/>
                  </a:lnTo>
                  <a:lnTo>
                    <a:pt x="5472" y="5180"/>
                  </a:lnTo>
                  <a:lnTo>
                    <a:pt x="5476" y="5249"/>
                  </a:lnTo>
                  <a:lnTo>
                    <a:pt x="5470" y="5319"/>
                  </a:lnTo>
                  <a:lnTo>
                    <a:pt x="5454" y="5388"/>
                  </a:lnTo>
                  <a:lnTo>
                    <a:pt x="5432" y="5454"/>
                  </a:lnTo>
                  <a:lnTo>
                    <a:pt x="5400" y="5516"/>
                  </a:lnTo>
                  <a:lnTo>
                    <a:pt x="5360" y="5571"/>
                  </a:lnTo>
                  <a:lnTo>
                    <a:pt x="5314" y="5625"/>
                  </a:lnTo>
                  <a:lnTo>
                    <a:pt x="5259" y="5671"/>
                  </a:lnTo>
                  <a:lnTo>
                    <a:pt x="5127" y="5766"/>
                  </a:lnTo>
                  <a:lnTo>
                    <a:pt x="4988" y="5856"/>
                  </a:lnTo>
                  <a:lnTo>
                    <a:pt x="4847" y="5937"/>
                  </a:lnTo>
                  <a:lnTo>
                    <a:pt x="4702" y="6013"/>
                  </a:lnTo>
                  <a:lnTo>
                    <a:pt x="4552" y="6078"/>
                  </a:lnTo>
                  <a:lnTo>
                    <a:pt x="4483" y="6104"/>
                  </a:lnTo>
                  <a:lnTo>
                    <a:pt x="4413" y="6118"/>
                  </a:lnTo>
                  <a:lnTo>
                    <a:pt x="4340" y="6122"/>
                  </a:lnTo>
                  <a:lnTo>
                    <a:pt x="4262" y="6118"/>
                  </a:lnTo>
                  <a:lnTo>
                    <a:pt x="4186" y="6100"/>
                  </a:lnTo>
                  <a:lnTo>
                    <a:pt x="4117" y="6074"/>
                  </a:lnTo>
                  <a:lnTo>
                    <a:pt x="4051" y="6041"/>
                  </a:lnTo>
                  <a:lnTo>
                    <a:pt x="3991" y="5997"/>
                  </a:lnTo>
                  <a:lnTo>
                    <a:pt x="3938" y="5945"/>
                  </a:lnTo>
                  <a:lnTo>
                    <a:pt x="3892" y="5887"/>
                  </a:lnTo>
                  <a:lnTo>
                    <a:pt x="3856" y="5822"/>
                  </a:lnTo>
                  <a:lnTo>
                    <a:pt x="3828" y="5752"/>
                  </a:lnTo>
                  <a:lnTo>
                    <a:pt x="3808" y="5677"/>
                  </a:lnTo>
                  <a:lnTo>
                    <a:pt x="3796" y="5629"/>
                  </a:lnTo>
                  <a:lnTo>
                    <a:pt x="3774" y="5587"/>
                  </a:lnTo>
                  <a:lnTo>
                    <a:pt x="3747" y="5549"/>
                  </a:lnTo>
                  <a:lnTo>
                    <a:pt x="3711" y="5520"/>
                  </a:lnTo>
                  <a:lnTo>
                    <a:pt x="3669" y="5496"/>
                  </a:lnTo>
                  <a:lnTo>
                    <a:pt x="3623" y="5480"/>
                  </a:lnTo>
                  <a:lnTo>
                    <a:pt x="3575" y="5470"/>
                  </a:lnTo>
                  <a:lnTo>
                    <a:pt x="3524" y="5472"/>
                  </a:lnTo>
                  <a:lnTo>
                    <a:pt x="3361" y="5482"/>
                  </a:lnTo>
                  <a:lnTo>
                    <a:pt x="3197" y="5482"/>
                  </a:lnTo>
                  <a:lnTo>
                    <a:pt x="3038" y="5472"/>
                  </a:lnTo>
                  <a:lnTo>
                    <a:pt x="2985" y="5470"/>
                  </a:lnTo>
                  <a:lnTo>
                    <a:pt x="2935" y="5480"/>
                  </a:lnTo>
                  <a:lnTo>
                    <a:pt x="2889" y="5496"/>
                  </a:lnTo>
                  <a:lnTo>
                    <a:pt x="2849" y="5520"/>
                  </a:lnTo>
                  <a:lnTo>
                    <a:pt x="2813" y="5549"/>
                  </a:lnTo>
                  <a:lnTo>
                    <a:pt x="2786" y="5587"/>
                  </a:lnTo>
                  <a:lnTo>
                    <a:pt x="2764" y="5629"/>
                  </a:lnTo>
                  <a:lnTo>
                    <a:pt x="2752" y="5677"/>
                  </a:lnTo>
                  <a:lnTo>
                    <a:pt x="2732" y="5752"/>
                  </a:lnTo>
                  <a:lnTo>
                    <a:pt x="2704" y="5822"/>
                  </a:lnTo>
                  <a:lnTo>
                    <a:pt x="2666" y="5887"/>
                  </a:lnTo>
                  <a:lnTo>
                    <a:pt x="2620" y="5945"/>
                  </a:lnTo>
                  <a:lnTo>
                    <a:pt x="2569" y="5997"/>
                  </a:lnTo>
                  <a:lnTo>
                    <a:pt x="2509" y="6041"/>
                  </a:lnTo>
                  <a:lnTo>
                    <a:pt x="2443" y="6074"/>
                  </a:lnTo>
                  <a:lnTo>
                    <a:pt x="2372" y="6100"/>
                  </a:lnTo>
                  <a:lnTo>
                    <a:pt x="2298" y="6118"/>
                  </a:lnTo>
                  <a:lnTo>
                    <a:pt x="2220" y="6122"/>
                  </a:lnTo>
                  <a:lnTo>
                    <a:pt x="2147" y="6118"/>
                  </a:lnTo>
                  <a:lnTo>
                    <a:pt x="2077" y="6104"/>
                  </a:lnTo>
                  <a:lnTo>
                    <a:pt x="2008" y="6080"/>
                  </a:lnTo>
                  <a:lnTo>
                    <a:pt x="1858" y="6013"/>
                  </a:lnTo>
                  <a:lnTo>
                    <a:pt x="1713" y="5937"/>
                  </a:lnTo>
                  <a:lnTo>
                    <a:pt x="1570" y="5856"/>
                  </a:lnTo>
                  <a:lnTo>
                    <a:pt x="1433" y="5766"/>
                  </a:lnTo>
                  <a:lnTo>
                    <a:pt x="1299" y="5671"/>
                  </a:lnTo>
                  <a:lnTo>
                    <a:pt x="1246" y="5625"/>
                  </a:lnTo>
                  <a:lnTo>
                    <a:pt x="1200" y="5573"/>
                  </a:lnTo>
                  <a:lnTo>
                    <a:pt x="1160" y="5516"/>
                  </a:lnTo>
                  <a:lnTo>
                    <a:pt x="1128" y="5454"/>
                  </a:lnTo>
                  <a:lnTo>
                    <a:pt x="1104" y="5388"/>
                  </a:lnTo>
                  <a:lnTo>
                    <a:pt x="1090" y="5321"/>
                  </a:lnTo>
                  <a:lnTo>
                    <a:pt x="1084" y="5249"/>
                  </a:lnTo>
                  <a:lnTo>
                    <a:pt x="1086" y="5180"/>
                  </a:lnTo>
                  <a:lnTo>
                    <a:pt x="1098" y="5112"/>
                  </a:lnTo>
                  <a:lnTo>
                    <a:pt x="1120" y="5046"/>
                  </a:lnTo>
                  <a:lnTo>
                    <a:pt x="1148" y="4985"/>
                  </a:lnTo>
                  <a:lnTo>
                    <a:pt x="1184" y="4927"/>
                  </a:lnTo>
                  <a:lnTo>
                    <a:pt x="1228" y="4875"/>
                  </a:lnTo>
                  <a:lnTo>
                    <a:pt x="1279" y="4828"/>
                  </a:lnTo>
                  <a:lnTo>
                    <a:pt x="1313" y="4792"/>
                  </a:lnTo>
                  <a:lnTo>
                    <a:pt x="1339" y="4752"/>
                  </a:lnTo>
                  <a:lnTo>
                    <a:pt x="1357" y="4710"/>
                  </a:lnTo>
                  <a:lnTo>
                    <a:pt x="1365" y="4663"/>
                  </a:lnTo>
                  <a:lnTo>
                    <a:pt x="1367" y="4617"/>
                  </a:lnTo>
                  <a:lnTo>
                    <a:pt x="1357" y="4569"/>
                  </a:lnTo>
                  <a:lnTo>
                    <a:pt x="1341" y="4521"/>
                  </a:lnTo>
                  <a:lnTo>
                    <a:pt x="1313" y="4478"/>
                  </a:lnTo>
                  <a:lnTo>
                    <a:pt x="1246" y="4376"/>
                  </a:lnTo>
                  <a:lnTo>
                    <a:pt x="1182" y="4271"/>
                  </a:lnTo>
                  <a:lnTo>
                    <a:pt x="1122" y="4164"/>
                  </a:lnTo>
                  <a:lnTo>
                    <a:pt x="1070" y="4054"/>
                  </a:lnTo>
                  <a:lnTo>
                    <a:pt x="1047" y="4010"/>
                  </a:lnTo>
                  <a:lnTo>
                    <a:pt x="1015" y="3975"/>
                  </a:lnTo>
                  <a:lnTo>
                    <a:pt x="977" y="3943"/>
                  </a:lnTo>
                  <a:lnTo>
                    <a:pt x="935" y="3919"/>
                  </a:lnTo>
                  <a:lnTo>
                    <a:pt x="889" y="3903"/>
                  </a:lnTo>
                  <a:lnTo>
                    <a:pt x="844" y="3897"/>
                  </a:lnTo>
                  <a:lnTo>
                    <a:pt x="796" y="3899"/>
                  </a:lnTo>
                  <a:lnTo>
                    <a:pt x="750" y="3911"/>
                  </a:lnTo>
                  <a:lnTo>
                    <a:pt x="675" y="3933"/>
                  </a:lnTo>
                  <a:lnTo>
                    <a:pt x="597" y="3943"/>
                  </a:lnTo>
                  <a:lnTo>
                    <a:pt x="521" y="3943"/>
                  </a:lnTo>
                  <a:lnTo>
                    <a:pt x="448" y="3933"/>
                  </a:lnTo>
                  <a:lnTo>
                    <a:pt x="378" y="3911"/>
                  </a:lnTo>
                  <a:lnTo>
                    <a:pt x="312" y="3881"/>
                  </a:lnTo>
                  <a:lnTo>
                    <a:pt x="251" y="3843"/>
                  </a:lnTo>
                  <a:lnTo>
                    <a:pt x="193" y="3796"/>
                  </a:lnTo>
                  <a:lnTo>
                    <a:pt x="143" y="3744"/>
                  </a:lnTo>
                  <a:lnTo>
                    <a:pt x="101" y="3684"/>
                  </a:lnTo>
                  <a:lnTo>
                    <a:pt x="68" y="3619"/>
                  </a:lnTo>
                  <a:lnTo>
                    <a:pt x="42" y="3547"/>
                  </a:lnTo>
                  <a:lnTo>
                    <a:pt x="26" y="3472"/>
                  </a:lnTo>
                  <a:lnTo>
                    <a:pt x="12" y="3336"/>
                  </a:lnTo>
                  <a:lnTo>
                    <a:pt x="2" y="3199"/>
                  </a:lnTo>
                  <a:lnTo>
                    <a:pt x="0" y="3062"/>
                  </a:lnTo>
                  <a:lnTo>
                    <a:pt x="2" y="2925"/>
                  </a:lnTo>
                  <a:lnTo>
                    <a:pt x="12" y="2788"/>
                  </a:lnTo>
                  <a:lnTo>
                    <a:pt x="26" y="2650"/>
                  </a:lnTo>
                  <a:lnTo>
                    <a:pt x="42" y="2571"/>
                  </a:lnTo>
                  <a:lnTo>
                    <a:pt x="70" y="2497"/>
                  </a:lnTo>
                  <a:lnTo>
                    <a:pt x="105" y="2430"/>
                  </a:lnTo>
                  <a:lnTo>
                    <a:pt x="151" y="2368"/>
                  </a:lnTo>
                  <a:lnTo>
                    <a:pt x="205" y="2312"/>
                  </a:lnTo>
                  <a:lnTo>
                    <a:pt x="267" y="2267"/>
                  </a:lnTo>
                  <a:lnTo>
                    <a:pt x="332" y="2229"/>
                  </a:lnTo>
                  <a:lnTo>
                    <a:pt x="404" y="2201"/>
                  </a:lnTo>
                  <a:lnTo>
                    <a:pt x="480" y="2183"/>
                  </a:lnTo>
                  <a:lnTo>
                    <a:pt x="559" y="2177"/>
                  </a:lnTo>
                  <a:lnTo>
                    <a:pt x="623" y="2181"/>
                  </a:lnTo>
                  <a:lnTo>
                    <a:pt x="686" y="2193"/>
                  </a:lnTo>
                  <a:lnTo>
                    <a:pt x="748" y="2211"/>
                  </a:lnTo>
                  <a:lnTo>
                    <a:pt x="806" y="2227"/>
                  </a:lnTo>
                  <a:lnTo>
                    <a:pt x="862" y="2227"/>
                  </a:lnTo>
                  <a:lnTo>
                    <a:pt x="913" y="2215"/>
                  </a:lnTo>
                  <a:lnTo>
                    <a:pt x="963" y="2191"/>
                  </a:lnTo>
                  <a:lnTo>
                    <a:pt x="1007" y="2159"/>
                  </a:lnTo>
                  <a:lnTo>
                    <a:pt x="1043" y="2118"/>
                  </a:lnTo>
                  <a:lnTo>
                    <a:pt x="1070" y="2068"/>
                  </a:lnTo>
                  <a:lnTo>
                    <a:pt x="1142" y="1923"/>
                  </a:lnTo>
                  <a:lnTo>
                    <a:pt x="1224" y="1782"/>
                  </a:lnTo>
                  <a:lnTo>
                    <a:pt x="1313" y="1646"/>
                  </a:lnTo>
                  <a:lnTo>
                    <a:pt x="1341" y="1601"/>
                  </a:lnTo>
                  <a:lnTo>
                    <a:pt x="1357" y="1555"/>
                  </a:lnTo>
                  <a:lnTo>
                    <a:pt x="1367" y="1507"/>
                  </a:lnTo>
                  <a:lnTo>
                    <a:pt x="1367" y="1459"/>
                  </a:lnTo>
                  <a:lnTo>
                    <a:pt x="1357" y="1414"/>
                  </a:lnTo>
                  <a:lnTo>
                    <a:pt x="1339" y="1370"/>
                  </a:lnTo>
                  <a:lnTo>
                    <a:pt x="1313" y="1332"/>
                  </a:lnTo>
                  <a:lnTo>
                    <a:pt x="1279" y="1296"/>
                  </a:lnTo>
                  <a:lnTo>
                    <a:pt x="1228" y="1249"/>
                  </a:lnTo>
                  <a:lnTo>
                    <a:pt x="1184" y="1195"/>
                  </a:lnTo>
                  <a:lnTo>
                    <a:pt x="1148" y="1137"/>
                  </a:lnTo>
                  <a:lnTo>
                    <a:pt x="1120" y="1076"/>
                  </a:lnTo>
                  <a:lnTo>
                    <a:pt x="1098" y="1010"/>
                  </a:lnTo>
                  <a:lnTo>
                    <a:pt x="1086" y="942"/>
                  </a:lnTo>
                  <a:lnTo>
                    <a:pt x="1084" y="873"/>
                  </a:lnTo>
                  <a:lnTo>
                    <a:pt x="1090" y="803"/>
                  </a:lnTo>
                  <a:lnTo>
                    <a:pt x="1104" y="736"/>
                  </a:lnTo>
                  <a:lnTo>
                    <a:pt x="1128" y="670"/>
                  </a:lnTo>
                  <a:lnTo>
                    <a:pt x="1160" y="608"/>
                  </a:lnTo>
                  <a:lnTo>
                    <a:pt x="1200" y="551"/>
                  </a:lnTo>
                  <a:lnTo>
                    <a:pt x="1246" y="499"/>
                  </a:lnTo>
                  <a:lnTo>
                    <a:pt x="1299" y="451"/>
                  </a:lnTo>
                  <a:lnTo>
                    <a:pt x="1433" y="356"/>
                  </a:lnTo>
                  <a:lnTo>
                    <a:pt x="1570" y="266"/>
                  </a:lnTo>
                  <a:lnTo>
                    <a:pt x="1713" y="185"/>
                  </a:lnTo>
                  <a:lnTo>
                    <a:pt x="1858" y="111"/>
                  </a:lnTo>
                  <a:lnTo>
                    <a:pt x="2008" y="44"/>
                  </a:lnTo>
                  <a:lnTo>
                    <a:pt x="2077" y="20"/>
                  </a:lnTo>
                  <a:lnTo>
                    <a:pt x="2147" y="6"/>
                  </a:lnTo>
                  <a:lnTo>
                    <a:pt x="2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7"/>
            <p:cNvSpPr>
              <a:spLocks noEditPoints="1"/>
            </p:cNvSpPr>
            <p:nvPr/>
          </p:nvSpPr>
          <p:spPr bwMode="auto">
            <a:xfrm>
              <a:off x="2430463" y="1820863"/>
              <a:ext cx="2489200" cy="2487613"/>
            </a:xfrm>
            <a:custGeom>
              <a:avLst/>
              <a:gdLst>
                <a:gd name="T0" fmla="*/ 1325 w 3138"/>
                <a:gd name="T1" fmla="*/ 308 h 3136"/>
                <a:gd name="T2" fmla="*/ 989 w 3138"/>
                <a:gd name="T3" fmla="*/ 424 h 3136"/>
                <a:gd name="T4" fmla="*/ 704 w 3138"/>
                <a:gd name="T5" fmla="*/ 623 h 3136"/>
                <a:gd name="T6" fmla="*/ 482 w 3138"/>
                <a:gd name="T7" fmla="*/ 889 h 3136"/>
                <a:gd name="T8" fmla="*/ 336 w 3138"/>
                <a:gd name="T9" fmla="*/ 1209 h 3136"/>
                <a:gd name="T10" fmla="*/ 285 w 3138"/>
                <a:gd name="T11" fmla="*/ 1569 h 3136"/>
                <a:gd name="T12" fmla="*/ 336 w 3138"/>
                <a:gd name="T13" fmla="*/ 1929 h 3136"/>
                <a:gd name="T14" fmla="*/ 482 w 3138"/>
                <a:gd name="T15" fmla="*/ 2249 h 3136"/>
                <a:gd name="T16" fmla="*/ 704 w 3138"/>
                <a:gd name="T17" fmla="*/ 2515 h 3136"/>
                <a:gd name="T18" fmla="*/ 989 w 3138"/>
                <a:gd name="T19" fmla="*/ 2712 h 3136"/>
                <a:gd name="T20" fmla="*/ 1325 w 3138"/>
                <a:gd name="T21" fmla="*/ 2828 h 3136"/>
                <a:gd name="T22" fmla="*/ 1691 w 3138"/>
                <a:gd name="T23" fmla="*/ 2846 h 3136"/>
                <a:gd name="T24" fmla="*/ 2042 w 3138"/>
                <a:gd name="T25" fmla="*/ 2762 h 3136"/>
                <a:gd name="T26" fmla="*/ 2344 w 3138"/>
                <a:gd name="T27" fmla="*/ 2589 h 3136"/>
                <a:gd name="T28" fmla="*/ 2591 w 3138"/>
                <a:gd name="T29" fmla="*/ 2344 h 3136"/>
                <a:gd name="T30" fmla="*/ 2762 w 3138"/>
                <a:gd name="T31" fmla="*/ 2040 h 3136"/>
                <a:gd name="T32" fmla="*/ 2845 w 3138"/>
                <a:gd name="T33" fmla="*/ 1692 h 3136"/>
                <a:gd name="T34" fmla="*/ 2829 w 3138"/>
                <a:gd name="T35" fmla="*/ 1324 h 3136"/>
                <a:gd name="T36" fmla="*/ 2714 w 3138"/>
                <a:gd name="T37" fmla="*/ 990 h 3136"/>
                <a:gd name="T38" fmla="*/ 2515 w 3138"/>
                <a:gd name="T39" fmla="*/ 704 h 3136"/>
                <a:gd name="T40" fmla="*/ 2248 w 3138"/>
                <a:gd name="T41" fmla="*/ 481 h 3136"/>
                <a:gd name="T42" fmla="*/ 1928 w 3138"/>
                <a:gd name="T43" fmla="*/ 338 h 3136"/>
                <a:gd name="T44" fmla="*/ 1568 w 3138"/>
                <a:gd name="T45" fmla="*/ 287 h 3136"/>
                <a:gd name="T46" fmla="*/ 1837 w 3138"/>
                <a:gd name="T47" fmla="*/ 24 h 3136"/>
                <a:gd name="T48" fmla="*/ 2209 w 3138"/>
                <a:gd name="T49" fmla="*/ 137 h 3136"/>
                <a:gd name="T50" fmla="*/ 2535 w 3138"/>
                <a:gd name="T51" fmla="*/ 334 h 3136"/>
                <a:gd name="T52" fmla="*/ 2804 w 3138"/>
                <a:gd name="T53" fmla="*/ 603 h 3136"/>
                <a:gd name="T54" fmla="*/ 3001 w 3138"/>
                <a:gd name="T55" fmla="*/ 929 h 3136"/>
                <a:gd name="T56" fmla="*/ 3114 w 3138"/>
                <a:gd name="T57" fmla="*/ 1301 h 3136"/>
                <a:gd name="T58" fmla="*/ 3132 w 3138"/>
                <a:gd name="T59" fmla="*/ 1704 h 3136"/>
                <a:gd name="T60" fmla="*/ 3048 w 3138"/>
                <a:gd name="T61" fmla="*/ 2088 h 3136"/>
                <a:gd name="T62" fmla="*/ 2877 w 3138"/>
                <a:gd name="T63" fmla="*/ 2432 h 3136"/>
                <a:gd name="T64" fmla="*/ 2633 w 3138"/>
                <a:gd name="T65" fmla="*/ 2720 h 3136"/>
                <a:gd name="T66" fmla="*/ 2322 w 3138"/>
                <a:gd name="T67" fmla="*/ 2943 h 3136"/>
                <a:gd name="T68" fmla="*/ 1964 w 3138"/>
                <a:gd name="T69" fmla="*/ 3086 h 3136"/>
                <a:gd name="T70" fmla="*/ 1568 w 3138"/>
                <a:gd name="T71" fmla="*/ 3136 h 3136"/>
                <a:gd name="T72" fmla="*/ 1174 w 3138"/>
                <a:gd name="T73" fmla="*/ 3086 h 3136"/>
                <a:gd name="T74" fmla="*/ 814 w 3138"/>
                <a:gd name="T75" fmla="*/ 2943 h 3136"/>
                <a:gd name="T76" fmla="*/ 506 w 3138"/>
                <a:gd name="T77" fmla="*/ 2720 h 3136"/>
                <a:gd name="T78" fmla="*/ 259 w 3138"/>
                <a:gd name="T79" fmla="*/ 2432 h 3136"/>
                <a:gd name="T80" fmla="*/ 90 w 3138"/>
                <a:gd name="T81" fmla="*/ 2088 h 3136"/>
                <a:gd name="T82" fmla="*/ 6 w 3138"/>
                <a:gd name="T83" fmla="*/ 1704 h 3136"/>
                <a:gd name="T84" fmla="*/ 22 w 3138"/>
                <a:gd name="T85" fmla="*/ 1301 h 3136"/>
                <a:gd name="T86" fmla="*/ 137 w 3138"/>
                <a:gd name="T87" fmla="*/ 929 h 3136"/>
                <a:gd name="T88" fmla="*/ 334 w 3138"/>
                <a:gd name="T89" fmla="*/ 603 h 3136"/>
                <a:gd name="T90" fmla="*/ 603 w 3138"/>
                <a:gd name="T91" fmla="*/ 334 h 3136"/>
                <a:gd name="T92" fmla="*/ 929 w 3138"/>
                <a:gd name="T93" fmla="*/ 137 h 3136"/>
                <a:gd name="T94" fmla="*/ 1301 w 3138"/>
                <a:gd name="T95" fmla="*/ 24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8" h="3136">
                  <a:moveTo>
                    <a:pt x="1568" y="287"/>
                  </a:moveTo>
                  <a:lnTo>
                    <a:pt x="1445" y="293"/>
                  </a:lnTo>
                  <a:lnTo>
                    <a:pt x="1325" y="308"/>
                  </a:lnTo>
                  <a:lnTo>
                    <a:pt x="1210" y="338"/>
                  </a:lnTo>
                  <a:lnTo>
                    <a:pt x="1096" y="376"/>
                  </a:lnTo>
                  <a:lnTo>
                    <a:pt x="989" y="424"/>
                  </a:lnTo>
                  <a:lnTo>
                    <a:pt x="888" y="481"/>
                  </a:lnTo>
                  <a:lnTo>
                    <a:pt x="792" y="547"/>
                  </a:lnTo>
                  <a:lnTo>
                    <a:pt x="704" y="623"/>
                  </a:lnTo>
                  <a:lnTo>
                    <a:pt x="621" y="704"/>
                  </a:lnTo>
                  <a:lnTo>
                    <a:pt x="547" y="794"/>
                  </a:lnTo>
                  <a:lnTo>
                    <a:pt x="482" y="889"/>
                  </a:lnTo>
                  <a:lnTo>
                    <a:pt x="424" y="990"/>
                  </a:lnTo>
                  <a:lnTo>
                    <a:pt x="376" y="1098"/>
                  </a:lnTo>
                  <a:lnTo>
                    <a:pt x="336" y="1209"/>
                  </a:lnTo>
                  <a:lnTo>
                    <a:pt x="309" y="1324"/>
                  </a:lnTo>
                  <a:lnTo>
                    <a:pt x="291" y="1446"/>
                  </a:lnTo>
                  <a:lnTo>
                    <a:pt x="285" y="1569"/>
                  </a:lnTo>
                  <a:lnTo>
                    <a:pt x="291" y="1692"/>
                  </a:lnTo>
                  <a:lnTo>
                    <a:pt x="309" y="1812"/>
                  </a:lnTo>
                  <a:lnTo>
                    <a:pt x="336" y="1929"/>
                  </a:lnTo>
                  <a:lnTo>
                    <a:pt x="376" y="2040"/>
                  </a:lnTo>
                  <a:lnTo>
                    <a:pt x="424" y="2148"/>
                  </a:lnTo>
                  <a:lnTo>
                    <a:pt x="482" y="2249"/>
                  </a:lnTo>
                  <a:lnTo>
                    <a:pt x="547" y="2344"/>
                  </a:lnTo>
                  <a:lnTo>
                    <a:pt x="621" y="2434"/>
                  </a:lnTo>
                  <a:lnTo>
                    <a:pt x="704" y="2515"/>
                  </a:lnTo>
                  <a:lnTo>
                    <a:pt x="792" y="2589"/>
                  </a:lnTo>
                  <a:lnTo>
                    <a:pt x="888" y="2655"/>
                  </a:lnTo>
                  <a:lnTo>
                    <a:pt x="989" y="2712"/>
                  </a:lnTo>
                  <a:lnTo>
                    <a:pt x="1096" y="2762"/>
                  </a:lnTo>
                  <a:lnTo>
                    <a:pt x="1210" y="2800"/>
                  </a:lnTo>
                  <a:lnTo>
                    <a:pt x="1325" y="2828"/>
                  </a:lnTo>
                  <a:lnTo>
                    <a:pt x="1445" y="2846"/>
                  </a:lnTo>
                  <a:lnTo>
                    <a:pt x="1568" y="2852"/>
                  </a:lnTo>
                  <a:lnTo>
                    <a:pt x="1691" y="2846"/>
                  </a:lnTo>
                  <a:lnTo>
                    <a:pt x="1813" y="2828"/>
                  </a:lnTo>
                  <a:lnTo>
                    <a:pt x="1928" y="2800"/>
                  </a:lnTo>
                  <a:lnTo>
                    <a:pt x="2042" y="2762"/>
                  </a:lnTo>
                  <a:lnTo>
                    <a:pt x="2147" y="2712"/>
                  </a:lnTo>
                  <a:lnTo>
                    <a:pt x="2248" y="2655"/>
                  </a:lnTo>
                  <a:lnTo>
                    <a:pt x="2344" y="2589"/>
                  </a:lnTo>
                  <a:lnTo>
                    <a:pt x="2434" y="2515"/>
                  </a:lnTo>
                  <a:lnTo>
                    <a:pt x="2515" y="2434"/>
                  </a:lnTo>
                  <a:lnTo>
                    <a:pt x="2591" y="2344"/>
                  </a:lnTo>
                  <a:lnTo>
                    <a:pt x="2656" y="2249"/>
                  </a:lnTo>
                  <a:lnTo>
                    <a:pt x="2714" y="2148"/>
                  </a:lnTo>
                  <a:lnTo>
                    <a:pt x="2762" y="2040"/>
                  </a:lnTo>
                  <a:lnTo>
                    <a:pt x="2802" y="1929"/>
                  </a:lnTo>
                  <a:lnTo>
                    <a:pt x="2829" y="1812"/>
                  </a:lnTo>
                  <a:lnTo>
                    <a:pt x="2845" y="1692"/>
                  </a:lnTo>
                  <a:lnTo>
                    <a:pt x="2851" y="1569"/>
                  </a:lnTo>
                  <a:lnTo>
                    <a:pt x="2845" y="1446"/>
                  </a:lnTo>
                  <a:lnTo>
                    <a:pt x="2829" y="1324"/>
                  </a:lnTo>
                  <a:lnTo>
                    <a:pt x="2802" y="1209"/>
                  </a:lnTo>
                  <a:lnTo>
                    <a:pt x="2762" y="1098"/>
                  </a:lnTo>
                  <a:lnTo>
                    <a:pt x="2714" y="990"/>
                  </a:lnTo>
                  <a:lnTo>
                    <a:pt x="2656" y="889"/>
                  </a:lnTo>
                  <a:lnTo>
                    <a:pt x="2591" y="794"/>
                  </a:lnTo>
                  <a:lnTo>
                    <a:pt x="2515" y="704"/>
                  </a:lnTo>
                  <a:lnTo>
                    <a:pt x="2434" y="623"/>
                  </a:lnTo>
                  <a:lnTo>
                    <a:pt x="2344" y="547"/>
                  </a:lnTo>
                  <a:lnTo>
                    <a:pt x="2248" y="481"/>
                  </a:lnTo>
                  <a:lnTo>
                    <a:pt x="2147" y="424"/>
                  </a:lnTo>
                  <a:lnTo>
                    <a:pt x="2042" y="376"/>
                  </a:lnTo>
                  <a:lnTo>
                    <a:pt x="1928" y="338"/>
                  </a:lnTo>
                  <a:lnTo>
                    <a:pt x="1813" y="308"/>
                  </a:lnTo>
                  <a:lnTo>
                    <a:pt x="1691" y="293"/>
                  </a:lnTo>
                  <a:lnTo>
                    <a:pt x="1568" y="287"/>
                  </a:lnTo>
                  <a:close/>
                  <a:moveTo>
                    <a:pt x="1568" y="0"/>
                  </a:moveTo>
                  <a:lnTo>
                    <a:pt x="1703" y="6"/>
                  </a:lnTo>
                  <a:lnTo>
                    <a:pt x="1837" y="24"/>
                  </a:lnTo>
                  <a:lnTo>
                    <a:pt x="1964" y="52"/>
                  </a:lnTo>
                  <a:lnTo>
                    <a:pt x="2089" y="90"/>
                  </a:lnTo>
                  <a:lnTo>
                    <a:pt x="2209" y="137"/>
                  </a:lnTo>
                  <a:lnTo>
                    <a:pt x="2322" y="195"/>
                  </a:lnTo>
                  <a:lnTo>
                    <a:pt x="2432" y="261"/>
                  </a:lnTo>
                  <a:lnTo>
                    <a:pt x="2535" y="334"/>
                  </a:lnTo>
                  <a:lnTo>
                    <a:pt x="2633" y="416"/>
                  </a:lnTo>
                  <a:lnTo>
                    <a:pt x="2722" y="507"/>
                  </a:lnTo>
                  <a:lnTo>
                    <a:pt x="2804" y="603"/>
                  </a:lnTo>
                  <a:lnTo>
                    <a:pt x="2877" y="706"/>
                  </a:lnTo>
                  <a:lnTo>
                    <a:pt x="2945" y="815"/>
                  </a:lnTo>
                  <a:lnTo>
                    <a:pt x="3001" y="929"/>
                  </a:lnTo>
                  <a:lnTo>
                    <a:pt x="3048" y="1048"/>
                  </a:lnTo>
                  <a:lnTo>
                    <a:pt x="3086" y="1173"/>
                  </a:lnTo>
                  <a:lnTo>
                    <a:pt x="3114" y="1301"/>
                  </a:lnTo>
                  <a:lnTo>
                    <a:pt x="3132" y="1434"/>
                  </a:lnTo>
                  <a:lnTo>
                    <a:pt x="3138" y="1569"/>
                  </a:lnTo>
                  <a:lnTo>
                    <a:pt x="3132" y="1704"/>
                  </a:lnTo>
                  <a:lnTo>
                    <a:pt x="3114" y="1835"/>
                  </a:lnTo>
                  <a:lnTo>
                    <a:pt x="3086" y="1965"/>
                  </a:lnTo>
                  <a:lnTo>
                    <a:pt x="3048" y="2088"/>
                  </a:lnTo>
                  <a:lnTo>
                    <a:pt x="3001" y="2207"/>
                  </a:lnTo>
                  <a:lnTo>
                    <a:pt x="2945" y="2323"/>
                  </a:lnTo>
                  <a:lnTo>
                    <a:pt x="2877" y="2432"/>
                  </a:lnTo>
                  <a:lnTo>
                    <a:pt x="2804" y="2533"/>
                  </a:lnTo>
                  <a:lnTo>
                    <a:pt x="2722" y="2631"/>
                  </a:lnTo>
                  <a:lnTo>
                    <a:pt x="2633" y="2720"/>
                  </a:lnTo>
                  <a:lnTo>
                    <a:pt x="2535" y="2802"/>
                  </a:lnTo>
                  <a:lnTo>
                    <a:pt x="2432" y="2877"/>
                  </a:lnTo>
                  <a:lnTo>
                    <a:pt x="2322" y="2943"/>
                  </a:lnTo>
                  <a:lnTo>
                    <a:pt x="2209" y="3001"/>
                  </a:lnTo>
                  <a:lnTo>
                    <a:pt x="2089" y="3048"/>
                  </a:lnTo>
                  <a:lnTo>
                    <a:pt x="1964" y="3086"/>
                  </a:lnTo>
                  <a:lnTo>
                    <a:pt x="1837" y="3114"/>
                  </a:lnTo>
                  <a:lnTo>
                    <a:pt x="1703" y="3130"/>
                  </a:lnTo>
                  <a:lnTo>
                    <a:pt x="1568" y="3136"/>
                  </a:lnTo>
                  <a:lnTo>
                    <a:pt x="1433" y="3130"/>
                  </a:lnTo>
                  <a:lnTo>
                    <a:pt x="1301" y="3114"/>
                  </a:lnTo>
                  <a:lnTo>
                    <a:pt x="1174" y="3086"/>
                  </a:lnTo>
                  <a:lnTo>
                    <a:pt x="1049" y="3048"/>
                  </a:lnTo>
                  <a:lnTo>
                    <a:pt x="929" y="3001"/>
                  </a:lnTo>
                  <a:lnTo>
                    <a:pt x="814" y="2943"/>
                  </a:lnTo>
                  <a:lnTo>
                    <a:pt x="706" y="2877"/>
                  </a:lnTo>
                  <a:lnTo>
                    <a:pt x="603" y="2802"/>
                  </a:lnTo>
                  <a:lnTo>
                    <a:pt x="506" y="2720"/>
                  </a:lnTo>
                  <a:lnTo>
                    <a:pt x="416" y="2631"/>
                  </a:lnTo>
                  <a:lnTo>
                    <a:pt x="334" y="2533"/>
                  </a:lnTo>
                  <a:lnTo>
                    <a:pt x="259" y="2432"/>
                  </a:lnTo>
                  <a:lnTo>
                    <a:pt x="193" y="2323"/>
                  </a:lnTo>
                  <a:lnTo>
                    <a:pt x="137" y="2207"/>
                  </a:lnTo>
                  <a:lnTo>
                    <a:pt x="90" y="2088"/>
                  </a:lnTo>
                  <a:lnTo>
                    <a:pt x="50" y="1965"/>
                  </a:lnTo>
                  <a:lnTo>
                    <a:pt x="22" y="1835"/>
                  </a:lnTo>
                  <a:lnTo>
                    <a:pt x="6" y="1704"/>
                  </a:lnTo>
                  <a:lnTo>
                    <a:pt x="0" y="1569"/>
                  </a:lnTo>
                  <a:lnTo>
                    <a:pt x="6" y="1434"/>
                  </a:lnTo>
                  <a:lnTo>
                    <a:pt x="22" y="1301"/>
                  </a:lnTo>
                  <a:lnTo>
                    <a:pt x="50" y="1173"/>
                  </a:lnTo>
                  <a:lnTo>
                    <a:pt x="90" y="1048"/>
                  </a:lnTo>
                  <a:lnTo>
                    <a:pt x="137" y="929"/>
                  </a:lnTo>
                  <a:lnTo>
                    <a:pt x="193" y="815"/>
                  </a:lnTo>
                  <a:lnTo>
                    <a:pt x="259" y="706"/>
                  </a:lnTo>
                  <a:lnTo>
                    <a:pt x="334" y="603"/>
                  </a:lnTo>
                  <a:lnTo>
                    <a:pt x="416" y="507"/>
                  </a:lnTo>
                  <a:lnTo>
                    <a:pt x="506" y="416"/>
                  </a:lnTo>
                  <a:lnTo>
                    <a:pt x="603" y="334"/>
                  </a:lnTo>
                  <a:lnTo>
                    <a:pt x="706" y="261"/>
                  </a:lnTo>
                  <a:lnTo>
                    <a:pt x="814" y="195"/>
                  </a:lnTo>
                  <a:lnTo>
                    <a:pt x="929" y="137"/>
                  </a:lnTo>
                  <a:lnTo>
                    <a:pt x="1049" y="90"/>
                  </a:lnTo>
                  <a:lnTo>
                    <a:pt x="1174" y="52"/>
                  </a:lnTo>
                  <a:lnTo>
                    <a:pt x="1301" y="24"/>
                  </a:lnTo>
                  <a:lnTo>
                    <a:pt x="1433" y="6"/>
                  </a:lnTo>
                  <a:lnTo>
                    <a:pt x="15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8"/>
            <p:cNvSpPr>
              <a:spLocks noEditPoints="1"/>
            </p:cNvSpPr>
            <p:nvPr/>
          </p:nvSpPr>
          <p:spPr bwMode="auto">
            <a:xfrm>
              <a:off x="3108326" y="2273301"/>
              <a:ext cx="1133475" cy="1131888"/>
            </a:xfrm>
            <a:custGeom>
              <a:avLst/>
              <a:gdLst>
                <a:gd name="T0" fmla="*/ 644 w 1426"/>
                <a:gd name="T1" fmla="*/ 290 h 1426"/>
                <a:gd name="T2" fmla="*/ 517 w 1426"/>
                <a:gd name="T3" fmla="*/ 332 h 1426"/>
                <a:gd name="T4" fmla="*/ 410 w 1426"/>
                <a:gd name="T5" fmla="*/ 409 h 1426"/>
                <a:gd name="T6" fmla="*/ 332 w 1426"/>
                <a:gd name="T7" fmla="*/ 517 h 1426"/>
                <a:gd name="T8" fmla="*/ 290 w 1426"/>
                <a:gd name="T9" fmla="*/ 644 h 1426"/>
                <a:gd name="T10" fmla="*/ 290 w 1426"/>
                <a:gd name="T11" fmla="*/ 781 h 1426"/>
                <a:gd name="T12" fmla="*/ 332 w 1426"/>
                <a:gd name="T13" fmla="*/ 909 h 1426"/>
                <a:gd name="T14" fmla="*/ 410 w 1426"/>
                <a:gd name="T15" fmla="*/ 1014 h 1426"/>
                <a:gd name="T16" fmla="*/ 517 w 1426"/>
                <a:gd name="T17" fmla="*/ 1091 h 1426"/>
                <a:gd name="T18" fmla="*/ 644 w 1426"/>
                <a:gd name="T19" fmla="*/ 1135 h 1426"/>
                <a:gd name="T20" fmla="*/ 782 w 1426"/>
                <a:gd name="T21" fmla="*/ 1135 h 1426"/>
                <a:gd name="T22" fmla="*/ 909 w 1426"/>
                <a:gd name="T23" fmla="*/ 1091 h 1426"/>
                <a:gd name="T24" fmla="*/ 1014 w 1426"/>
                <a:gd name="T25" fmla="*/ 1014 h 1426"/>
                <a:gd name="T26" fmla="*/ 1092 w 1426"/>
                <a:gd name="T27" fmla="*/ 909 h 1426"/>
                <a:gd name="T28" fmla="*/ 1136 w 1426"/>
                <a:gd name="T29" fmla="*/ 781 h 1426"/>
                <a:gd name="T30" fmla="*/ 1136 w 1426"/>
                <a:gd name="T31" fmla="*/ 644 h 1426"/>
                <a:gd name="T32" fmla="*/ 1092 w 1426"/>
                <a:gd name="T33" fmla="*/ 517 h 1426"/>
                <a:gd name="T34" fmla="*/ 1014 w 1426"/>
                <a:gd name="T35" fmla="*/ 409 h 1426"/>
                <a:gd name="T36" fmla="*/ 909 w 1426"/>
                <a:gd name="T37" fmla="*/ 332 h 1426"/>
                <a:gd name="T38" fmla="*/ 782 w 1426"/>
                <a:gd name="T39" fmla="*/ 290 h 1426"/>
                <a:gd name="T40" fmla="*/ 712 w 1426"/>
                <a:gd name="T41" fmla="*/ 0 h 1426"/>
                <a:gd name="T42" fmla="*/ 889 w 1426"/>
                <a:gd name="T43" fmla="*/ 22 h 1426"/>
                <a:gd name="T44" fmla="*/ 1048 w 1426"/>
                <a:gd name="T45" fmla="*/ 83 h 1426"/>
                <a:gd name="T46" fmla="*/ 1186 w 1426"/>
                <a:gd name="T47" fmla="*/ 181 h 1426"/>
                <a:gd name="T48" fmla="*/ 1297 w 1426"/>
                <a:gd name="T49" fmla="*/ 306 h 1426"/>
                <a:gd name="T50" fmla="*/ 1379 w 1426"/>
                <a:gd name="T51" fmla="*/ 455 h 1426"/>
                <a:gd name="T52" fmla="*/ 1420 w 1426"/>
                <a:gd name="T53" fmla="*/ 624 h 1426"/>
                <a:gd name="T54" fmla="*/ 1420 w 1426"/>
                <a:gd name="T55" fmla="*/ 801 h 1426"/>
                <a:gd name="T56" fmla="*/ 1379 w 1426"/>
                <a:gd name="T57" fmla="*/ 970 h 1426"/>
                <a:gd name="T58" fmla="*/ 1297 w 1426"/>
                <a:gd name="T59" fmla="*/ 1119 h 1426"/>
                <a:gd name="T60" fmla="*/ 1186 w 1426"/>
                <a:gd name="T61" fmla="*/ 1245 h 1426"/>
                <a:gd name="T62" fmla="*/ 1048 w 1426"/>
                <a:gd name="T63" fmla="*/ 1342 h 1426"/>
                <a:gd name="T64" fmla="*/ 889 w 1426"/>
                <a:gd name="T65" fmla="*/ 1404 h 1426"/>
                <a:gd name="T66" fmla="*/ 712 w 1426"/>
                <a:gd name="T67" fmla="*/ 1426 h 1426"/>
                <a:gd name="T68" fmla="*/ 537 w 1426"/>
                <a:gd name="T69" fmla="*/ 1404 h 1426"/>
                <a:gd name="T70" fmla="*/ 378 w 1426"/>
                <a:gd name="T71" fmla="*/ 1342 h 1426"/>
                <a:gd name="T72" fmla="*/ 238 w 1426"/>
                <a:gd name="T73" fmla="*/ 1245 h 1426"/>
                <a:gd name="T74" fmla="*/ 127 w 1426"/>
                <a:gd name="T75" fmla="*/ 1119 h 1426"/>
                <a:gd name="T76" fmla="*/ 47 w 1426"/>
                <a:gd name="T77" fmla="*/ 970 h 1426"/>
                <a:gd name="T78" fmla="*/ 6 w 1426"/>
                <a:gd name="T79" fmla="*/ 801 h 1426"/>
                <a:gd name="T80" fmla="*/ 6 w 1426"/>
                <a:gd name="T81" fmla="*/ 624 h 1426"/>
                <a:gd name="T82" fmla="*/ 47 w 1426"/>
                <a:gd name="T83" fmla="*/ 455 h 1426"/>
                <a:gd name="T84" fmla="*/ 127 w 1426"/>
                <a:gd name="T85" fmla="*/ 306 h 1426"/>
                <a:gd name="T86" fmla="*/ 238 w 1426"/>
                <a:gd name="T87" fmla="*/ 181 h 1426"/>
                <a:gd name="T88" fmla="*/ 378 w 1426"/>
                <a:gd name="T89" fmla="*/ 83 h 1426"/>
                <a:gd name="T90" fmla="*/ 537 w 1426"/>
                <a:gd name="T91" fmla="*/ 22 h 1426"/>
                <a:gd name="T92" fmla="*/ 712 w 1426"/>
                <a:gd name="T9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6" h="1426">
                  <a:moveTo>
                    <a:pt x="712" y="284"/>
                  </a:moveTo>
                  <a:lnTo>
                    <a:pt x="644" y="290"/>
                  </a:lnTo>
                  <a:lnTo>
                    <a:pt x="579" y="306"/>
                  </a:lnTo>
                  <a:lnTo>
                    <a:pt x="517" y="332"/>
                  </a:lnTo>
                  <a:lnTo>
                    <a:pt x="459" y="368"/>
                  </a:lnTo>
                  <a:lnTo>
                    <a:pt x="410" y="409"/>
                  </a:lnTo>
                  <a:lnTo>
                    <a:pt x="368" y="461"/>
                  </a:lnTo>
                  <a:lnTo>
                    <a:pt x="332" y="517"/>
                  </a:lnTo>
                  <a:lnTo>
                    <a:pt x="306" y="578"/>
                  </a:lnTo>
                  <a:lnTo>
                    <a:pt x="290" y="644"/>
                  </a:lnTo>
                  <a:lnTo>
                    <a:pt x="284" y="712"/>
                  </a:lnTo>
                  <a:lnTo>
                    <a:pt x="290" y="781"/>
                  </a:lnTo>
                  <a:lnTo>
                    <a:pt x="306" y="847"/>
                  </a:lnTo>
                  <a:lnTo>
                    <a:pt x="332" y="909"/>
                  </a:lnTo>
                  <a:lnTo>
                    <a:pt x="368" y="964"/>
                  </a:lnTo>
                  <a:lnTo>
                    <a:pt x="410" y="1014"/>
                  </a:lnTo>
                  <a:lnTo>
                    <a:pt x="459" y="1058"/>
                  </a:lnTo>
                  <a:lnTo>
                    <a:pt x="517" y="1091"/>
                  </a:lnTo>
                  <a:lnTo>
                    <a:pt x="579" y="1117"/>
                  </a:lnTo>
                  <a:lnTo>
                    <a:pt x="644" y="1135"/>
                  </a:lnTo>
                  <a:lnTo>
                    <a:pt x="712" y="1139"/>
                  </a:lnTo>
                  <a:lnTo>
                    <a:pt x="782" y="1135"/>
                  </a:lnTo>
                  <a:lnTo>
                    <a:pt x="847" y="1117"/>
                  </a:lnTo>
                  <a:lnTo>
                    <a:pt x="909" y="1091"/>
                  </a:lnTo>
                  <a:lnTo>
                    <a:pt x="965" y="1058"/>
                  </a:lnTo>
                  <a:lnTo>
                    <a:pt x="1014" y="1014"/>
                  </a:lnTo>
                  <a:lnTo>
                    <a:pt x="1058" y="964"/>
                  </a:lnTo>
                  <a:lnTo>
                    <a:pt x="1092" y="909"/>
                  </a:lnTo>
                  <a:lnTo>
                    <a:pt x="1118" y="847"/>
                  </a:lnTo>
                  <a:lnTo>
                    <a:pt x="1136" y="781"/>
                  </a:lnTo>
                  <a:lnTo>
                    <a:pt x="1140" y="712"/>
                  </a:lnTo>
                  <a:lnTo>
                    <a:pt x="1136" y="644"/>
                  </a:lnTo>
                  <a:lnTo>
                    <a:pt x="1118" y="578"/>
                  </a:lnTo>
                  <a:lnTo>
                    <a:pt x="1092" y="517"/>
                  </a:lnTo>
                  <a:lnTo>
                    <a:pt x="1058" y="461"/>
                  </a:lnTo>
                  <a:lnTo>
                    <a:pt x="1014" y="409"/>
                  </a:lnTo>
                  <a:lnTo>
                    <a:pt x="965" y="368"/>
                  </a:lnTo>
                  <a:lnTo>
                    <a:pt x="909" y="332"/>
                  </a:lnTo>
                  <a:lnTo>
                    <a:pt x="847" y="306"/>
                  </a:lnTo>
                  <a:lnTo>
                    <a:pt x="782" y="290"/>
                  </a:lnTo>
                  <a:lnTo>
                    <a:pt x="712" y="284"/>
                  </a:lnTo>
                  <a:close/>
                  <a:moveTo>
                    <a:pt x="712" y="0"/>
                  </a:moveTo>
                  <a:lnTo>
                    <a:pt x="802" y="6"/>
                  </a:lnTo>
                  <a:lnTo>
                    <a:pt x="889" y="22"/>
                  </a:lnTo>
                  <a:lnTo>
                    <a:pt x="971" y="48"/>
                  </a:lnTo>
                  <a:lnTo>
                    <a:pt x="1048" y="83"/>
                  </a:lnTo>
                  <a:lnTo>
                    <a:pt x="1120" y="127"/>
                  </a:lnTo>
                  <a:lnTo>
                    <a:pt x="1186" y="181"/>
                  </a:lnTo>
                  <a:lnTo>
                    <a:pt x="1245" y="240"/>
                  </a:lnTo>
                  <a:lnTo>
                    <a:pt x="1297" y="306"/>
                  </a:lnTo>
                  <a:lnTo>
                    <a:pt x="1343" y="378"/>
                  </a:lnTo>
                  <a:lnTo>
                    <a:pt x="1379" y="455"/>
                  </a:lnTo>
                  <a:lnTo>
                    <a:pt x="1404" y="537"/>
                  </a:lnTo>
                  <a:lnTo>
                    <a:pt x="1420" y="624"/>
                  </a:lnTo>
                  <a:lnTo>
                    <a:pt x="1426" y="712"/>
                  </a:lnTo>
                  <a:lnTo>
                    <a:pt x="1420" y="801"/>
                  </a:lnTo>
                  <a:lnTo>
                    <a:pt x="1404" y="887"/>
                  </a:lnTo>
                  <a:lnTo>
                    <a:pt x="1379" y="970"/>
                  </a:lnTo>
                  <a:lnTo>
                    <a:pt x="1343" y="1048"/>
                  </a:lnTo>
                  <a:lnTo>
                    <a:pt x="1297" y="1119"/>
                  </a:lnTo>
                  <a:lnTo>
                    <a:pt x="1245" y="1185"/>
                  </a:lnTo>
                  <a:lnTo>
                    <a:pt x="1186" y="1245"/>
                  </a:lnTo>
                  <a:lnTo>
                    <a:pt x="1120" y="1296"/>
                  </a:lnTo>
                  <a:lnTo>
                    <a:pt x="1048" y="1342"/>
                  </a:lnTo>
                  <a:lnTo>
                    <a:pt x="971" y="1378"/>
                  </a:lnTo>
                  <a:lnTo>
                    <a:pt x="889" y="1404"/>
                  </a:lnTo>
                  <a:lnTo>
                    <a:pt x="802" y="1420"/>
                  </a:lnTo>
                  <a:lnTo>
                    <a:pt x="712" y="1426"/>
                  </a:lnTo>
                  <a:lnTo>
                    <a:pt x="622" y="1420"/>
                  </a:lnTo>
                  <a:lnTo>
                    <a:pt x="537" y="1404"/>
                  </a:lnTo>
                  <a:lnTo>
                    <a:pt x="455" y="1378"/>
                  </a:lnTo>
                  <a:lnTo>
                    <a:pt x="378" y="1342"/>
                  </a:lnTo>
                  <a:lnTo>
                    <a:pt x="306" y="1296"/>
                  </a:lnTo>
                  <a:lnTo>
                    <a:pt x="238" y="1245"/>
                  </a:lnTo>
                  <a:lnTo>
                    <a:pt x="181" y="1185"/>
                  </a:lnTo>
                  <a:lnTo>
                    <a:pt x="127" y="1119"/>
                  </a:lnTo>
                  <a:lnTo>
                    <a:pt x="83" y="1048"/>
                  </a:lnTo>
                  <a:lnTo>
                    <a:pt x="47" y="970"/>
                  </a:lnTo>
                  <a:lnTo>
                    <a:pt x="22" y="887"/>
                  </a:lnTo>
                  <a:lnTo>
                    <a:pt x="6" y="801"/>
                  </a:lnTo>
                  <a:lnTo>
                    <a:pt x="0" y="712"/>
                  </a:lnTo>
                  <a:lnTo>
                    <a:pt x="6" y="624"/>
                  </a:lnTo>
                  <a:lnTo>
                    <a:pt x="22" y="537"/>
                  </a:lnTo>
                  <a:lnTo>
                    <a:pt x="47" y="455"/>
                  </a:lnTo>
                  <a:lnTo>
                    <a:pt x="83" y="378"/>
                  </a:lnTo>
                  <a:lnTo>
                    <a:pt x="127" y="306"/>
                  </a:lnTo>
                  <a:lnTo>
                    <a:pt x="181" y="240"/>
                  </a:lnTo>
                  <a:lnTo>
                    <a:pt x="238" y="181"/>
                  </a:lnTo>
                  <a:lnTo>
                    <a:pt x="306" y="127"/>
                  </a:lnTo>
                  <a:lnTo>
                    <a:pt x="378" y="83"/>
                  </a:lnTo>
                  <a:lnTo>
                    <a:pt x="455" y="48"/>
                  </a:lnTo>
                  <a:lnTo>
                    <a:pt x="537" y="22"/>
                  </a:lnTo>
                  <a:lnTo>
                    <a:pt x="622" y="6"/>
                  </a:lnTo>
                  <a:lnTo>
                    <a:pt x="7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9"/>
            <p:cNvSpPr>
              <a:spLocks noEditPoints="1"/>
            </p:cNvSpPr>
            <p:nvPr/>
          </p:nvSpPr>
          <p:spPr bwMode="auto">
            <a:xfrm>
              <a:off x="2762251" y="3179763"/>
              <a:ext cx="1825625" cy="1128713"/>
            </a:xfrm>
            <a:custGeom>
              <a:avLst/>
              <a:gdLst>
                <a:gd name="T0" fmla="*/ 1051 w 2298"/>
                <a:gd name="T1" fmla="*/ 288 h 1424"/>
                <a:gd name="T2" fmla="*/ 863 w 2298"/>
                <a:gd name="T3" fmla="*/ 330 h 1424"/>
                <a:gd name="T4" fmla="*/ 690 w 2298"/>
                <a:gd name="T5" fmla="*/ 408 h 1424"/>
                <a:gd name="T6" fmla="*/ 537 w 2298"/>
                <a:gd name="T7" fmla="*/ 519 h 1424"/>
                <a:gd name="T8" fmla="*/ 408 w 2298"/>
                <a:gd name="T9" fmla="*/ 660 h 1424"/>
                <a:gd name="T10" fmla="*/ 310 w 2298"/>
                <a:gd name="T11" fmla="*/ 827 h 1424"/>
                <a:gd name="T12" fmla="*/ 485 w 2298"/>
                <a:gd name="T13" fmla="*/ 953 h 1424"/>
                <a:gd name="T14" fmla="*/ 678 w 2298"/>
                <a:gd name="T15" fmla="*/ 1044 h 1424"/>
                <a:gd name="T16" fmla="*/ 883 w 2298"/>
                <a:gd name="T17" fmla="*/ 1104 h 1424"/>
                <a:gd name="T18" fmla="*/ 1096 w 2298"/>
                <a:gd name="T19" fmla="*/ 1128 h 1424"/>
                <a:gd name="T20" fmla="*/ 1309 w 2298"/>
                <a:gd name="T21" fmla="*/ 1120 h 1424"/>
                <a:gd name="T22" fmla="*/ 1518 w 2298"/>
                <a:gd name="T23" fmla="*/ 1078 h 1424"/>
                <a:gd name="T24" fmla="*/ 1719 w 2298"/>
                <a:gd name="T25" fmla="*/ 1002 h 1424"/>
                <a:gd name="T26" fmla="*/ 1902 w 2298"/>
                <a:gd name="T27" fmla="*/ 895 h 1424"/>
                <a:gd name="T28" fmla="*/ 1942 w 2298"/>
                <a:gd name="T29" fmla="*/ 740 h 1424"/>
                <a:gd name="T30" fmla="*/ 1828 w 2298"/>
                <a:gd name="T31" fmla="*/ 587 h 1424"/>
                <a:gd name="T32" fmla="*/ 1687 w 2298"/>
                <a:gd name="T33" fmla="*/ 459 h 1424"/>
                <a:gd name="T34" fmla="*/ 1524 w 2298"/>
                <a:gd name="T35" fmla="*/ 364 h 1424"/>
                <a:gd name="T36" fmla="*/ 1343 w 2298"/>
                <a:gd name="T37" fmla="*/ 304 h 1424"/>
                <a:gd name="T38" fmla="*/ 1148 w 2298"/>
                <a:gd name="T39" fmla="*/ 285 h 1424"/>
                <a:gd name="T40" fmla="*/ 1257 w 2298"/>
                <a:gd name="T41" fmla="*/ 4 h 1424"/>
                <a:gd name="T42" fmla="*/ 1470 w 2298"/>
                <a:gd name="T43" fmla="*/ 44 h 1424"/>
                <a:gd name="T44" fmla="*/ 1667 w 2298"/>
                <a:gd name="T45" fmla="*/ 117 h 1424"/>
                <a:gd name="T46" fmla="*/ 1850 w 2298"/>
                <a:gd name="T47" fmla="*/ 225 h 1424"/>
                <a:gd name="T48" fmla="*/ 2010 w 2298"/>
                <a:gd name="T49" fmla="*/ 362 h 1424"/>
                <a:gd name="T50" fmla="*/ 2145 w 2298"/>
                <a:gd name="T51" fmla="*/ 527 h 1424"/>
                <a:gd name="T52" fmla="*/ 2250 w 2298"/>
                <a:gd name="T53" fmla="*/ 716 h 1424"/>
                <a:gd name="T54" fmla="*/ 2298 w 2298"/>
                <a:gd name="T55" fmla="*/ 849 h 1424"/>
                <a:gd name="T56" fmla="*/ 2290 w 2298"/>
                <a:gd name="T57" fmla="*/ 913 h 1424"/>
                <a:gd name="T58" fmla="*/ 2256 w 2298"/>
                <a:gd name="T59" fmla="*/ 967 h 1424"/>
                <a:gd name="T60" fmla="*/ 2069 w 2298"/>
                <a:gd name="T61" fmla="*/ 1128 h 1424"/>
                <a:gd name="T62" fmla="*/ 1860 w 2298"/>
                <a:gd name="T63" fmla="*/ 1255 h 1424"/>
                <a:gd name="T64" fmla="*/ 1635 w 2298"/>
                <a:gd name="T65" fmla="*/ 1348 h 1424"/>
                <a:gd name="T66" fmla="*/ 1397 w 2298"/>
                <a:gd name="T67" fmla="*/ 1404 h 1424"/>
                <a:gd name="T68" fmla="*/ 1148 w 2298"/>
                <a:gd name="T69" fmla="*/ 1424 h 1424"/>
                <a:gd name="T70" fmla="*/ 901 w 2298"/>
                <a:gd name="T71" fmla="*/ 1404 h 1424"/>
                <a:gd name="T72" fmla="*/ 663 w 2298"/>
                <a:gd name="T73" fmla="*/ 1348 h 1424"/>
                <a:gd name="T74" fmla="*/ 438 w 2298"/>
                <a:gd name="T75" fmla="*/ 1255 h 1424"/>
                <a:gd name="T76" fmla="*/ 229 w 2298"/>
                <a:gd name="T77" fmla="*/ 1128 h 1424"/>
                <a:gd name="T78" fmla="*/ 40 w 2298"/>
                <a:gd name="T79" fmla="*/ 967 h 1424"/>
                <a:gd name="T80" fmla="*/ 6 w 2298"/>
                <a:gd name="T81" fmla="*/ 913 h 1424"/>
                <a:gd name="T82" fmla="*/ 0 w 2298"/>
                <a:gd name="T83" fmla="*/ 849 h 1424"/>
                <a:gd name="T84" fmla="*/ 48 w 2298"/>
                <a:gd name="T85" fmla="*/ 716 h 1424"/>
                <a:gd name="T86" fmla="*/ 153 w 2298"/>
                <a:gd name="T87" fmla="*/ 527 h 1424"/>
                <a:gd name="T88" fmla="*/ 288 w 2298"/>
                <a:gd name="T89" fmla="*/ 362 h 1424"/>
                <a:gd name="T90" fmla="*/ 448 w 2298"/>
                <a:gd name="T91" fmla="*/ 225 h 1424"/>
                <a:gd name="T92" fmla="*/ 629 w 2298"/>
                <a:gd name="T93" fmla="*/ 117 h 1424"/>
                <a:gd name="T94" fmla="*/ 828 w 2298"/>
                <a:gd name="T95" fmla="*/ 44 h 1424"/>
                <a:gd name="T96" fmla="*/ 1039 w 2298"/>
                <a:gd name="T97" fmla="*/ 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8" h="1424">
                  <a:moveTo>
                    <a:pt x="1148" y="285"/>
                  </a:moveTo>
                  <a:lnTo>
                    <a:pt x="1051" y="288"/>
                  </a:lnTo>
                  <a:lnTo>
                    <a:pt x="955" y="304"/>
                  </a:lnTo>
                  <a:lnTo>
                    <a:pt x="863" y="330"/>
                  </a:lnTo>
                  <a:lnTo>
                    <a:pt x="774" y="364"/>
                  </a:lnTo>
                  <a:lnTo>
                    <a:pt x="690" y="408"/>
                  </a:lnTo>
                  <a:lnTo>
                    <a:pt x="611" y="459"/>
                  </a:lnTo>
                  <a:lnTo>
                    <a:pt x="537" y="519"/>
                  </a:lnTo>
                  <a:lnTo>
                    <a:pt x="470" y="587"/>
                  </a:lnTo>
                  <a:lnTo>
                    <a:pt x="408" y="660"/>
                  </a:lnTo>
                  <a:lnTo>
                    <a:pt x="354" y="740"/>
                  </a:lnTo>
                  <a:lnTo>
                    <a:pt x="310" y="827"/>
                  </a:lnTo>
                  <a:lnTo>
                    <a:pt x="396" y="895"/>
                  </a:lnTo>
                  <a:lnTo>
                    <a:pt x="485" y="953"/>
                  </a:lnTo>
                  <a:lnTo>
                    <a:pt x="579" y="1002"/>
                  </a:lnTo>
                  <a:lnTo>
                    <a:pt x="678" y="1044"/>
                  </a:lnTo>
                  <a:lnTo>
                    <a:pt x="780" y="1078"/>
                  </a:lnTo>
                  <a:lnTo>
                    <a:pt x="883" y="1104"/>
                  </a:lnTo>
                  <a:lnTo>
                    <a:pt x="989" y="1120"/>
                  </a:lnTo>
                  <a:lnTo>
                    <a:pt x="1096" y="1128"/>
                  </a:lnTo>
                  <a:lnTo>
                    <a:pt x="1202" y="1128"/>
                  </a:lnTo>
                  <a:lnTo>
                    <a:pt x="1309" y="1120"/>
                  </a:lnTo>
                  <a:lnTo>
                    <a:pt x="1415" y="1104"/>
                  </a:lnTo>
                  <a:lnTo>
                    <a:pt x="1518" y="1078"/>
                  </a:lnTo>
                  <a:lnTo>
                    <a:pt x="1620" y="1044"/>
                  </a:lnTo>
                  <a:lnTo>
                    <a:pt x="1719" y="1002"/>
                  </a:lnTo>
                  <a:lnTo>
                    <a:pt x="1813" y="953"/>
                  </a:lnTo>
                  <a:lnTo>
                    <a:pt x="1902" y="895"/>
                  </a:lnTo>
                  <a:lnTo>
                    <a:pt x="1988" y="827"/>
                  </a:lnTo>
                  <a:lnTo>
                    <a:pt x="1942" y="740"/>
                  </a:lnTo>
                  <a:lnTo>
                    <a:pt x="1890" y="660"/>
                  </a:lnTo>
                  <a:lnTo>
                    <a:pt x="1828" y="587"/>
                  </a:lnTo>
                  <a:lnTo>
                    <a:pt x="1761" y="519"/>
                  </a:lnTo>
                  <a:lnTo>
                    <a:pt x="1687" y="459"/>
                  </a:lnTo>
                  <a:lnTo>
                    <a:pt x="1608" y="408"/>
                  </a:lnTo>
                  <a:lnTo>
                    <a:pt x="1524" y="364"/>
                  </a:lnTo>
                  <a:lnTo>
                    <a:pt x="1435" y="330"/>
                  </a:lnTo>
                  <a:lnTo>
                    <a:pt x="1343" y="304"/>
                  </a:lnTo>
                  <a:lnTo>
                    <a:pt x="1248" y="288"/>
                  </a:lnTo>
                  <a:lnTo>
                    <a:pt x="1148" y="285"/>
                  </a:lnTo>
                  <a:close/>
                  <a:moveTo>
                    <a:pt x="1148" y="0"/>
                  </a:moveTo>
                  <a:lnTo>
                    <a:pt x="1257" y="4"/>
                  </a:lnTo>
                  <a:lnTo>
                    <a:pt x="1365" y="18"/>
                  </a:lnTo>
                  <a:lnTo>
                    <a:pt x="1470" y="44"/>
                  </a:lnTo>
                  <a:lnTo>
                    <a:pt x="1572" y="76"/>
                  </a:lnTo>
                  <a:lnTo>
                    <a:pt x="1667" y="117"/>
                  </a:lnTo>
                  <a:lnTo>
                    <a:pt x="1761" y="167"/>
                  </a:lnTo>
                  <a:lnTo>
                    <a:pt x="1850" y="225"/>
                  </a:lnTo>
                  <a:lnTo>
                    <a:pt x="1932" y="290"/>
                  </a:lnTo>
                  <a:lnTo>
                    <a:pt x="2010" y="362"/>
                  </a:lnTo>
                  <a:lnTo>
                    <a:pt x="2081" y="442"/>
                  </a:lnTo>
                  <a:lnTo>
                    <a:pt x="2145" y="527"/>
                  </a:lnTo>
                  <a:lnTo>
                    <a:pt x="2203" y="619"/>
                  </a:lnTo>
                  <a:lnTo>
                    <a:pt x="2250" y="716"/>
                  </a:lnTo>
                  <a:lnTo>
                    <a:pt x="2290" y="819"/>
                  </a:lnTo>
                  <a:lnTo>
                    <a:pt x="2298" y="849"/>
                  </a:lnTo>
                  <a:lnTo>
                    <a:pt x="2298" y="881"/>
                  </a:lnTo>
                  <a:lnTo>
                    <a:pt x="2290" y="913"/>
                  </a:lnTo>
                  <a:lnTo>
                    <a:pt x="2276" y="941"/>
                  </a:lnTo>
                  <a:lnTo>
                    <a:pt x="2256" y="967"/>
                  </a:lnTo>
                  <a:lnTo>
                    <a:pt x="2165" y="1050"/>
                  </a:lnTo>
                  <a:lnTo>
                    <a:pt x="2069" y="1128"/>
                  </a:lnTo>
                  <a:lnTo>
                    <a:pt x="1966" y="1195"/>
                  </a:lnTo>
                  <a:lnTo>
                    <a:pt x="1860" y="1255"/>
                  </a:lnTo>
                  <a:lnTo>
                    <a:pt x="1749" y="1307"/>
                  </a:lnTo>
                  <a:lnTo>
                    <a:pt x="1635" y="1348"/>
                  </a:lnTo>
                  <a:lnTo>
                    <a:pt x="1516" y="1380"/>
                  </a:lnTo>
                  <a:lnTo>
                    <a:pt x="1397" y="1404"/>
                  </a:lnTo>
                  <a:lnTo>
                    <a:pt x="1273" y="1420"/>
                  </a:lnTo>
                  <a:lnTo>
                    <a:pt x="1148" y="1424"/>
                  </a:lnTo>
                  <a:lnTo>
                    <a:pt x="1025" y="1420"/>
                  </a:lnTo>
                  <a:lnTo>
                    <a:pt x="901" y="1404"/>
                  </a:lnTo>
                  <a:lnTo>
                    <a:pt x="780" y="1380"/>
                  </a:lnTo>
                  <a:lnTo>
                    <a:pt x="663" y="1348"/>
                  </a:lnTo>
                  <a:lnTo>
                    <a:pt x="549" y="1307"/>
                  </a:lnTo>
                  <a:lnTo>
                    <a:pt x="438" y="1255"/>
                  </a:lnTo>
                  <a:lnTo>
                    <a:pt x="332" y="1195"/>
                  </a:lnTo>
                  <a:lnTo>
                    <a:pt x="229" y="1128"/>
                  </a:lnTo>
                  <a:lnTo>
                    <a:pt x="131" y="1050"/>
                  </a:lnTo>
                  <a:lnTo>
                    <a:pt x="40" y="967"/>
                  </a:lnTo>
                  <a:lnTo>
                    <a:pt x="20" y="941"/>
                  </a:lnTo>
                  <a:lnTo>
                    <a:pt x="6" y="913"/>
                  </a:lnTo>
                  <a:lnTo>
                    <a:pt x="0" y="881"/>
                  </a:lnTo>
                  <a:lnTo>
                    <a:pt x="0" y="849"/>
                  </a:lnTo>
                  <a:lnTo>
                    <a:pt x="6" y="819"/>
                  </a:lnTo>
                  <a:lnTo>
                    <a:pt x="48" y="716"/>
                  </a:lnTo>
                  <a:lnTo>
                    <a:pt x="95" y="619"/>
                  </a:lnTo>
                  <a:lnTo>
                    <a:pt x="153" y="527"/>
                  </a:lnTo>
                  <a:lnTo>
                    <a:pt x="217" y="442"/>
                  </a:lnTo>
                  <a:lnTo>
                    <a:pt x="288" y="362"/>
                  </a:lnTo>
                  <a:lnTo>
                    <a:pt x="364" y="290"/>
                  </a:lnTo>
                  <a:lnTo>
                    <a:pt x="448" y="225"/>
                  </a:lnTo>
                  <a:lnTo>
                    <a:pt x="535" y="167"/>
                  </a:lnTo>
                  <a:lnTo>
                    <a:pt x="629" y="117"/>
                  </a:lnTo>
                  <a:lnTo>
                    <a:pt x="726" y="76"/>
                  </a:lnTo>
                  <a:lnTo>
                    <a:pt x="828" y="44"/>
                  </a:lnTo>
                  <a:lnTo>
                    <a:pt x="933" y="18"/>
                  </a:lnTo>
                  <a:lnTo>
                    <a:pt x="1039" y="4"/>
                  </a:lnTo>
                  <a:lnTo>
                    <a:pt x="11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p:cNvGrpSpPr/>
          <p:nvPr/>
        </p:nvGrpSpPr>
        <p:grpSpPr>
          <a:xfrm>
            <a:off x="4814171" y="1702203"/>
            <a:ext cx="454146" cy="283842"/>
            <a:chOff x="-601663" y="4746625"/>
            <a:chExt cx="5207001" cy="3254376"/>
          </a:xfrm>
          <a:solidFill>
            <a:schemeClr val="bg1"/>
          </a:solidFill>
        </p:grpSpPr>
        <p:sp>
          <p:nvSpPr>
            <p:cNvPr id="55" name="Freeform 56"/>
            <p:cNvSpPr>
              <a:spLocks/>
            </p:cNvSpPr>
            <p:nvPr/>
          </p:nvSpPr>
          <p:spPr bwMode="auto">
            <a:xfrm>
              <a:off x="158750" y="4976813"/>
              <a:ext cx="3387726" cy="3024188"/>
            </a:xfrm>
            <a:custGeom>
              <a:avLst/>
              <a:gdLst>
                <a:gd name="T0" fmla="*/ 3020 w 4270"/>
                <a:gd name="T1" fmla="*/ 173 h 3809"/>
                <a:gd name="T2" fmla="*/ 3629 w 4270"/>
                <a:gd name="T3" fmla="*/ 422 h 3809"/>
                <a:gd name="T4" fmla="*/ 3983 w 4270"/>
                <a:gd name="T5" fmla="*/ 553 h 3809"/>
                <a:gd name="T6" fmla="*/ 4099 w 4270"/>
                <a:gd name="T7" fmla="*/ 700 h 3809"/>
                <a:gd name="T8" fmla="*/ 3918 w 4270"/>
                <a:gd name="T9" fmla="*/ 820 h 3809"/>
                <a:gd name="T10" fmla="*/ 3671 w 4270"/>
                <a:gd name="T11" fmla="*/ 730 h 3809"/>
                <a:gd name="T12" fmla="*/ 3102 w 4270"/>
                <a:gd name="T13" fmla="*/ 505 h 3809"/>
                <a:gd name="T14" fmla="*/ 2471 w 4270"/>
                <a:gd name="T15" fmla="*/ 276 h 3809"/>
                <a:gd name="T16" fmla="*/ 1974 w 4270"/>
                <a:gd name="T17" fmla="*/ 435 h 3809"/>
                <a:gd name="T18" fmla="*/ 1526 w 4270"/>
                <a:gd name="T19" fmla="*/ 873 h 3809"/>
                <a:gd name="T20" fmla="*/ 1353 w 4270"/>
                <a:gd name="T21" fmla="*/ 1234 h 3809"/>
                <a:gd name="T22" fmla="*/ 1447 w 4270"/>
                <a:gd name="T23" fmla="*/ 1367 h 3809"/>
                <a:gd name="T24" fmla="*/ 1777 w 4270"/>
                <a:gd name="T25" fmla="*/ 1309 h 3809"/>
                <a:gd name="T26" fmla="*/ 2035 w 4270"/>
                <a:gd name="T27" fmla="*/ 1076 h 3809"/>
                <a:gd name="T28" fmla="*/ 2248 w 4270"/>
                <a:gd name="T29" fmla="*/ 1013 h 3809"/>
                <a:gd name="T30" fmla="*/ 2503 w 4270"/>
                <a:gd name="T31" fmla="*/ 947 h 3809"/>
                <a:gd name="T32" fmla="*/ 2981 w 4270"/>
                <a:gd name="T33" fmla="*/ 1351 h 3809"/>
                <a:gd name="T34" fmla="*/ 3689 w 4270"/>
                <a:gd name="T35" fmla="*/ 1934 h 3809"/>
                <a:gd name="T36" fmla="*/ 4186 w 4270"/>
                <a:gd name="T37" fmla="*/ 2458 h 3809"/>
                <a:gd name="T38" fmla="*/ 4232 w 4270"/>
                <a:gd name="T39" fmla="*/ 2896 h 3809"/>
                <a:gd name="T40" fmla="*/ 3864 w 4270"/>
                <a:gd name="T41" fmla="*/ 3162 h 3809"/>
                <a:gd name="T42" fmla="*/ 3504 w 4270"/>
                <a:gd name="T43" fmla="*/ 3431 h 3809"/>
                <a:gd name="T44" fmla="*/ 3110 w 4270"/>
                <a:gd name="T45" fmla="*/ 3610 h 3809"/>
                <a:gd name="T46" fmla="*/ 2692 w 4270"/>
                <a:gd name="T47" fmla="*/ 3735 h 3809"/>
                <a:gd name="T48" fmla="*/ 2258 w 4270"/>
                <a:gd name="T49" fmla="*/ 3805 h 3809"/>
                <a:gd name="T50" fmla="*/ 1839 w 4270"/>
                <a:gd name="T51" fmla="*/ 3650 h 3809"/>
                <a:gd name="T52" fmla="*/ 1534 w 4270"/>
                <a:gd name="T53" fmla="*/ 3427 h 3809"/>
                <a:gd name="T54" fmla="*/ 1007 w 4270"/>
                <a:gd name="T55" fmla="*/ 3019 h 3809"/>
                <a:gd name="T56" fmla="*/ 513 w 4270"/>
                <a:gd name="T57" fmla="*/ 2609 h 3809"/>
                <a:gd name="T58" fmla="*/ 175 w 4270"/>
                <a:gd name="T59" fmla="*/ 2263 h 3809"/>
                <a:gd name="T60" fmla="*/ 0 w 4270"/>
                <a:gd name="T61" fmla="*/ 2044 h 3809"/>
                <a:gd name="T62" fmla="*/ 159 w 4270"/>
                <a:gd name="T63" fmla="*/ 1898 h 3809"/>
                <a:gd name="T64" fmla="*/ 378 w 4270"/>
                <a:gd name="T65" fmla="*/ 2079 h 3809"/>
                <a:gd name="T66" fmla="*/ 696 w 4270"/>
                <a:gd name="T67" fmla="*/ 2406 h 3809"/>
                <a:gd name="T68" fmla="*/ 1188 w 4270"/>
                <a:gd name="T69" fmla="*/ 2814 h 3809"/>
                <a:gd name="T70" fmla="*/ 1705 w 4270"/>
                <a:gd name="T71" fmla="*/ 3214 h 3809"/>
                <a:gd name="T72" fmla="*/ 1988 w 4270"/>
                <a:gd name="T73" fmla="*/ 3421 h 3809"/>
                <a:gd name="T74" fmla="*/ 2286 w 4270"/>
                <a:gd name="T75" fmla="*/ 3532 h 3809"/>
                <a:gd name="T76" fmla="*/ 2461 w 4270"/>
                <a:gd name="T77" fmla="*/ 3503 h 3809"/>
                <a:gd name="T78" fmla="*/ 2597 w 4270"/>
                <a:gd name="T79" fmla="*/ 3399 h 3809"/>
                <a:gd name="T80" fmla="*/ 2817 w 4270"/>
                <a:gd name="T81" fmla="*/ 3469 h 3809"/>
                <a:gd name="T82" fmla="*/ 3006 w 4270"/>
                <a:gd name="T83" fmla="*/ 3250 h 3809"/>
                <a:gd name="T84" fmla="*/ 3205 w 4270"/>
                <a:gd name="T85" fmla="*/ 3140 h 3809"/>
                <a:gd name="T86" fmla="*/ 3448 w 4270"/>
                <a:gd name="T87" fmla="*/ 3158 h 3809"/>
                <a:gd name="T88" fmla="*/ 3554 w 4270"/>
                <a:gd name="T89" fmla="*/ 3005 h 3809"/>
                <a:gd name="T90" fmla="*/ 3693 w 4270"/>
                <a:gd name="T91" fmla="*/ 2854 h 3809"/>
                <a:gd name="T92" fmla="*/ 3908 w 4270"/>
                <a:gd name="T93" fmla="*/ 2864 h 3809"/>
                <a:gd name="T94" fmla="*/ 3995 w 4270"/>
                <a:gd name="T95" fmla="*/ 2710 h 3809"/>
                <a:gd name="T96" fmla="*/ 3751 w 4270"/>
                <a:gd name="T97" fmla="*/ 2360 h 3809"/>
                <a:gd name="T98" fmla="*/ 3190 w 4270"/>
                <a:gd name="T99" fmla="*/ 1872 h 3809"/>
                <a:gd name="T100" fmla="*/ 2509 w 4270"/>
                <a:gd name="T101" fmla="*/ 1309 h 3809"/>
                <a:gd name="T102" fmla="*/ 2215 w 4270"/>
                <a:gd name="T103" fmla="*/ 1321 h 3809"/>
                <a:gd name="T104" fmla="*/ 1761 w 4270"/>
                <a:gd name="T105" fmla="*/ 1622 h 3809"/>
                <a:gd name="T106" fmla="*/ 1214 w 4270"/>
                <a:gd name="T107" fmla="*/ 1560 h 3809"/>
                <a:gd name="T108" fmla="*/ 1088 w 4270"/>
                <a:gd name="T109" fmla="*/ 1164 h 3809"/>
                <a:gd name="T110" fmla="*/ 1327 w 4270"/>
                <a:gd name="T111" fmla="*/ 682 h 3809"/>
                <a:gd name="T112" fmla="*/ 1791 w 4270"/>
                <a:gd name="T113" fmla="*/ 232 h 3809"/>
                <a:gd name="T114" fmla="*/ 2348 w 4270"/>
                <a:gd name="T115" fmla="*/ 0 h 3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0" h="3809">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6" name="Freeform 57"/>
            <p:cNvSpPr>
              <a:spLocks/>
            </p:cNvSpPr>
            <p:nvPr/>
          </p:nvSpPr>
          <p:spPr bwMode="auto">
            <a:xfrm>
              <a:off x="482600" y="5180013"/>
              <a:ext cx="1193800" cy="217488"/>
            </a:xfrm>
            <a:custGeom>
              <a:avLst/>
              <a:gdLst>
                <a:gd name="T0" fmla="*/ 137 w 1502"/>
                <a:gd name="T1" fmla="*/ 0 h 275"/>
                <a:gd name="T2" fmla="*/ 1367 w 1502"/>
                <a:gd name="T3" fmla="*/ 0 h 275"/>
                <a:gd name="T4" fmla="*/ 1403 w 1502"/>
                <a:gd name="T5" fmla="*/ 6 h 275"/>
                <a:gd name="T6" fmla="*/ 1434 w 1502"/>
                <a:gd name="T7" fmla="*/ 20 h 275"/>
                <a:gd name="T8" fmla="*/ 1462 w 1502"/>
                <a:gd name="T9" fmla="*/ 42 h 275"/>
                <a:gd name="T10" fmla="*/ 1484 w 1502"/>
                <a:gd name="T11" fmla="*/ 68 h 275"/>
                <a:gd name="T12" fmla="*/ 1498 w 1502"/>
                <a:gd name="T13" fmla="*/ 102 h 275"/>
                <a:gd name="T14" fmla="*/ 1502 w 1502"/>
                <a:gd name="T15" fmla="*/ 138 h 275"/>
                <a:gd name="T16" fmla="*/ 1498 w 1502"/>
                <a:gd name="T17" fmla="*/ 174 h 275"/>
                <a:gd name="T18" fmla="*/ 1484 w 1502"/>
                <a:gd name="T19" fmla="*/ 207 h 275"/>
                <a:gd name="T20" fmla="*/ 1462 w 1502"/>
                <a:gd name="T21" fmla="*/ 235 h 275"/>
                <a:gd name="T22" fmla="*/ 1434 w 1502"/>
                <a:gd name="T23" fmla="*/ 255 h 275"/>
                <a:gd name="T24" fmla="*/ 1403 w 1502"/>
                <a:gd name="T25" fmla="*/ 269 h 275"/>
                <a:gd name="T26" fmla="*/ 1367 w 1502"/>
                <a:gd name="T27" fmla="*/ 275 h 275"/>
                <a:gd name="T28" fmla="*/ 137 w 1502"/>
                <a:gd name="T29" fmla="*/ 275 h 275"/>
                <a:gd name="T30" fmla="*/ 99 w 1502"/>
                <a:gd name="T31" fmla="*/ 269 h 275"/>
                <a:gd name="T32" fmla="*/ 68 w 1502"/>
                <a:gd name="T33" fmla="*/ 255 h 275"/>
                <a:gd name="T34" fmla="*/ 40 w 1502"/>
                <a:gd name="T35" fmla="*/ 235 h 275"/>
                <a:gd name="T36" fmla="*/ 18 w 1502"/>
                <a:gd name="T37" fmla="*/ 207 h 275"/>
                <a:gd name="T38" fmla="*/ 4 w 1502"/>
                <a:gd name="T39" fmla="*/ 174 h 275"/>
                <a:gd name="T40" fmla="*/ 0 w 1502"/>
                <a:gd name="T41" fmla="*/ 138 h 275"/>
                <a:gd name="T42" fmla="*/ 4 w 1502"/>
                <a:gd name="T43" fmla="*/ 102 h 275"/>
                <a:gd name="T44" fmla="*/ 18 w 1502"/>
                <a:gd name="T45" fmla="*/ 68 h 275"/>
                <a:gd name="T46" fmla="*/ 40 w 1502"/>
                <a:gd name="T47" fmla="*/ 42 h 275"/>
                <a:gd name="T48" fmla="*/ 68 w 1502"/>
                <a:gd name="T49" fmla="*/ 20 h 275"/>
                <a:gd name="T50" fmla="*/ 99 w 1502"/>
                <a:gd name="T51" fmla="*/ 6 h 275"/>
                <a:gd name="T52" fmla="*/ 137 w 1502"/>
                <a:gd name="T5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2" h="275">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58"/>
            <p:cNvSpPr>
              <a:spLocks/>
            </p:cNvSpPr>
            <p:nvPr/>
          </p:nvSpPr>
          <p:spPr bwMode="auto">
            <a:xfrm>
              <a:off x="3311525" y="6699250"/>
              <a:ext cx="533400" cy="430213"/>
            </a:xfrm>
            <a:custGeom>
              <a:avLst/>
              <a:gdLst>
                <a:gd name="T0" fmla="*/ 528 w 673"/>
                <a:gd name="T1" fmla="*/ 0 h 541"/>
                <a:gd name="T2" fmla="*/ 562 w 673"/>
                <a:gd name="T3" fmla="*/ 2 h 541"/>
                <a:gd name="T4" fmla="*/ 595 w 673"/>
                <a:gd name="T5" fmla="*/ 14 h 541"/>
                <a:gd name="T6" fmla="*/ 625 w 673"/>
                <a:gd name="T7" fmla="*/ 34 h 541"/>
                <a:gd name="T8" fmla="*/ 649 w 673"/>
                <a:gd name="T9" fmla="*/ 60 h 541"/>
                <a:gd name="T10" fmla="*/ 665 w 673"/>
                <a:gd name="T11" fmla="*/ 94 h 541"/>
                <a:gd name="T12" fmla="*/ 673 w 673"/>
                <a:gd name="T13" fmla="*/ 127 h 541"/>
                <a:gd name="T14" fmla="*/ 671 w 673"/>
                <a:gd name="T15" fmla="*/ 163 h 541"/>
                <a:gd name="T16" fmla="*/ 659 w 673"/>
                <a:gd name="T17" fmla="*/ 197 h 541"/>
                <a:gd name="T18" fmla="*/ 639 w 673"/>
                <a:gd name="T19" fmla="*/ 227 h 541"/>
                <a:gd name="T20" fmla="*/ 613 w 673"/>
                <a:gd name="T21" fmla="*/ 251 h 541"/>
                <a:gd name="T22" fmla="*/ 213 w 673"/>
                <a:gd name="T23" fmla="*/ 520 h 541"/>
                <a:gd name="T24" fmla="*/ 189 w 673"/>
                <a:gd name="T25" fmla="*/ 531 h 541"/>
                <a:gd name="T26" fmla="*/ 164 w 673"/>
                <a:gd name="T27" fmla="*/ 539 h 541"/>
                <a:gd name="T28" fmla="*/ 138 w 673"/>
                <a:gd name="T29" fmla="*/ 541 h 541"/>
                <a:gd name="T30" fmla="*/ 104 w 673"/>
                <a:gd name="T31" fmla="*/ 537 h 541"/>
                <a:gd name="T32" fmla="*/ 74 w 673"/>
                <a:gd name="T33" fmla="*/ 525 h 541"/>
                <a:gd name="T34" fmla="*/ 46 w 673"/>
                <a:gd name="T35" fmla="*/ 508 h 541"/>
                <a:gd name="T36" fmla="*/ 22 w 673"/>
                <a:gd name="T37" fmla="*/ 482 h 541"/>
                <a:gd name="T38" fmla="*/ 6 w 673"/>
                <a:gd name="T39" fmla="*/ 448 h 541"/>
                <a:gd name="T40" fmla="*/ 0 w 673"/>
                <a:gd name="T41" fmla="*/ 414 h 541"/>
                <a:gd name="T42" fmla="*/ 2 w 673"/>
                <a:gd name="T43" fmla="*/ 378 h 541"/>
                <a:gd name="T44" fmla="*/ 14 w 673"/>
                <a:gd name="T45" fmla="*/ 346 h 541"/>
                <a:gd name="T46" fmla="*/ 32 w 673"/>
                <a:gd name="T47" fmla="*/ 317 h 541"/>
                <a:gd name="T48" fmla="*/ 60 w 673"/>
                <a:gd name="T49" fmla="*/ 293 h 541"/>
                <a:gd name="T50" fmla="*/ 460 w 673"/>
                <a:gd name="T51" fmla="*/ 24 h 541"/>
                <a:gd name="T52" fmla="*/ 492 w 673"/>
                <a:gd name="T53" fmla="*/ 6 h 541"/>
                <a:gd name="T54" fmla="*/ 528 w 673"/>
                <a:gd name="T55"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3" h="541">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59"/>
            <p:cNvSpPr>
              <a:spLocks/>
            </p:cNvSpPr>
            <p:nvPr/>
          </p:nvSpPr>
          <p:spPr bwMode="auto">
            <a:xfrm>
              <a:off x="2327275" y="6589713"/>
              <a:ext cx="868363" cy="869950"/>
            </a:xfrm>
            <a:custGeom>
              <a:avLst/>
              <a:gdLst>
                <a:gd name="T0" fmla="*/ 173 w 1092"/>
                <a:gd name="T1" fmla="*/ 6 h 1094"/>
                <a:gd name="T2" fmla="*/ 235 w 1092"/>
                <a:gd name="T3" fmla="*/ 44 h 1094"/>
                <a:gd name="T4" fmla="*/ 336 w 1092"/>
                <a:gd name="T5" fmla="*/ 149 h 1094"/>
                <a:gd name="T6" fmla="*/ 446 w 1092"/>
                <a:gd name="T7" fmla="*/ 262 h 1094"/>
                <a:gd name="T8" fmla="*/ 561 w 1092"/>
                <a:gd name="T9" fmla="*/ 380 h 1094"/>
                <a:gd name="T10" fmla="*/ 674 w 1092"/>
                <a:gd name="T11" fmla="*/ 495 h 1094"/>
                <a:gd name="T12" fmla="*/ 782 w 1092"/>
                <a:gd name="T13" fmla="*/ 603 h 1094"/>
                <a:gd name="T14" fmla="*/ 879 w 1092"/>
                <a:gd name="T15" fmla="*/ 698 h 1094"/>
                <a:gd name="T16" fmla="*/ 959 w 1092"/>
                <a:gd name="T17" fmla="*/ 778 h 1094"/>
                <a:gd name="T18" fmla="*/ 1021 w 1092"/>
                <a:gd name="T19" fmla="*/ 832 h 1094"/>
                <a:gd name="T20" fmla="*/ 1066 w 1092"/>
                <a:gd name="T21" fmla="*/ 875 h 1094"/>
                <a:gd name="T22" fmla="*/ 1092 w 1092"/>
                <a:gd name="T23" fmla="*/ 941 h 1094"/>
                <a:gd name="T24" fmla="*/ 1082 w 1092"/>
                <a:gd name="T25" fmla="*/ 1011 h 1094"/>
                <a:gd name="T26" fmla="*/ 1040 w 1092"/>
                <a:gd name="T27" fmla="*/ 1065 h 1094"/>
                <a:gd name="T28" fmla="*/ 985 w 1092"/>
                <a:gd name="T29" fmla="*/ 1090 h 1094"/>
                <a:gd name="T30" fmla="*/ 925 w 1092"/>
                <a:gd name="T31" fmla="*/ 1090 h 1094"/>
                <a:gd name="T32" fmla="*/ 871 w 1092"/>
                <a:gd name="T33" fmla="*/ 1065 h 1094"/>
                <a:gd name="T34" fmla="*/ 818 w 1092"/>
                <a:gd name="T35" fmla="*/ 1019 h 1094"/>
                <a:gd name="T36" fmla="*/ 744 w 1092"/>
                <a:gd name="T37" fmla="*/ 949 h 1094"/>
                <a:gd name="T38" fmla="*/ 654 w 1092"/>
                <a:gd name="T39" fmla="*/ 864 h 1094"/>
                <a:gd name="T40" fmla="*/ 555 w 1092"/>
                <a:gd name="T41" fmla="*/ 764 h 1094"/>
                <a:gd name="T42" fmla="*/ 452 w 1092"/>
                <a:gd name="T43" fmla="*/ 661 h 1094"/>
                <a:gd name="T44" fmla="*/ 350 w 1092"/>
                <a:gd name="T45" fmla="*/ 555 h 1094"/>
                <a:gd name="T46" fmla="*/ 253 w 1092"/>
                <a:gd name="T47" fmla="*/ 455 h 1094"/>
                <a:gd name="T48" fmla="*/ 167 w 1092"/>
                <a:gd name="T49" fmla="*/ 366 h 1094"/>
                <a:gd name="T50" fmla="*/ 97 w 1092"/>
                <a:gd name="T51" fmla="*/ 294 h 1094"/>
                <a:gd name="T52" fmla="*/ 52 w 1092"/>
                <a:gd name="T53" fmla="*/ 247 h 1094"/>
                <a:gd name="T54" fmla="*/ 16 w 1092"/>
                <a:gd name="T55" fmla="*/ 203 h 1094"/>
                <a:gd name="T56" fmla="*/ 0 w 1092"/>
                <a:gd name="T57" fmla="*/ 135 h 1094"/>
                <a:gd name="T58" fmla="*/ 18 w 1092"/>
                <a:gd name="T59" fmla="*/ 67 h 1094"/>
                <a:gd name="T60" fmla="*/ 72 w 1092"/>
                <a:gd name="T61" fmla="*/ 18 h 1094"/>
                <a:gd name="T62" fmla="*/ 139 w 1092"/>
                <a:gd name="T63"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2" h="1094">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60"/>
            <p:cNvSpPr>
              <a:spLocks/>
            </p:cNvSpPr>
            <p:nvPr/>
          </p:nvSpPr>
          <p:spPr bwMode="auto">
            <a:xfrm>
              <a:off x="2001837" y="6916738"/>
              <a:ext cx="758825" cy="758825"/>
            </a:xfrm>
            <a:custGeom>
              <a:avLst/>
              <a:gdLst>
                <a:gd name="T0" fmla="*/ 143 w 957"/>
                <a:gd name="T1" fmla="*/ 0 h 955"/>
                <a:gd name="T2" fmla="*/ 177 w 957"/>
                <a:gd name="T3" fmla="*/ 4 h 955"/>
                <a:gd name="T4" fmla="*/ 211 w 957"/>
                <a:gd name="T5" fmla="*/ 20 h 955"/>
                <a:gd name="T6" fmla="*/ 239 w 957"/>
                <a:gd name="T7" fmla="*/ 43 h 955"/>
                <a:gd name="T8" fmla="*/ 259 w 957"/>
                <a:gd name="T9" fmla="*/ 65 h 955"/>
                <a:gd name="T10" fmla="*/ 287 w 957"/>
                <a:gd name="T11" fmla="*/ 95 h 955"/>
                <a:gd name="T12" fmla="*/ 320 w 957"/>
                <a:gd name="T13" fmla="*/ 131 h 955"/>
                <a:gd name="T14" fmla="*/ 358 w 957"/>
                <a:gd name="T15" fmla="*/ 171 h 955"/>
                <a:gd name="T16" fmla="*/ 402 w 957"/>
                <a:gd name="T17" fmla="*/ 217 h 955"/>
                <a:gd name="T18" fmla="*/ 448 w 957"/>
                <a:gd name="T19" fmla="*/ 264 h 955"/>
                <a:gd name="T20" fmla="*/ 495 w 957"/>
                <a:gd name="T21" fmla="*/ 314 h 955"/>
                <a:gd name="T22" fmla="*/ 545 w 957"/>
                <a:gd name="T23" fmla="*/ 366 h 955"/>
                <a:gd name="T24" fmla="*/ 597 w 957"/>
                <a:gd name="T25" fmla="*/ 418 h 955"/>
                <a:gd name="T26" fmla="*/ 647 w 957"/>
                <a:gd name="T27" fmla="*/ 469 h 955"/>
                <a:gd name="T28" fmla="*/ 698 w 957"/>
                <a:gd name="T29" fmla="*/ 519 h 955"/>
                <a:gd name="T30" fmla="*/ 746 w 957"/>
                <a:gd name="T31" fmla="*/ 567 h 955"/>
                <a:gd name="T32" fmla="*/ 792 w 957"/>
                <a:gd name="T33" fmla="*/ 611 h 955"/>
                <a:gd name="T34" fmla="*/ 834 w 957"/>
                <a:gd name="T35" fmla="*/ 651 h 955"/>
                <a:gd name="T36" fmla="*/ 873 w 957"/>
                <a:gd name="T37" fmla="*/ 684 h 955"/>
                <a:gd name="T38" fmla="*/ 905 w 957"/>
                <a:gd name="T39" fmla="*/ 712 h 955"/>
                <a:gd name="T40" fmla="*/ 931 w 957"/>
                <a:gd name="T41" fmla="*/ 738 h 955"/>
                <a:gd name="T42" fmla="*/ 949 w 957"/>
                <a:gd name="T43" fmla="*/ 770 h 955"/>
                <a:gd name="T44" fmla="*/ 957 w 957"/>
                <a:gd name="T45" fmla="*/ 804 h 955"/>
                <a:gd name="T46" fmla="*/ 955 w 957"/>
                <a:gd name="T47" fmla="*/ 840 h 955"/>
                <a:gd name="T48" fmla="*/ 947 w 957"/>
                <a:gd name="T49" fmla="*/ 873 h 955"/>
                <a:gd name="T50" fmla="*/ 927 w 957"/>
                <a:gd name="T51" fmla="*/ 903 h 955"/>
                <a:gd name="T52" fmla="*/ 905 w 957"/>
                <a:gd name="T53" fmla="*/ 927 h 955"/>
                <a:gd name="T54" fmla="*/ 879 w 957"/>
                <a:gd name="T55" fmla="*/ 943 h 955"/>
                <a:gd name="T56" fmla="*/ 850 w 957"/>
                <a:gd name="T57" fmla="*/ 953 h 955"/>
                <a:gd name="T58" fmla="*/ 820 w 957"/>
                <a:gd name="T59" fmla="*/ 955 h 955"/>
                <a:gd name="T60" fmla="*/ 792 w 957"/>
                <a:gd name="T61" fmla="*/ 953 h 955"/>
                <a:gd name="T62" fmla="*/ 762 w 957"/>
                <a:gd name="T63" fmla="*/ 943 h 955"/>
                <a:gd name="T64" fmla="*/ 736 w 957"/>
                <a:gd name="T65" fmla="*/ 925 h 955"/>
                <a:gd name="T66" fmla="*/ 702 w 957"/>
                <a:gd name="T67" fmla="*/ 899 h 955"/>
                <a:gd name="T68" fmla="*/ 667 w 957"/>
                <a:gd name="T69" fmla="*/ 867 h 955"/>
                <a:gd name="T70" fmla="*/ 627 w 957"/>
                <a:gd name="T71" fmla="*/ 832 h 955"/>
                <a:gd name="T72" fmla="*/ 585 w 957"/>
                <a:gd name="T73" fmla="*/ 792 h 955"/>
                <a:gd name="T74" fmla="*/ 541 w 957"/>
                <a:gd name="T75" fmla="*/ 748 h 955"/>
                <a:gd name="T76" fmla="*/ 495 w 957"/>
                <a:gd name="T77" fmla="*/ 704 h 955"/>
                <a:gd name="T78" fmla="*/ 450 w 957"/>
                <a:gd name="T79" fmla="*/ 659 h 955"/>
                <a:gd name="T80" fmla="*/ 404 w 957"/>
                <a:gd name="T81" fmla="*/ 611 h 955"/>
                <a:gd name="T82" fmla="*/ 358 w 957"/>
                <a:gd name="T83" fmla="*/ 565 h 955"/>
                <a:gd name="T84" fmla="*/ 312 w 957"/>
                <a:gd name="T85" fmla="*/ 517 h 955"/>
                <a:gd name="T86" fmla="*/ 269 w 957"/>
                <a:gd name="T87" fmla="*/ 473 h 955"/>
                <a:gd name="T88" fmla="*/ 227 w 957"/>
                <a:gd name="T89" fmla="*/ 430 h 955"/>
                <a:gd name="T90" fmla="*/ 187 w 957"/>
                <a:gd name="T91" fmla="*/ 388 h 955"/>
                <a:gd name="T92" fmla="*/ 151 w 957"/>
                <a:gd name="T93" fmla="*/ 350 h 955"/>
                <a:gd name="T94" fmla="*/ 119 w 957"/>
                <a:gd name="T95" fmla="*/ 316 h 955"/>
                <a:gd name="T96" fmla="*/ 92 w 957"/>
                <a:gd name="T97" fmla="*/ 286 h 955"/>
                <a:gd name="T98" fmla="*/ 70 w 957"/>
                <a:gd name="T99" fmla="*/ 262 h 955"/>
                <a:gd name="T100" fmla="*/ 52 w 957"/>
                <a:gd name="T101" fmla="*/ 245 h 955"/>
                <a:gd name="T102" fmla="*/ 42 w 957"/>
                <a:gd name="T103" fmla="*/ 233 h 955"/>
                <a:gd name="T104" fmla="*/ 38 w 957"/>
                <a:gd name="T105" fmla="*/ 229 h 955"/>
                <a:gd name="T106" fmla="*/ 16 w 957"/>
                <a:gd name="T107" fmla="*/ 199 h 955"/>
                <a:gd name="T108" fmla="*/ 2 w 957"/>
                <a:gd name="T109" fmla="*/ 165 h 955"/>
                <a:gd name="T110" fmla="*/ 0 w 957"/>
                <a:gd name="T111" fmla="*/ 129 h 955"/>
                <a:gd name="T112" fmla="*/ 6 w 957"/>
                <a:gd name="T113" fmla="*/ 95 h 955"/>
                <a:gd name="T114" fmla="*/ 22 w 957"/>
                <a:gd name="T115" fmla="*/ 63 h 955"/>
                <a:gd name="T116" fmla="*/ 46 w 957"/>
                <a:gd name="T117" fmla="*/ 36 h 955"/>
                <a:gd name="T118" fmla="*/ 76 w 957"/>
                <a:gd name="T119" fmla="*/ 14 h 955"/>
                <a:gd name="T120" fmla="*/ 109 w 957"/>
                <a:gd name="T121" fmla="*/ 2 h 955"/>
                <a:gd name="T122" fmla="*/ 143 w 957"/>
                <a:gd name="T123"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7" h="955">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0" name="Freeform 61"/>
            <p:cNvSpPr>
              <a:spLocks/>
            </p:cNvSpPr>
            <p:nvPr/>
          </p:nvSpPr>
          <p:spPr bwMode="auto">
            <a:xfrm>
              <a:off x="1568450" y="7134225"/>
              <a:ext cx="757238" cy="758825"/>
            </a:xfrm>
            <a:custGeom>
              <a:avLst/>
              <a:gdLst>
                <a:gd name="T0" fmla="*/ 141 w 955"/>
                <a:gd name="T1" fmla="*/ 0 h 958"/>
                <a:gd name="T2" fmla="*/ 175 w 955"/>
                <a:gd name="T3" fmla="*/ 6 h 958"/>
                <a:gd name="T4" fmla="*/ 207 w 955"/>
                <a:gd name="T5" fmla="*/ 20 h 958"/>
                <a:gd name="T6" fmla="*/ 237 w 955"/>
                <a:gd name="T7" fmla="*/ 42 h 958"/>
                <a:gd name="T8" fmla="*/ 255 w 955"/>
                <a:gd name="T9" fmla="*/ 62 h 958"/>
                <a:gd name="T10" fmla="*/ 278 w 955"/>
                <a:gd name="T11" fmla="*/ 90 h 958"/>
                <a:gd name="T12" fmla="*/ 310 w 955"/>
                <a:gd name="T13" fmla="*/ 122 h 958"/>
                <a:gd name="T14" fmla="*/ 346 w 955"/>
                <a:gd name="T15" fmla="*/ 160 h 958"/>
                <a:gd name="T16" fmla="*/ 388 w 955"/>
                <a:gd name="T17" fmla="*/ 203 h 958"/>
                <a:gd name="T18" fmla="*/ 432 w 955"/>
                <a:gd name="T19" fmla="*/ 249 h 958"/>
                <a:gd name="T20" fmla="*/ 479 w 955"/>
                <a:gd name="T21" fmla="*/ 299 h 958"/>
                <a:gd name="T22" fmla="*/ 527 w 955"/>
                <a:gd name="T23" fmla="*/ 349 h 958"/>
                <a:gd name="T24" fmla="*/ 579 w 955"/>
                <a:gd name="T25" fmla="*/ 400 h 958"/>
                <a:gd name="T26" fmla="*/ 631 w 955"/>
                <a:gd name="T27" fmla="*/ 452 h 958"/>
                <a:gd name="T28" fmla="*/ 680 w 955"/>
                <a:gd name="T29" fmla="*/ 504 h 958"/>
                <a:gd name="T30" fmla="*/ 732 w 955"/>
                <a:gd name="T31" fmla="*/ 554 h 958"/>
                <a:gd name="T32" fmla="*/ 780 w 955"/>
                <a:gd name="T33" fmla="*/ 599 h 958"/>
                <a:gd name="T34" fmla="*/ 826 w 955"/>
                <a:gd name="T35" fmla="*/ 643 h 958"/>
                <a:gd name="T36" fmla="*/ 869 w 955"/>
                <a:gd name="T37" fmla="*/ 681 h 958"/>
                <a:gd name="T38" fmla="*/ 907 w 955"/>
                <a:gd name="T39" fmla="*/ 715 h 958"/>
                <a:gd name="T40" fmla="*/ 931 w 955"/>
                <a:gd name="T41" fmla="*/ 743 h 958"/>
                <a:gd name="T42" fmla="*/ 949 w 955"/>
                <a:gd name="T43" fmla="*/ 775 h 958"/>
                <a:gd name="T44" fmla="*/ 955 w 955"/>
                <a:gd name="T45" fmla="*/ 808 h 958"/>
                <a:gd name="T46" fmla="*/ 955 w 955"/>
                <a:gd name="T47" fmla="*/ 842 h 958"/>
                <a:gd name="T48" fmla="*/ 943 w 955"/>
                <a:gd name="T49" fmla="*/ 878 h 958"/>
                <a:gd name="T50" fmla="*/ 923 w 955"/>
                <a:gd name="T51" fmla="*/ 908 h 958"/>
                <a:gd name="T52" fmla="*/ 901 w 955"/>
                <a:gd name="T53" fmla="*/ 930 h 958"/>
                <a:gd name="T54" fmla="*/ 875 w 955"/>
                <a:gd name="T55" fmla="*/ 944 h 958"/>
                <a:gd name="T56" fmla="*/ 847 w 955"/>
                <a:gd name="T57" fmla="*/ 954 h 958"/>
                <a:gd name="T58" fmla="*/ 820 w 955"/>
                <a:gd name="T59" fmla="*/ 958 h 958"/>
                <a:gd name="T60" fmla="*/ 788 w 955"/>
                <a:gd name="T61" fmla="*/ 954 h 958"/>
                <a:gd name="T62" fmla="*/ 758 w 955"/>
                <a:gd name="T63" fmla="*/ 942 h 958"/>
                <a:gd name="T64" fmla="*/ 732 w 955"/>
                <a:gd name="T65" fmla="*/ 924 h 958"/>
                <a:gd name="T66" fmla="*/ 688 w 955"/>
                <a:gd name="T67" fmla="*/ 888 h 958"/>
                <a:gd name="T68" fmla="*/ 643 w 955"/>
                <a:gd name="T69" fmla="*/ 846 h 958"/>
                <a:gd name="T70" fmla="*/ 593 w 955"/>
                <a:gd name="T71" fmla="*/ 799 h 958"/>
                <a:gd name="T72" fmla="*/ 541 w 955"/>
                <a:gd name="T73" fmla="*/ 749 h 958"/>
                <a:gd name="T74" fmla="*/ 485 w 955"/>
                <a:gd name="T75" fmla="*/ 695 h 958"/>
                <a:gd name="T76" fmla="*/ 432 w 955"/>
                <a:gd name="T77" fmla="*/ 641 h 958"/>
                <a:gd name="T78" fmla="*/ 378 w 955"/>
                <a:gd name="T79" fmla="*/ 586 h 958"/>
                <a:gd name="T80" fmla="*/ 324 w 955"/>
                <a:gd name="T81" fmla="*/ 532 h 958"/>
                <a:gd name="T82" fmla="*/ 270 w 955"/>
                <a:gd name="T83" fmla="*/ 478 h 958"/>
                <a:gd name="T84" fmla="*/ 221 w 955"/>
                <a:gd name="T85" fmla="*/ 426 h 958"/>
                <a:gd name="T86" fmla="*/ 175 w 955"/>
                <a:gd name="T87" fmla="*/ 377 h 958"/>
                <a:gd name="T88" fmla="*/ 131 w 955"/>
                <a:gd name="T89" fmla="*/ 333 h 958"/>
                <a:gd name="T90" fmla="*/ 93 w 955"/>
                <a:gd name="T91" fmla="*/ 291 h 958"/>
                <a:gd name="T92" fmla="*/ 62 w 955"/>
                <a:gd name="T93" fmla="*/ 257 h 958"/>
                <a:gd name="T94" fmla="*/ 36 w 955"/>
                <a:gd name="T95" fmla="*/ 229 h 958"/>
                <a:gd name="T96" fmla="*/ 16 w 955"/>
                <a:gd name="T97" fmla="*/ 199 h 958"/>
                <a:gd name="T98" fmla="*/ 2 w 955"/>
                <a:gd name="T99" fmla="*/ 168 h 958"/>
                <a:gd name="T100" fmla="*/ 0 w 955"/>
                <a:gd name="T101" fmla="*/ 132 h 958"/>
                <a:gd name="T102" fmla="*/ 6 w 955"/>
                <a:gd name="T103" fmla="*/ 98 h 958"/>
                <a:gd name="T104" fmla="*/ 20 w 955"/>
                <a:gd name="T105" fmla="*/ 64 h 958"/>
                <a:gd name="T106" fmla="*/ 42 w 955"/>
                <a:gd name="T107" fmla="*/ 36 h 958"/>
                <a:gd name="T108" fmla="*/ 71 w 955"/>
                <a:gd name="T109" fmla="*/ 14 h 958"/>
                <a:gd name="T110" fmla="*/ 105 w 955"/>
                <a:gd name="T111" fmla="*/ 2 h 958"/>
                <a:gd name="T112" fmla="*/ 141 w 955"/>
                <a:gd name="T11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5" h="958">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62"/>
            <p:cNvSpPr>
              <a:spLocks noEditPoints="1"/>
            </p:cNvSpPr>
            <p:nvPr/>
          </p:nvSpPr>
          <p:spPr bwMode="auto">
            <a:xfrm>
              <a:off x="-601663" y="4746625"/>
              <a:ext cx="1301750" cy="2168525"/>
            </a:xfrm>
            <a:custGeom>
              <a:avLst/>
              <a:gdLst>
                <a:gd name="T0" fmla="*/ 273 w 1640"/>
                <a:gd name="T1" fmla="*/ 2460 h 2733"/>
                <a:gd name="T2" fmla="*/ 873 w 1640"/>
                <a:gd name="T3" fmla="*/ 2406 h 2733"/>
                <a:gd name="T4" fmla="*/ 915 w 1640"/>
                <a:gd name="T5" fmla="*/ 2269 h 2733"/>
                <a:gd name="T6" fmla="*/ 967 w 1640"/>
                <a:gd name="T7" fmla="*/ 2100 h 2733"/>
                <a:gd name="T8" fmla="*/ 1027 w 1640"/>
                <a:gd name="T9" fmla="*/ 1903 h 2733"/>
                <a:gd name="T10" fmla="*/ 1088 w 1640"/>
                <a:gd name="T11" fmla="*/ 1686 h 2733"/>
                <a:gd name="T12" fmla="*/ 1150 w 1640"/>
                <a:gd name="T13" fmla="*/ 1457 h 2733"/>
                <a:gd name="T14" fmla="*/ 1210 w 1640"/>
                <a:gd name="T15" fmla="*/ 1224 h 2733"/>
                <a:gd name="T16" fmla="*/ 1263 w 1640"/>
                <a:gd name="T17" fmla="*/ 993 h 2733"/>
                <a:gd name="T18" fmla="*/ 1311 w 1640"/>
                <a:gd name="T19" fmla="*/ 774 h 2733"/>
                <a:gd name="T20" fmla="*/ 1345 w 1640"/>
                <a:gd name="T21" fmla="*/ 569 h 2733"/>
                <a:gd name="T22" fmla="*/ 1305 w 1640"/>
                <a:gd name="T23" fmla="*/ 454 h 2733"/>
                <a:gd name="T24" fmla="*/ 1158 w 1640"/>
                <a:gd name="T25" fmla="*/ 410 h 2733"/>
                <a:gd name="T26" fmla="*/ 969 w 1640"/>
                <a:gd name="T27" fmla="*/ 370 h 2733"/>
                <a:gd name="T28" fmla="*/ 750 w 1640"/>
                <a:gd name="T29" fmla="*/ 334 h 2733"/>
                <a:gd name="T30" fmla="*/ 513 w 1640"/>
                <a:gd name="T31" fmla="*/ 307 h 2733"/>
                <a:gd name="T32" fmla="*/ 273 w 1640"/>
                <a:gd name="T33" fmla="*/ 283 h 2733"/>
                <a:gd name="T34" fmla="*/ 197 w 1640"/>
                <a:gd name="T35" fmla="*/ 4 h 2733"/>
                <a:gd name="T36" fmla="*/ 334 w 1640"/>
                <a:gd name="T37" fmla="*/ 14 h 2733"/>
                <a:gd name="T38" fmla="*/ 501 w 1640"/>
                <a:gd name="T39" fmla="*/ 28 h 2733"/>
                <a:gd name="T40" fmla="*/ 690 w 1640"/>
                <a:gd name="T41" fmla="*/ 50 h 2733"/>
                <a:gd name="T42" fmla="*/ 889 w 1640"/>
                <a:gd name="T43" fmla="*/ 78 h 2733"/>
                <a:gd name="T44" fmla="*/ 1084 w 1640"/>
                <a:gd name="T45" fmla="*/ 113 h 2733"/>
                <a:gd name="T46" fmla="*/ 1269 w 1640"/>
                <a:gd name="T47" fmla="*/ 157 h 2733"/>
                <a:gd name="T48" fmla="*/ 1429 w 1640"/>
                <a:gd name="T49" fmla="*/ 211 h 2733"/>
                <a:gd name="T50" fmla="*/ 1552 w 1640"/>
                <a:gd name="T51" fmla="*/ 275 h 2733"/>
                <a:gd name="T52" fmla="*/ 1618 w 1640"/>
                <a:gd name="T53" fmla="*/ 334 h 2733"/>
                <a:gd name="T54" fmla="*/ 1640 w 1640"/>
                <a:gd name="T55" fmla="*/ 390 h 2733"/>
                <a:gd name="T56" fmla="*/ 1632 w 1640"/>
                <a:gd name="T57" fmla="*/ 504 h 2733"/>
                <a:gd name="T58" fmla="*/ 1606 w 1640"/>
                <a:gd name="T59" fmla="*/ 683 h 2733"/>
                <a:gd name="T60" fmla="*/ 1568 w 1640"/>
                <a:gd name="T61" fmla="*/ 878 h 2733"/>
                <a:gd name="T62" fmla="*/ 1524 w 1640"/>
                <a:gd name="T63" fmla="*/ 1085 h 2733"/>
                <a:gd name="T64" fmla="*/ 1472 w 1640"/>
                <a:gd name="T65" fmla="*/ 1298 h 2733"/>
                <a:gd name="T66" fmla="*/ 1419 w 1640"/>
                <a:gd name="T67" fmla="*/ 1513 h 2733"/>
                <a:gd name="T68" fmla="*/ 1361 w 1640"/>
                <a:gd name="T69" fmla="*/ 1724 h 2733"/>
                <a:gd name="T70" fmla="*/ 1305 w 1640"/>
                <a:gd name="T71" fmla="*/ 1923 h 2733"/>
                <a:gd name="T72" fmla="*/ 1250 w 1640"/>
                <a:gd name="T73" fmla="*/ 2110 h 2733"/>
                <a:gd name="T74" fmla="*/ 1200 w 1640"/>
                <a:gd name="T75" fmla="*/ 2275 h 2733"/>
                <a:gd name="T76" fmla="*/ 1158 w 1640"/>
                <a:gd name="T77" fmla="*/ 2416 h 2733"/>
                <a:gd name="T78" fmla="*/ 1122 w 1640"/>
                <a:gd name="T79" fmla="*/ 2528 h 2733"/>
                <a:gd name="T80" fmla="*/ 1098 w 1640"/>
                <a:gd name="T81" fmla="*/ 2603 h 2733"/>
                <a:gd name="T82" fmla="*/ 1086 w 1640"/>
                <a:gd name="T83" fmla="*/ 2639 h 2733"/>
                <a:gd name="T84" fmla="*/ 1051 w 1640"/>
                <a:gd name="T85" fmla="*/ 2697 h 2733"/>
                <a:gd name="T86" fmla="*/ 991 w 1640"/>
                <a:gd name="T87" fmla="*/ 2729 h 2733"/>
                <a:gd name="T88" fmla="*/ 137 w 1640"/>
                <a:gd name="T89" fmla="*/ 2733 h 2733"/>
                <a:gd name="T90" fmla="*/ 68 w 1640"/>
                <a:gd name="T91" fmla="*/ 2715 h 2733"/>
                <a:gd name="T92" fmla="*/ 18 w 1640"/>
                <a:gd name="T93" fmla="*/ 2665 h 2733"/>
                <a:gd name="T94" fmla="*/ 0 w 1640"/>
                <a:gd name="T95" fmla="*/ 2597 h 2733"/>
                <a:gd name="T96" fmla="*/ 6 w 1640"/>
                <a:gd name="T97" fmla="*/ 100 h 2733"/>
                <a:gd name="T98" fmla="*/ 44 w 1640"/>
                <a:gd name="T99" fmla="*/ 36 h 2733"/>
                <a:gd name="T100" fmla="*/ 107 w 1640"/>
                <a:gd name="T101" fmla="*/ 2 h 2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0" h="2733">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63"/>
            <p:cNvSpPr>
              <a:spLocks noEditPoints="1"/>
            </p:cNvSpPr>
            <p:nvPr/>
          </p:nvSpPr>
          <p:spPr bwMode="auto">
            <a:xfrm>
              <a:off x="3090863" y="4962525"/>
              <a:ext cx="1514475" cy="2171700"/>
            </a:xfrm>
            <a:custGeom>
              <a:avLst/>
              <a:gdLst>
                <a:gd name="T0" fmla="*/ 1462 w 1908"/>
                <a:gd name="T1" fmla="*/ 282 h 2734"/>
                <a:gd name="T2" fmla="*/ 1148 w 1908"/>
                <a:gd name="T3" fmla="*/ 308 h 2734"/>
                <a:gd name="T4" fmla="*/ 877 w 1908"/>
                <a:gd name="T5" fmla="*/ 346 h 2734"/>
                <a:gd name="T6" fmla="*/ 649 w 1908"/>
                <a:gd name="T7" fmla="*/ 394 h 2734"/>
                <a:gd name="T8" fmla="*/ 465 w 1908"/>
                <a:gd name="T9" fmla="*/ 440 h 2734"/>
                <a:gd name="T10" fmla="*/ 328 w 1908"/>
                <a:gd name="T11" fmla="*/ 483 h 2734"/>
                <a:gd name="T12" fmla="*/ 400 w 1908"/>
                <a:gd name="T13" fmla="*/ 647 h 2734"/>
                <a:gd name="T14" fmla="*/ 481 w 1908"/>
                <a:gd name="T15" fmla="*/ 844 h 2734"/>
                <a:gd name="T16" fmla="*/ 567 w 1908"/>
                <a:gd name="T17" fmla="*/ 1065 h 2734"/>
                <a:gd name="T18" fmla="*/ 657 w 1908"/>
                <a:gd name="T19" fmla="*/ 1301 h 2734"/>
                <a:gd name="T20" fmla="*/ 744 w 1908"/>
                <a:gd name="T21" fmla="*/ 1544 h 2734"/>
                <a:gd name="T22" fmla="*/ 828 w 1908"/>
                <a:gd name="T23" fmla="*/ 1783 h 2734"/>
                <a:gd name="T24" fmla="*/ 905 w 1908"/>
                <a:gd name="T25" fmla="*/ 2010 h 2734"/>
                <a:gd name="T26" fmla="*/ 975 w 1908"/>
                <a:gd name="T27" fmla="*/ 2215 h 2734"/>
                <a:gd name="T28" fmla="*/ 1031 w 1908"/>
                <a:gd name="T29" fmla="*/ 2388 h 2734"/>
                <a:gd name="T30" fmla="*/ 1633 w 1908"/>
                <a:gd name="T31" fmla="*/ 2460 h 2734"/>
                <a:gd name="T32" fmla="*/ 1771 w 1908"/>
                <a:gd name="T33" fmla="*/ 0 h 2734"/>
                <a:gd name="T34" fmla="*/ 1840 w 1908"/>
                <a:gd name="T35" fmla="*/ 18 h 2734"/>
                <a:gd name="T36" fmla="*/ 1888 w 1908"/>
                <a:gd name="T37" fmla="*/ 67 h 2734"/>
                <a:gd name="T38" fmla="*/ 1908 w 1908"/>
                <a:gd name="T39" fmla="*/ 137 h 2734"/>
                <a:gd name="T40" fmla="*/ 1902 w 1908"/>
                <a:gd name="T41" fmla="*/ 2633 h 2734"/>
                <a:gd name="T42" fmla="*/ 1868 w 1908"/>
                <a:gd name="T43" fmla="*/ 2695 h 2734"/>
                <a:gd name="T44" fmla="*/ 1807 w 1908"/>
                <a:gd name="T45" fmla="*/ 2728 h 2734"/>
                <a:gd name="T46" fmla="*/ 951 w 1908"/>
                <a:gd name="T47" fmla="*/ 2734 h 2734"/>
                <a:gd name="T48" fmla="*/ 883 w 1908"/>
                <a:gd name="T49" fmla="*/ 2716 h 2734"/>
                <a:gd name="T50" fmla="*/ 834 w 1908"/>
                <a:gd name="T51" fmla="*/ 2667 h 2734"/>
                <a:gd name="T52" fmla="*/ 806 w 1908"/>
                <a:gd name="T53" fmla="*/ 2583 h 2734"/>
                <a:gd name="T54" fmla="*/ 766 w 1908"/>
                <a:gd name="T55" fmla="*/ 2456 h 2734"/>
                <a:gd name="T56" fmla="*/ 714 w 1908"/>
                <a:gd name="T57" fmla="*/ 2295 h 2734"/>
                <a:gd name="T58" fmla="*/ 651 w 1908"/>
                <a:gd name="T59" fmla="*/ 2107 h 2734"/>
                <a:gd name="T60" fmla="*/ 581 w 1908"/>
                <a:gd name="T61" fmla="*/ 1902 h 2734"/>
                <a:gd name="T62" fmla="*/ 503 w 1908"/>
                <a:gd name="T63" fmla="*/ 1687 h 2734"/>
                <a:gd name="T64" fmla="*/ 426 w 1908"/>
                <a:gd name="T65" fmla="*/ 1467 h 2734"/>
                <a:gd name="T66" fmla="*/ 344 w 1908"/>
                <a:gd name="T67" fmla="*/ 1252 h 2734"/>
                <a:gd name="T68" fmla="*/ 267 w 1908"/>
                <a:gd name="T69" fmla="*/ 1047 h 2734"/>
                <a:gd name="T70" fmla="*/ 193 w 1908"/>
                <a:gd name="T71" fmla="*/ 859 h 2734"/>
                <a:gd name="T72" fmla="*/ 125 w 1908"/>
                <a:gd name="T73" fmla="*/ 698 h 2734"/>
                <a:gd name="T74" fmla="*/ 68 w 1908"/>
                <a:gd name="T75" fmla="*/ 571 h 2734"/>
                <a:gd name="T76" fmla="*/ 20 w 1908"/>
                <a:gd name="T77" fmla="*/ 481 h 2734"/>
                <a:gd name="T78" fmla="*/ 0 w 1908"/>
                <a:gd name="T79" fmla="*/ 410 h 2734"/>
                <a:gd name="T80" fmla="*/ 20 w 1908"/>
                <a:gd name="T81" fmla="*/ 336 h 2734"/>
                <a:gd name="T82" fmla="*/ 78 w 1908"/>
                <a:gd name="T83" fmla="*/ 286 h 2734"/>
                <a:gd name="T84" fmla="*/ 107 w 1908"/>
                <a:gd name="T85" fmla="*/ 272 h 2734"/>
                <a:gd name="T86" fmla="*/ 177 w 1908"/>
                <a:gd name="T87" fmla="*/ 244 h 2734"/>
                <a:gd name="T88" fmla="*/ 288 w 1908"/>
                <a:gd name="T89" fmla="*/ 207 h 2734"/>
                <a:gd name="T90" fmla="*/ 442 w 1908"/>
                <a:gd name="T91" fmla="*/ 163 h 2734"/>
                <a:gd name="T92" fmla="*/ 631 w 1908"/>
                <a:gd name="T93" fmla="*/ 115 h 2734"/>
                <a:gd name="T94" fmla="*/ 861 w 1908"/>
                <a:gd name="T95" fmla="*/ 71 h 2734"/>
                <a:gd name="T96" fmla="*/ 1128 w 1908"/>
                <a:gd name="T97" fmla="*/ 36 h 2734"/>
                <a:gd name="T98" fmla="*/ 1430 w 1908"/>
                <a:gd name="T99" fmla="*/ 10 h 2734"/>
                <a:gd name="T100" fmla="*/ 1771 w 1908"/>
                <a:gd name="T101" fmla="*/ 0 h 2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8" h="2734">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72" name="Diamond 71"/>
          <p:cNvSpPr/>
          <p:nvPr/>
        </p:nvSpPr>
        <p:spPr>
          <a:xfrm>
            <a:off x="2811963" y="6065411"/>
            <a:ext cx="243749" cy="243749"/>
          </a:xfrm>
          <a:prstGeom prst="diamond">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3" name="Straight Connector 72"/>
          <p:cNvCxnSpPr/>
          <p:nvPr/>
        </p:nvCxnSpPr>
        <p:spPr>
          <a:xfrm>
            <a:off x="3162527" y="6195238"/>
            <a:ext cx="1384305"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659551" y="5751872"/>
            <a:ext cx="926088" cy="926088"/>
          </a:xfrm>
          <a:prstGeom prst="ellipse">
            <a:avLst/>
          </a:prstGeom>
          <a:solidFill>
            <a:srgbClr val="ADE0F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a:p>
        </p:txBody>
      </p:sp>
      <p:grpSp>
        <p:nvGrpSpPr>
          <p:cNvPr id="75" name="Group 74"/>
          <p:cNvGrpSpPr/>
          <p:nvPr/>
        </p:nvGrpSpPr>
        <p:grpSpPr>
          <a:xfrm>
            <a:off x="7271591" y="5133041"/>
            <a:ext cx="3938262" cy="861774"/>
            <a:chOff x="6712960" y="1442935"/>
            <a:chExt cx="2405788" cy="861774"/>
          </a:xfrm>
        </p:grpSpPr>
        <p:sp>
          <p:nvSpPr>
            <p:cNvPr id="76" name="Rectangle 75"/>
            <p:cNvSpPr/>
            <p:nvPr/>
          </p:nvSpPr>
          <p:spPr>
            <a:xfrm>
              <a:off x="6712960" y="1781489"/>
              <a:ext cx="2405788" cy="523220"/>
            </a:xfrm>
            <a:prstGeom prst="rect">
              <a:avLst/>
            </a:prstGeom>
          </p:spPr>
          <p:txBody>
            <a:bodyPr wrap="square">
              <a:spAutoFit/>
            </a:bodyPr>
            <a:lstStyle/>
            <a:p>
              <a:r>
                <a:rPr lang="en-IN" sz="1400" dirty="0">
                  <a:solidFill>
                    <a:schemeClr val="tx1">
                      <a:lumMod val="50000"/>
                      <a:lumOff val="50000"/>
                    </a:schemeClr>
                  </a:solidFill>
                  <a:latin typeface="Arial" pitchFamily="34" charset="0"/>
                  <a:cs typeface="Arial" pitchFamily="34" charset="0"/>
                </a:rPr>
                <a:t>Sponsorship / Programs &amp; Events / Communications</a:t>
              </a:r>
            </a:p>
          </p:txBody>
        </p:sp>
        <p:sp>
          <p:nvSpPr>
            <p:cNvPr id="77" name="TextBox 76"/>
            <p:cNvSpPr txBox="1"/>
            <p:nvPr/>
          </p:nvSpPr>
          <p:spPr>
            <a:xfrm>
              <a:off x="6712960" y="1442935"/>
              <a:ext cx="2405788" cy="338554"/>
            </a:xfrm>
            <a:prstGeom prst="rect">
              <a:avLst/>
            </a:prstGeom>
            <a:noFill/>
          </p:spPr>
          <p:txBody>
            <a:bodyPr wrap="square" rtlCol="0">
              <a:spAutoFit/>
            </a:bodyPr>
            <a:lstStyle/>
            <a:p>
              <a:r>
                <a:rPr lang="en-IN" sz="1600" b="1" dirty="0">
                  <a:solidFill>
                    <a:schemeClr val="tx1">
                      <a:lumMod val="65000"/>
                      <a:lumOff val="35000"/>
                    </a:schemeClr>
                  </a:solidFill>
                  <a:latin typeface="Arial" pitchFamily="34" charset="0"/>
                  <a:cs typeface="Arial" pitchFamily="34" charset="0"/>
                </a:rPr>
                <a:t>Committee Updates - 2</a:t>
              </a:r>
            </a:p>
          </p:txBody>
        </p:sp>
      </p:grpSp>
      <p:grpSp>
        <p:nvGrpSpPr>
          <p:cNvPr id="84" name="Group 83"/>
          <p:cNvGrpSpPr/>
          <p:nvPr/>
        </p:nvGrpSpPr>
        <p:grpSpPr>
          <a:xfrm>
            <a:off x="6678155" y="3039154"/>
            <a:ext cx="658751" cy="688358"/>
            <a:chOff x="203201" y="3200400"/>
            <a:chExt cx="4979988" cy="5203826"/>
          </a:xfrm>
          <a:solidFill>
            <a:schemeClr val="bg1"/>
          </a:solidFill>
        </p:grpSpPr>
        <p:sp>
          <p:nvSpPr>
            <p:cNvPr id="85" name="Freeform 84"/>
            <p:cNvSpPr>
              <a:spLocks noEditPoints="1"/>
            </p:cNvSpPr>
            <p:nvPr/>
          </p:nvSpPr>
          <p:spPr bwMode="auto">
            <a:xfrm>
              <a:off x="3371851" y="3200400"/>
              <a:ext cx="1811338" cy="4524375"/>
            </a:xfrm>
            <a:custGeom>
              <a:avLst/>
              <a:gdLst>
                <a:gd name="T0" fmla="*/ 965 w 2281"/>
                <a:gd name="T1" fmla="*/ 349 h 5701"/>
                <a:gd name="T2" fmla="*/ 739 w 2281"/>
                <a:gd name="T3" fmla="*/ 614 h 5701"/>
                <a:gd name="T4" fmla="*/ 538 w 2281"/>
                <a:gd name="T5" fmla="*/ 1066 h 5701"/>
                <a:gd name="T6" fmla="*/ 384 w 2281"/>
                <a:gd name="T7" fmla="*/ 1680 h 5701"/>
                <a:gd name="T8" fmla="*/ 297 w 2281"/>
                <a:gd name="T9" fmla="*/ 2432 h 5701"/>
                <a:gd name="T10" fmla="*/ 297 w 2281"/>
                <a:gd name="T11" fmla="*/ 3269 h 5701"/>
                <a:gd name="T12" fmla="*/ 384 w 2281"/>
                <a:gd name="T13" fmla="*/ 4021 h 5701"/>
                <a:gd name="T14" fmla="*/ 538 w 2281"/>
                <a:gd name="T15" fmla="*/ 4634 h 5701"/>
                <a:gd name="T16" fmla="*/ 739 w 2281"/>
                <a:gd name="T17" fmla="*/ 5087 h 5701"/>
                <a:gd name="T18" fmla="*/ 965 w 2281"/>
                <a:gd name="T19" fmla="*/ 5354 h 5701"/>
                <a:gd name="T20" fmla="*/ 1198 w 2281"/>
                <a:gd name="T21" fmla="*/ 5408 h 5701"/>
                <a:gd name="T22" fmla="*/ 1431 w 2281"/>
                <a:gd name="T23" fmla="*/ 5244 h 5701"/>
                <a:gd name="T24" fmla="*/ 1647 w 2281"/>
                <a:gd name="T25" fmla="*/ 4882 h 5701"/>
                <a:gd name="T26" fmla="*/ 1826 w 2281"/>
                <a:gd name="T27" fmla="*/ 4345 h 5701"/>
                <a:gd name="T28" fmla="*/ 1950 w 2281"/>
                <a:gd name="T29" fmla="*/ 3660 h 5701"/>
                <a:gd name="T30" fmla="*/ 1996 w 2281"/>
                <a:gd name="T31" fmla="*/ 2850 h 5701"/>
                <a:gd name="T32" fmla="*/ 1950 w 2281"/>
                <a:gd name="T33" fmla="*/ 2041 h 5701"/>
                <a:gd name="T34" fmla="*/ 1826 w 2281"/>
                <a:gd name="T35" fmla="*/ 1355 h 5701"/>
                <a:gd name="T36" fmla="*/ 1647 w 2281"/>
                <a:gd name="T37" fmla="*/ 819 h 5701"/>
                <a:gd name="T38" fmla="*/ 1431 w 2281"/>
                <a:gd name="T39" fmla="*/ 456 h 5701"/>
                <a:gd name="T40" fmla="*/ 1198 w 2281"/>
                <a:gd name="T41" fmla="*/ 293 h 5701"/>
                <a:gd name="T42" fmla="*/ 1300 w 2281"/>
                <a:gd name="T43" fmla="*/ 24 h 5701"/>
                <a:gd name="T44" fmla="*/ 1583 w 2281"/>
                <a:gd name="T45" fmla="*/ 201 h 5701"/>
                <a:gd name="T46" fmla="*/ 1820 w 2281"/>
                <a:gd name="T47" fmla="*/ 526 h 5701"/>
                <a:gd name="T48" fmla="*/ 2010 w 2281"/>
                <a:gd name="T49" fmla="*/ 969 h 5701"/>
                <a:gd name="T50" fmla="*/ 2149 w 2281"/>
                <a:gd name="T51" fmla="*/ 1497 h 5701"/>
                <a:gd name="T52" fmla="*/ 2241 w 2281"/>
                <a:gd name="T53" fmla="*/ 2083 h 5701"/>
                <a:gd name="T54" fmla="*/ 2279 w 2281"/>
                <a:gd name="T55" fmla="*/ 2697 h 5701"/>
                <a:gd name="T56" fmla="*/ 2267 w 2281"/>
                <a:gd name="T57" fmla="*/ 3313 h 5701"/>
                <a:gd name="T58" fmla="*/ 2201 w 2281"/>
                <a:gd name="T59" fmla="*/ 3915 h 5701"/>
                <a:gd name="T60" fmla="*/ 2086 w 2281"/>
                <a:gd name="T61" fmla="*/ 4477 h 5701"/>
                <a:gd name="T62" fmla="*/ 1920 w 2281"/>
                <a:gd name="T63" fmla="*/ 4967 h 5701"/>
                <a:gd name="T64" fmla="*/ 1707 w 2281"/>
                <a:gd name="T65" fmla="*/ 5354 h 5701"/>
                <a:gd name="T66" fmla="*/ 1447 w 2281"/>
                <a:gd name="T67" fmla="*/ 5609 h 5701"/>
                <a:gd name="T68" fmla="*/ 1140 w 2281"/>
                <a:gd name="T69" fmla="*/ 5701 h 5701"/>
                <a:gd name="T70" fmla="*/ 833 w 2281"/>
                <a:gd name="T71" fmla="*/ 5609 h 5701"/>
                <a:gd name="T72" fmla="*/ 574 w 2281"/>
                <a:gd name="T73" fmla="*/ 5354 h 5701"/>
                <a:gd name="T74" fmla="*/ 361 w 2281"/>
                <a:gd name="T75" fmla="*/ 4967 h 5701"/>
                <a:gd name="T76" fmla="*/ 195 w 2281"/>
                <a:gd name="T77" fmla="*/ 4477 h 5701"/>
                <a:gd name="T78" fmla="*/ 79 w 2281"/>
                <a:gd name="T79" fmla="*/ 3915 h 5701"/>
                <a:gd name="T80" fmla="*/ 16 w 2281"/>
                <a:gd name="T81" fmla="*/ 3313 h 5701"/>
                <a:gd name="T82" fmla="*/ 2 w 2281"/>
                <a:gd name="T83" fmla="*/ 2697 h 5701"/>
                <a:gd name="T84" fmla="*/ 41 w 2281"/>
                <a:gd name="T85" fmla="*/ 2083 h 5701"/>
                <a:gd name="T86" fmla="*/ 131 w 2281"/>
                <a:gd name="T87" fmla="*/ 1497 h 5701"/>
                <a:gd name="T88" fmla="*/ 271 w 2281"/>
                <a:gd name="T89" fmla="*/ 969 h 5701"/>
                <a:gd name="T90" fmla="*/ 460 w 2281"/>
                <a:gd name="T91" fmla="*/ 526 h 5701"/>
                <a:gd name="T92" fmla="*/ 698 w 2281"/>
                <a:gd name="T93" fmla="*/ 201 h 5701"/>
                <a:gd name="T94" fmla="*/ 981 w 2281"/>
                <a:gd name="T95" fmla="*/ 24 h 5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1" h="5701">
                  <a:moveTo>
                    <a:pt x="1140" y="285"/>
                  </a:moveTo>
                  <a:lnTo>
                    <a:pt x="1082" y="293"/>
                  </a:lnTo>
                  <a:lnTo>
                    <a:pt x="1025" y="313"/>
                  </a:lnTo>
                  <a:lnTo>
                    <a:pt x="965" y="349"/>
                  </a:lnTo>
                  <a:lnTo>
                    <a:pt x="907" y="397"/>
                  </a:lnTo>
                  <a:lnTo>
                    <a:pt x="851" y="456"/>
                  </a:lnTo>
                  <a:lnTo>
                    <a:pt x="793" y="530"/>
                  </a:lnTo>
                  <a:lnTo>
                    <a:pt x="739" y="614"/>
                  </a:lnTo>
                  <a:lnTo>
                    <a:pt x="686" y="712"/>
                  </a:lnTo>
                  <a:lnTo>
                    <a:pt x="634" y="819"/>
                  </a:lnTo>
                  <a:lnTo>
                    <a:pt x="584" y="937"/>
                  </a:lnTo>
                  <a:lnTo>
                    <a:pt x="538" y="1066"/>
                  </a:lnTo>
                  <a:lnTo>
                    <a:pt x="494" y="1206"/>
                  </a:lnTo>
                  <a:lnTo>
                    <a:pt x="454" y="1355"/>
                  </a:lnTo>
                  <a:lnTo>
                    <a:pt x="416" y="1513"/>
                  </a:lnTo>
                  <a:lnTo>
                    <a:pt x="384" y="1680"/>
                  </a:lnTo>
                  <a:lnTo>
                    <a:pt x="355" y="1858"/>
                  </a:lnTo>
                  <a:lnTo>
                    <a:pt x="331" y="2041"/>
                  </a:lnTo>
                  <a:lnTo>
                    <a:pt x="311" y="2233"/>
                  </a:lnTo>
                  <a:lnTo>
                    <a:pt x="297" y="2432"/>
                  </a:lnTo>
                  <a:lnTo>
                    <a:pt x="289" y="2637"/>
                  </a:lnTo>
                  <a:lnTo>
                    <a:pt x="285" y="2850"/>
                  </a:lnTo>
                  <a:lnTo>
                    <a:pt x="289" y="3064"/>
                  </a:lnTo>
                  <a:lnTo>
                    <a:pt x="297" y="3269"/>
                  </a:lnTo>
                  <a:lnTo>
                    <a:pt x="311" y="3468"/>
                  </a:lnTo>
                  <a:lnTo>
                    <a:pt x="331" y="3660"/>
                  </a:lnTo>
                  <a:lnTo>
                    <a:pt x="355" y="3845"/>
                  </a:lnTo>
                  <a:lnTo>
                    <a:pt x="384" y="4021"/>
                  </a:lnTo>
                  <a:lnTo>
                    <a:pt x="416" y="4188"/>
                  </a:lnTo>
                  <a:lnTo>
                    <a:pt x="454" y="4345"/>
                  </a:lnTo>
                  <a:lnTo>
                    <a:pt x="494" y="4495"/>
                  </a:lnTo>
                  <a:lnTo>
                    <a:pt x="538" y="4634"/>
                  </a:lnTo>
                  <a:lnTo>
                    <a:pt x="584" y="4764"/>
                  </a:lnTo>
                  <a:lnTo>
                    <a:pt x="634" y="4882"/>
                  </a:lnTo>
                  <a:lnTo>
                    <a:pt x="686" y="4989"/>
                  </a:lnTo>
                  <a:lnTo>
                    <a:pt x="739" y="5087"/>
                  </a:lnTo>
                  <a:lnTo>
                    <a:pt x="793" y="5173"/>
                  </a:lnTo>
                  <a:lnTo>
                    <a:pt x="851" y="5244"/>
                  </a:lnTo>
                  <a:lnTo>
                    <a:pt x="907" y="5306"/>
                  </a:lnTo>
                  <a:lnTo>
                    <a:pt x="965" y="5354"/>
                  </a:lnTo>
                  <a:lnTo>
                    <a:pt x="1025" y="5388"/>
                  </a:lnTo>
                  <a:lnTo>
                    <a:pt x="1082" y="5408"/>
                  </a:lnTo>
                  <a:lnTo>
                    <a:pt x="1140" y="5416"/>
                  </a:lnTo>
                  <a:lnTo>
                    <a:pt x="1198" y="5408"/>
                  </a:lnTo>
                  <a:lnTo>
                    <a:pt x="1256" y="5388"/>
                  </a:lnTo>
                  <a:lnTo>
                    <a:pt x="1316" y="5354"/>
                  </a:lnTo>
                  <a:lnTo>
                    <a:pt x="1374" y="5306"/>
                  </a:lnTo>
                  <a:lnTo>
                    <a:pt x="1431" y="5244"/>
                  </a:lnTo>
                  <a:lnTo>
                    <a:pt x="1487" y="5173"/>
                  </a:lnTo>
                  <a:lnTo>
                    <a:pt x="1541" y="5087"/>
                  </a:lnTo>
                  <a:lnTo>
                    <a:pt x="1595" y="4989"/>
                  </a:lnTo>
                  <a:lnTo>
                    <a:pt x="1647" y="4882"/>
                  </a:lnTo>
                  <a:lnTo>
                    <a:pt x="1697" y="4764"/>
                  </a:lnTo>
                  <a:lnTo>
                    <a:pt x="1743" y="4634"/>
                  </a:lnTo>
                  <a:lnTo>
                    <a:pt x="1786" y="4495"/>
                  </a:lnTo>
                  <a:lnTo>
                    <a:pt x="1826" y="4345"/>
                  </a:lnTo>
                  <a:lnTo>
                    <a:pt x="1864" y="4188"/>
                  </a:lnTo>
                  <a:lnTo>
                    <a:pt x="1896" y="4021"/>
                  </a:lnTo>
                  <a:lnTo>
                    <a:pt x="1926" y="3845"/>
                  </a:lnTo>
                  <a:lnTo>
                    <a:pt x="1950" y="3660"/>
                  </a:lnTo>
                  <a:lnTo>
                    <a:pt x="1970" y="3468"/>
                  </a:lnTo>
                  <a:lnTo>
                    <a:pt x="1984" y="3269"/>
                  </a:lnTo>
                  <a:lnTo>
                    <a:pt x="1994" y="3064"/>
                  </a:lnTo>
                  <a:lnTo>
                    <a:pt x="1996" y="2850"/>
                  </a:lnTo>
                  <a:lnTo>
                    <a:pt x="1994" y="2637"/>
                  </a:lnTo>
                  <a:lnTo>
                    <a:pt x="1984" y="2432"/>
                  </a:lnTo>
                  <a:lnTo>
                    <a:pt x="1970" y="2233"/>
                  </a:lnTo>
                  <a:lnTo>
                    <a:pt x="1950" y="2041"/>
                  </a:lnTo>
                  <a:lnTo>
                    <a:pt x="1926" y="1858"/>
                  </a:lnTo>
                  <a:lnTo>
                    <a:pt x="1896" y="1680"/>
                  </a:lnTo>
                  <a:lnTo>
                    <a:pt x="1864" y="1513"/>
                  </a:lnTo>
                  <a:lnTo>
                    <a:pt x="1826" y="1355"/>
                  </a:lnTo>
                  <a:lnTo>
                    <a:pt x="1786" y="1206"/>
                  </a:lnTo>
                  <a:lnTo>
                    <a:pt x="1743" y="1066"/>
                  </a:lnTo>
                  <a:lnTo>
                    <a:pt x="1697" y="937"/>
                  </a:lnTo>
                  <a:lnTo>
                    <a:pt x="1647" y="819"/>
                  </a:lnTo>
                  <a:lnTo>
                    <a:pt x="1595" y="712"/>
                  </a:lnTo>
                  <a:lnTo>
                    <a:pt x="1541" y="614"/>
                  </a:lnTo>
                  <a:lnTo>
                    <a:pt x="1487" y="530"/>
                  </a:lnTo>
                  <a:lnTo>
                    <a:pt x="1431" y="456"/>
                  </a:lnTo>
                  <a:lnTo>
                    <a:pt x="1374" y="397"/>
                  </a:lnTo>
                  <a:lnTo>
                    <a:pt x="1316" y="349"/>
                  </a:lnTo>
                  <a:lnTo>
                    <a:pt x="1256" y="313"/>
                  </a:lnTo>
                  <a:lnTo>
                    <a:pt x="1198" y="293"/>
                  </a:lnTo>
                  <a:lnTo>
                    <a:pt x="1140" y="285"/>
                  </a:lnTo>
                  <a:close/>
                  <a:moveTo>
                    <a:pt x="1140" y="0"/>
                  </a:moveTo>
                  <a:lnTo>
                    <a:pt x="1222" y="6"/>
                  </a:lnTo>
                  <a:lnTo>
                    <a:pt x="1300" y="24"/>
                  </a:lnTo>
                  <a:lnTo>
                    <a:pt x="1376" y="52"/>
                  </a:lnTo>
                  <a:lnTo>
                    <a:pt x="1447" y="92"/>
                  </a:lnTo>
                  <a:lnTo>
                    <a:pt x="1517" y="142"/>
                  </a:lnTo>
                  <a:lnTo>
                    <a:pt x="1583" y="201"/>
                  </a:lnTo>
                  <a:lnTo>
                    <a:pt x="1647" y="269"/>
                  </a:lnTo>
                  <a:lnTo>
                    <a:pt x="1707" y="347"/>
                  </a:lnTo>
                  <a:lnTo>
                    <a:pt x="1764" y="433"/>
                  </a:lnTo>
                  <a:lnTo>
                    <a:pt x="1820" y="526"/>
                  </a:lnTo>
                  <a:lnTo>
                    <a:pt x="1872" y="626"/>
                  </a:lnTo>
                  <a:lnTo>
                    <a:pt x="1920" y="734"/>
                  </a:lnTo>
                  <a:lnTo>
                    <a:pt x="1966" y="847"/>
                  </a:lnTo>
                  <a:lnTo>
                    <a:pt x="2010" y="969"/>
                  </a:lnTo>
                  <a:lnTo>
                    <a:pt x="2050" y="1094"/>
                  </a:lnTo>
                  <a:lnTo>
                    <a:pt x="2086" y="1224"/>
                  </a:lnTo>
                  <a:lnTo>
                    <a:pt x="2119" y="1359"/>
                  </a:lnTo>
                  <a:lnTo>
                    <a:pt x="2149" y="1497"/>
                  </a:lnTo>
                  <a:lnTo>
                    <a:pt x="2177" y="1640"/>
                  </a:lnTo>
                  <a:lnTo>
                    <a:pt x="2201" y="1786"/>
                  </a:lnTo>
                  <a:lnTo>
                    <a:pt x="2223" y="1934"/>
                  </a:lnTo>
                  <a:lnTo>
                    <a:pt x="2241" y="2083"/>
                  </a:lnTo>
                  <a:lnTo>
                    <a:pt x="2255" y="2237"/>
                  </a:lnTo>
                  <a:lnTo>
                    <a:pt x="2267" y="2388"/>
                  </a:lnTo>
                  <a:lnTo>
                    <a:pt x="2275" y="2543"/>
                  </a:lnTo>
                  <a:lnTo>
                    <a:pt x="2279" y="2697"/>
                  </a:lnTo>
                  <a:lnTo>
                    <a:pt x="2281" y="2850"/>
                  </a:lnTo>
                  <a:lnTo>
                    <a:pt x="2279" y="3004"/>
                  </a:lnTo>
                  <a:lnTo>
                    <a:pt x="2275" y="3159"/>
                  </a:lnTo>
                  <a:lnTo>
                    <a:pt x="2267" y="3313"/>
                  </a:lnTo>
                  <a:lnTo>
                    <a:pt x="2255" y="3466"/>
                  </a:lnTo>
                  <a:lnTo>
                    <a:pt x="2241" y="3618"/>
                  </a:lnTo>
                  <a:lnTo>
                    <a:pt x="2223" y="3767"/>
                  </a:lnTo>
                  <a:lnTo>
                    <a:pt x="2201" y="3915"/>
                  </a:lnTo>
                  <a:lnTo>
                    <a:pt x="2177" y="4060"/>
                  </a:lnTo>
                  <a:lnTo>
                    <a:pt x="2149" y="4204"/>
                  </a:lnTo>
                  <a:lnTo>
                    <a:pt x="2119" y="4343"/>
                  </a:lnTo>
                  <a:lnTo>
                    <a:pt x="2086" y="4477"/>
                  </a:lnTo>
                  <a:lnTo>
                    <a:pt x="2050" y="4609"/>
                  </a:lnTo>
                  <a:lnTo>
                    <a:pt x="2010" y="4734"/>
                  </a:lnTo>
                  <a:lnTo>
                    <a:pt x="1966" y="4854"/>
                  </a:lnTo>
                  <a:lnTo>
                    <a:pt x="1920" y="4967"/>
                  </a:lnTo>
                  <a:lnTo>
                    <a:pt x="1872" y="5075"/>
                  </a:lnTo>
                  <a:lnTo>
                    <a:pt x="1820" y="5175"/>
                  </a:lnTo>
                  <a:lnTo>
                    <a:pt x="1764" y="5268"/>
                  </a:lnTo>
                  <a:lnTo>
                    <a:pt x="1707" y="5354"/>
                  </a:lnTo>
                  <a:lnTo>
                    <a:pt x="1647" y="5432"/>
                  </a:lnTo>
                  <a:lnTo>
                    <a:pt x="1583" y="5500"/>
                  </a:lnTo>
                  <a:lnTo>
                    <a:pt x="1517" y="5559"/>
                  </a:lnTo>
                  <a:lnTo>
                    <a:pt x="1447" y="5609"/>
                  </a:lnTo>
                  <a:lnTo>
                    <a:pt x="1376" y="5649"/>
                  </a:lnTo>
                  <a:lnTo>
                    <a:pt x="1300" y="5677"/>
                  </a:lnTo>
                  <a:lnTo>
                    <a:pt x="1222" y="5695"/>
                  </a:lnTo>
                  <a:lnTo>
                    <a:pt x="1140" y="5701"/>
                  </a:lnTo>
                  <a:lnTo>
                    <a:pt x="1061" y="5695"/>
                  </a:lnTo>
                  <a:lnTo>
                    <a:pt x="981" y="5677"/>
                  </a:lnTo>
                  <a:lnTo>
                    <a:pt x="907" y="5649"/>
                  </a:lnTo>
                  <a:lnTo>
                    <a:pt x="833" y="5609"/>
                  </a:lnTo>
                  <a:lnTo>
                    <a:pt x="763" y="5559"/>
                  </a:lnTo>
                  <a:lnTo>
                    <a:pt x="698" y="5500"/>
                  </a:lnTo>
                  <a:lnTo>
                    <a:pt x="634" y="5432"/>
                  </a:lnTo>
                  <a:lnTo>
                    <a:pt x="574" y="5354"/>
                  </a:lnTo>
                  <a:lnTo>
                    <a:pt x="516" y="5268"/>
                  </a:lnTo>
                  <a:lnTo>
                    <a:pt x="460" y="5175"/>
                  </a:lnTo>
                  <a:lnTo>
                    <a:pt x="408" y="5075"/>
                  </a:lnTo>
                  <a:lnTo>
                    <a:pt x="361" y="4967"/>
                  </a:lnTo>
                  <a:lnTo>
                    <a:pt x="315" y="4854"/>
                  </a:lnTo>
                  <a:lnTo>
                    <a:pt x="271" y="4734"/>
                  </a:lnTo>
                  <a:lnTo>
                    <a:pt x="231" y="4609"/>
                  </a:lnTo>
                  <a:lnTo>
                    <a:pt x="195" y="4477"/>
                  </a:lnTo>
                  <a:lnTo>
                    <a:pt x="161" y="4343"/>
                  </a:lnTo>
                  <a:lnTo>
                    <a:pt x="131" y="4204"/>
                  </a:lnTo>
                  <a:lnTo>
                    <a:pt x="103" y="4060"/>
                  </a:lnTo>
                  <a:lnTo>
                    <a:pt x="79" y="3915"/>
                  </a:lnTo>
                  <a:lnTo>
                    <a:pt x="57" y="3767"/>
                  </a:lnTo>
                  <a:lnTo>
                    <a:pt x="41" y="3618"/>
                  </a:lnTo>
                  <a:lnTo>
                    <a:pt x="25" y="3466"/>
                  </a:lnTo>
                  <a:lnTo>
                    <a:pt x="16" y="3313"/>
                  </a:lnTo>
                  <a:lnTo>
                    <a:pt x="6" y="3159"/>
                  </a:lnTo>
                  <a:lnTo>
                    <a:pt x="2" y="3004"/>
                  </a:lnTo>
                  <a:lnTo>
                    <a:pt x="0" y="2850"/>
                  </a:lnTo>
                  <a:lnTo>
                    <a:pt x="2" y="2697"/>
                  </a:lnTo>
                  <a:lnTo>
                    <a:pt x="6" y="2543"/>
                  </a:lnTo>
                  <a:lnTo>
                    <a:pt x="16" y="2388"/>
                  </a:lnTo>
                  <a:lnTo>
                    <a:pt x="25" y="2237"/>
                  </a:lnTo>
                  <a:lnTo>
                    <a:pt x="41" y="2083"/>
                  </a:lnTo>
                  <a:lnTo>
                    <a:pt x="57" y="1934"/>
                  </a:lnTo>
                  <a:lnTo>
                    <a:pt x="79" y="1786"/>
                  </a:lnTo>
                  <a:lnTo>
                    <a:pt x="103" y="1640"/>
                  </a:lnTo>
                  <a:lnTo>
                    <a:pt x="131" y="1497"/>
                  </a:lnTo>
                  <a:lnTo>
                    <a:pt x="161" y="1359"/>
                  </a:lnTo>
                  <a:lnTo>
                    <a:pt x="195" y="1224"/>
                  </a:lnTo>
                  <a:lnTo>
                    <a:pt x="231" y="1094"/>
                  </a:lnTo>
                  <a:lnTo>
                    <a:pt x="271" y="969"/>
                  </a:lnTo>
                  <a:lnTo>
                    <a:pt x="315" y="847"/>
                  </a:lnTo>
                  <a:lnTo>
                    <a:pt x="361" y="734"/>
                  </a:lnTo>
                  <a:lnTo>
                    <a:pt x="408" y="626"/>
                  </a:lnTo>
                  <a:lnTo>
                    <a:pt x="460" y="526"/>
                  </a:lnTo>
                  <a:lnTo>
                    <a:pt x="516" y="433"/>
                  </a:lnTo>
                  <a:lnTo>
                    <a:pt x="574" y="347"/>
                  </a:lnTo>
                  <a:lnTo>
                    <a:pt x="634" y="269"/>
                  </a:lnTo>
                  <a:lnTo>
                    <a:pt x="698" y="201"/>
                  </a:lnTo>
                  <a:lnTo>
                    <a:pt x="763" y="142"/>
                  </a:lnTo>
                  <a:lnTo>
                    <a:pt x="833" y="92"/>
                  </a:lnTo>
                  <a:lnTo>
                    <a:pt x="907" y="52"/>
                  </a:lnTo>
                  <a:lnTo>
                    <a:pt x="981" y="24"/>
                  </a:lnTo>
                  <a:lnTo>
                    <a:pt x="1061" y="6"/>
                  </a:lnTo>
                  <a:lnTo>
                    <a:pt x="1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6" name="Freeform 85"/>
            <p:cNvSpPr>
              <a:spLocks/>
            </p:cNvSpPr>
            <p:nvPr/>
          </p:nvSpPr>
          <p:spPr bwMode="auto">
            <a:xfrm>
              <a:off x="4051301" y="4784725"/>
              <a:ext cx="679450" cy="1357313"/>
            </a:xfrm>
            <a:custGeom>
              <a:avLst/>
              <a:gdLst>
                <a:gd name="T0" fmla="*/ 225 w 856"/>
                <a:gd name="T1" fmla="*/ 6 h 1711"/>
                <a:gd name="T2" fmla="*/ 383 w 856"/>
                <a:gd name="T3" fmla="*/ 50 h 1711"/>
                <a:gd name="T4" fmla="*/ 525 w 856"/>
                <a:gd name="T5" fmla="*/ 134 h 1711"/>
                <a:gd name="T6" fmla="*/ 646 w 856"/>
                <a:gd name="T7" fmla="*/ 251 h 1711"/>
                <a:gd name="T8" fmla="*/ 744 w 856"/>
                <a:gd name="T9" fmla="*/ 397 h 1711"/>
                <a:gd name="T10" fmla="*/ 814 w 856"/>
                <a:gd name="T11" fmla="*/ 568 h 1711"/>
                <a:gd name="T12" fmla="*/ 852 w 856"/>
                <a:gd name="T13" fmla="*/ 756 h 1711"/>
                <a:gd name="T14" fmla="*/ 852 w 856"/>
                <a:gd name="T15" fmla="*/ 955 h 1711"/>
                <a:gd name="T16" fmla="*/ 814 w 856"/>
                <a:gd name="T17" fmla="*/ 1144 h 1711"/>
                <a:gd name="T18" fmla="*/ 744 w 856"/>
                <a:gd name="T19" fmla="*/ 1314 h 1711"/>
                <a:gd name="T20" fmla="*/ 646 w 856"/>
                <a:gd name="T21" fmla="*/ 1459 h 1711"/>
                <a:gd name="T22" fmla="*/ 525 w 856"/>
                <a:gd name="T23" fmla="*/ 1577 h 1711"/>
                <a:gd name="T24" fmla="*/ 383 w 856"/>
                <a:gd name="T25" fmla="*/ 1661 h 1711"/>
                <a:gd name="T26" fmla="*/ 225 w 856"/>
                <a:gd name="T27" fmla="*/ 1705 h 1711"/>
                <a:gd name="T28" fmla="*/ 106 w 856"/>
                <a:gd name="T29" fmla="*/ 1707 h 1711"/>
                <a:gd name="T30" fmla="*/ 42 w 856"/>
                <a:gd name="T31" fmla="*/ 1669 h 1711"/>
                <a:gd name="T32" fmla="*/ 6 w 856"/>
                <a:gd name="T33" fmla="*/ 1607 h 1711"/>
                <a:gd name="T34" fmla="*/ 6 w 856"/>
                <a:gd name="T35" fmla="*/ 1531 h 1711"/>
                <a:gd name="T36" fmla="*/ 42 w 856"/>
                <a:gd name="T37" fmla="*/ 1467 h 1711"/>
                <a:gd name="T38" fmla="*/ 106 w 856"/>
                <a:gd name="T39" fmla="*/ 1432 h 1711"/>
                <a:gd name="T40" fmla="*/ 206 w 856"/>
                <a:gd name="T41" fmla="*/ 1420 h 1711"/>
                <a:gd name="T42" fmla="*/ 323 w 856"/>
                <a:gd name="T43" fmla="*/ 1372 h 1711"/>
                <a:gd name="T44" fmla="*/ 423 w 856"/>
                <a:gd name="T45" fmla="*/ 1286 h 1711"/>
                <a:gd name="T46" fmla="*/ 501 w 856"/>
                <a:gd name="T47" fmla="*/ 1166 h 1711"/>
                <a:gd name="T48" fmla="*/ 553 w 856"/>
                <a:gd name="T49" fmla="*/ 1021 h 1711"/>
                <a:gd name="T50" fmla="*/ 570 w 856"/>
                <a:gd name="T51" fmla="*/ 855 h 1711"/>
                <a:gd name="T52" fmla="*/ 553 w 856"/>
                <a:gd name="T53" fmla="*/ 692 h 1711"/>
                <a:gd name="T54" fmla="*/ 501 w 856"/>
                <a:gd name="T55" fmla="*/ 544 h 1711"/>
                <a:gd name="T56" fmla="*/ 423 w 856"/>
                <a:gd name="T57" fmla="*/ 425 h 1711"/>
                <a:gd name="T58" fmla="*/ 323 w 856"/>
                <a:gd name="T59" fmla="*/ 339 h 1711"/>
                <a:gd name="T60" fmla="*/ 206 w 856"/>
                <a:gd name="T61" fmla="*/ 291 h 1711"/>
                <a:gd name="T62" fmla="*/ 106 w 856"/>
                <a:gd name="T63" fmla="*/ 281 h 1711"/>
                <a:gd name="T64" fmla="*/ 42 w 856"/>
                <a:gd name="T65" fmla="*/ 243 h 1711"/>
                <a:gd name="T66" fmla="*/ 6 w 856"/>
                <a:gd name="T67" fmla="*/ 182 h 1711"/>
                <a:gd name="T68" fmla="*/ 6 w 856"/>
                <a:gd name="T69" fmla="*/ 106 h 1711"/>
                <a:gd name="T70" fmla="*/ 42 w 856"/>
                <a:gd name="T71" fmla="*/ 42 h 1711"/>
                <a:gd name="T72" fmla="*/ 106 w 856"/>
                <a:gd name="T73" fmla="*/ 6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6" h="1711">
                  <a:moveTo>
                    <a:pt x="144" y="0"/>
                  </a:moveTo>
                  <a:lnTo>
                    <a:pt x="225" y="6"/>
                  </a:lnTo>
                  <a:lnTo>
                    <a:pt x="305" y="22"/>
                  </a:lnTo>
                  <a:lnTo>
                    <a:pt x="383" y="50"/>
                  </a:lnTo>
                  <a:lnTo>
                    <a:pt x="457" y="88"/>
                  </a:lnTo>
                  <a:lnTo>
                    <a:pt x="525" y="134"/>
                  </a:lnTo>
                  <a:lnTo>
                    <a:pt x="588" y="190"/>
                  </a:lnTo>
                  <a:lnTo>
                    <a:pt x="646" y="251"/>
                  </a:lnTo>
                  <a:lnTo>
                    <a:pt x="698" y="321"/>
                  </a:lnTo>
                  <a:lnTo>
                    <a:pt x="744" y="397"/>
                  </a:lnTo>
                  <a:lnTo>
                    <a:pt x="784" y="481"/>
                  </a:lnTo>
                  <a:lnTo>
                    <a:pt x="814" y="568"/>
                  </a:lnTo>
                  <a:lnTo>
                    <a:pt x="838" y="660"/>
                  </a:lnTo>
                  <a:lnTo>
                    <a:pt x="852" y="756"/>
                  </a:lnTo>
                  <a:lnTo>
                    <a:pt x="856" y="855"/>
                  </a:lnTo>
                  <a:lnTo>
                    <a:pt x="852" y="955"/>
                  </a:lnTo>
                  <a:lnTo>
                    <a:pt x="838" y="1051"/>
                  </a:lnTo>
                  <a:lnTo>
                    <a:pt x="814" y="1144"/>
                  </a:lnTo>
                  <a:lnTo>
                    <a:pt x="784" y="1232"/>
                  </a:lnTo>
                  <a:lnTo>
                    <a:pt x="744" y="1314"/>
                  </a:lnTo>
                  <a:lnTo>
                    <a:pt x="698" y="1390"/>
                  </a:lnTo>
                  <a:lnTo>
                    <a:pt x="646" y="1459"/>
                  </a:lnTo>
                  <a:lnTo>
                    <a:pt x="588" y="1523"/>
                  </a:lnTo>
                  <a:lnTo>
                    <a:pt x="525" y="1577"/>
                  </a:lnTo>
                  <a:lnTo>
                    <a:pt x="457" y="1623"/>
                  </a:lnTo>
                  <a:lnTo>
                    <a:pt x="383" y="1661"/>
                  </a:lnTo>
                  <a:lnTo>
                    <a:pt x="305" y="1689"/>
                  </a:lnTo>
                  <a:lnTo>
                    <a:pt x="225" y="1705"/>
                  </a:lnTo>
                  <a:lnTo>
                    <a:pt x="144" y="1711"/>
                  </a:lnTo>
                  <a:lnTo>
                    <a:pt x="106" y="1707"/>
                  </a:lnTo>
                  <a:lnTo>
                    <a:pt x="72" y="1691"/>
                  </a:lnTo>
                  <a:lnTo>
                    <a:pt x="42" y="1669"/>
                  </a:lnTo>
                  <a:lnTo>
                    <a:pt x="20" y="1641"/>
                  </a:lnTo>
                  <a:lnTo>
                    <a:pt x="6" y="1607"/>
                  </a:lnTo>
                  <a:lnTo>
                    <a:pt x="0" y="1569"/>
                  </a:lnTo>
                  <a:lnTo>
                    <a:pt x="6" y="1531"/>
                  </a:lnTo>
                  <a:lnTo>
                    <a:pt x="20" y="1497"/>
                  </a:lnTo>
                  <a:lnTo>
                    <a:pt x="42" y="1467"/>
                  </a:lnTo>
                  <a:lnTo>
                    <a:pt x="72" y="1445"/>
                  </a:lnTo>
                  <a:lnTo>
                    <a:pt x="106" y="1432"/>
                  </a:lnTo>
                  <a:lnTo>
                    <a:pt x="144" y="1426"/>
                  </a:lnTo>
                  <a:lnTo>
                    <a:pt x="206" y="1420"/>
                  </a:lnTo>
                  <a:lnTo>
                    <a:pt x="265" y="1402"/>
                  </a:lnTo>
                  <a:lnTo>
                    <a:pt x="323" y="1372"/>
                  </a:lnTo>
                  <a:lnTo>
                    <a:pt x="375" y="1334"/>
                  </a:lnTo>
                  <a:lnTo>
                    <a:pt x="423" y="1286"/>
                  </a:lnTo>
                  <a:lnTo>
                    <a:pt x="465" y="1230"/>
                  </a:lnTo>
                  <a:lnTo>
                    <a:pt x="501" y="1166"/>
                  </a:lnTo>
                  <a:lnTo>
                    <a:pt x="531" y="1097"/>
                  </a:lnTo>
                  <a:lnTo>
                    <a:pt x="553" y="1021"/>
                  </a:lnTo>
                  <a:lnTo>
                    <a:pt x="566" y="939"/>
                  </a:lnTo>
                  <a:lnTo>
                    <a:pt x="570" y="855"/>
                  </a:lnTo>
                  <a:lnTo>
                    <a:pt x="566" y="772"/>
                  </a:lnTo>
                  <a:lnTo>
                    <a:pt x="553" y="692"/>
                  </a:lnTo>
                  <a:lnTo>
                    <a:pt x="531" y="616"/>
                  </a:lnTo>
                  <a:lnTo>
                    <a:pt x="501" y="544"/>
                  </a:lnTo>
                  <a:lnTo>
                    <a:pt x="465" y="483"/>
                  </a:lnTo>
                  <a:lnTo>
                    <a:pt x="423" y="425"/>
                  </a:lnTo>
                  <a:lnTo>
                    <a:pt x="375" y="377"/>
                  </a:lnTo>
                  <a:lnTo>
                    <a:pt x="323" y="339"/>
                  </a:lnTo>
                  <a:lnTo>
                    <a:pt x="265" y="309"/>
                  </a:lnTo>
                  <a:lnTo>
                    <a:pt x="206" y="291"/>
                  </a:lnTo>
                  <a:lnTo>
                    <a:pt x="144" y="285"/>
                  </a:lnTo>
                  <a:lnTo>
                    <a:pt x="106" y="281"/>
                  </a:lnTo>
                  <a:lnTo>
                    <a:pt x="72" y="265"/>
                  </a:lnTo>
                  <a:lnTo>
                    <a:pt x="42" y="243"/>
                  </a:lnTo>
                  <a:lnTo>
                    <a:pt x="20" y="216"/>
                  </a:lnTo>
                  <a:lnTo>
                    <a:pt x="6" y="182"/>
                  </a:lnTo>
                  <a:lnTo>
                    <a:pt x="0" y="144"/>
                  </a:lnTo>
                  <a:lnTo>
                    <a:pt x="6" y="106"/>
                  </a:lnTo>
                  <a:lnTo>
                    <a:pt x="20" y="72"/>
                  </a:lnTo>
                  <a:lnTo>
                    <a:pt x="42" y="42"/>
                  </a:lnTo>
                  <a:lnTo>
                    <a:pt x="72" y="20"/>
                  </a:lnTo>
                  <a:lnTo>
                    <a:pt x="106" y="6"/>
                  </a:ln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7" name="Freeform 86"/>
            <p:cNvSpPr>
              <a:spLocks noEditPoints="1"/>
            </p:cNvSpPr>
            <p:nvPr/>
          </p:nvSpPr>
          <p:spPr bwMode="auto">
            <a:xfrm>
              <a:off x="203201" y="3471863"/>
              <a:ext cx="3802063" cy="3981450"/>
            </a:xfrm>
            <a:custGeom>
              <a:avLst/>
              <a:gdLst>
                <a:gd name="T0" fmla="*/ 2766 w 4790"/>
                <a:gd name="T1" fmla="*/ 1640 h 5015"/>
                <a:gd name="T2" fmla="*/ 1141 w 4790"/>
                <a:gd name="T3" fmla="*/ 1652 h 5015"/>
                <a:gd name="T4" fmla="*/ 854 w 4790"/>
                <a:gd name="T5" fmla="*/ 1702 h 5015"/>
                <a:gd name="T6" fmla="*/ 606 w 4790"/>
                <a:gd name="T7" fmla="*/ 1842 h 5015"/>
                <a:gd name="T8" fmla="*/ 419 w 4790"/>
                <a:gd name="T9" fmla="*/ 2049 h 5015"/>
                <a:gd name="T10" fmla="*/ 309 w 4790"/>
                <a:gd name="T11" fmla="*/ 2312 h 5015"/>
                <a:gd name="T12" fmla="*/ 291 w 4790"/>
                <a:gd name="T13" fmla="*/ 2607 h 5015"/>
                <a:gd name="T14" fmla="*/ 373 w 4790"/>
                <a:gd name="T15" fmla="*/ 2884 h 5015"/>
                <a:gd name="T16" fmla="*/ 536 w 4790"/>
                <a:gd name="T17" fmla="*/ 3111 h 5015"/>
                <a:gd name="T18" fmla="*/ 766 w 4790"/>
                <a:gd name="T19" fmla="*/ 3275 h 5015"/>
                <a:gd name="T20" fmla="*/ 1041 w 4790"/>
                <a:gd name="T21" fmla="*/ 3357 h 5015"/>
                <a:gd name="T22" fmla="*/ 2738 w 4790"/>
                <a:gd name="T23" fmla="*/ 3367 h 5015"/>
                <a:gd name="T24" fmla="*/ 4284 w 4790"/>
                <a:gd name="T25" fmla="*/ 4441 h 5015"/>
                <a:gd name="T26" fmla="*/ 4140 w 4790"/>
                <a:gd name="T27" fmla="*/ 3935 h 5015"/>
                <a:gd name="T28" fmla="*/ 4042 w 4790"/>
                <a:gd name="T29" fmla="*/ 3355 h 5015"/>
                <a:gd name="T30" fmla="*/ 3997 w 4790"/>
                <a:gd name="T31" fmla="*/ 2725 h 5015"/>
                <a:gd name="T32" fmla="*/ 4005 w 4790"/>
                <a:gd name="T33" fmla="*/ 2077 h 5015"/>
                <a:gd name="T34" fmla="*/ 4070 w 4790"/>
                <a:gd name="T35" fmla="*/ 1461 h 5015"/>
                <a:gd name="T36" fmla="*/ 4184 w 4790"/>
                <a:gd name="T37" fmla="*/ 903 h 5015"/>
                <a:gd name="T38" fmla="*/ 4659 w 4790"/>
                <a:gd name="T39" fmla="*/ 0 h 5015"/>
                <a:gd name="T40" fmla="*/ 4748 w 4790"/>
                <a:gd name="T41" fmla="*/ 40 h 5015"/>
                <a:gd name="T42" fmla="*/ 4790 w 4790"/>
                <a:gd name="T43" fmla="*/ 127 h 5015"/>
                <a:gd name="T44" fmla="*/ 4766 w 4790"/>
                <a:gd name="T45" fmla="*/ 221 h 5015"/>
                <a:gd name="T46" fmla="*/ 4601 w 4790"/>
                <a:gd name="T47" fmla="*/ 542 h 5015"/>
                <a:gd name="T48" fmla="*/ 4465 w 4790"/>
                <a:gd name="T49" fmla="*/ 949 h 5015"/>
                <a:gd name="T50" fmla="*/ 4363 w 4790"/>
                <a:gd name="T51" fmla="*/ 1423 h 5015"/>
                <a:gd name="T52" fmla="*/ 4300 w 4790"/>
                <a:gd name="T53" fmla="*/ 1947 h 5015"/>
                <a:gd name="T54" fmla="*/ 4278 w 4790"/>
                <a:gd name="T55" fmla="*/ 2507 h 5015"/>
                <a:gd name="T56" fmla="*/ 4300 w 4790"/>
                <a:gd name="T57" fmla="*/ 3068 h 5015"/>
                <a:gd name="T58" fmla="*/ 4363 w 4790"/>
                <a:gd name="T59" fmla="*/ 3594 h 5015"/>
                <a:gd name="T60" fmla="*/ 4465 w 4790"/>
                <a:gd name="T61" fmla="*/ 4066 h 5015"/>
                <a:gd name="T62" fmla="*/ 4601 w 4790"/>
                <a:gd name="T63" fmla="*/ 4473 h 5015"/>
                <a:gd name="T64" fmla="*/ 4766 w 4790"/>
                <a:gd name="T65" fmla="*/ 4794 h 5015"/>
                <a:gd name="T66" fmla="*/ 4790 w 4790"/>
                <a:gd name="T67" fmla="*/ 4889 h 5015"/>
                <a:gd name="T68" fmla="*/ 4748 w 4790"/>
                <a:gd name="T69" fmla="*/ 4975 h 5015"/>
                <a:gd name="T70" fmla="*/ 4649 w 4790"/>
                <a:gd name="T71" fmla="*/ 5015 h 5015"/>
                <a:gd name="T72" fmla="*/ 4567 w 4790"/>
                <a:gd name="T73" fmla="*/ 4989 h 5015"/>
                <a:gd name="T74" fmla="*/ 1025 w 4790"/>
                <a:gd name="T75" fmla="*/ 3642 h 5015"/>
                <a:gd name="T76" fmla="*/ 698 w 4790"/>
                <a:gd name="T77" fmla="*/ 3558 h 5015"/>
                <a:gd name="T78" fmla="*/ 417 w 4790"/>
                <a:gd name="T79" fmla="*/ 3387 h 5015"/>
                <a:gd name="T80" fmla="*/ 195 w 4790"/>
                <a:gd name="T81" fmla="*/ 3145 h 5015"/>
                <a:gd name="T82" fmla="*/ 52 w 4790"/>
                <a:gd name="T83" fmla="*/ 2846 h 5015"/>
                <a:gd name="T84" fmla="*/ 0 w 4790"/>
                <a:gd name="T85" fmla="*/ 2507 h 5015"/>
                <a:gd name="T86" fmla="*/ 52 w 4790"/>
                <a:gd name="T87" fmla="*/ 2169 h 5015"/>
                <a:gd name="T88" fmla="*/ 195 w 4790"/>
                <a:gd name="T89" fmla="*/ 1872 h 5015"/>
                <a:gd name="T90" fmla="*/ 417 w 4790"/>
                <a:gd name="T91" fmla="*/ 1628 h 5015"/>
                <a:gd name="T92" fmla="*/ 698 w 4790"/>
                <a:gd name="T93" fmla="*/ 1457 h 5015"/>
                <a:gd name="T94" fmla="*/ 1025 w 4790"/>
                <a:gd name="T95" fmla="*/ 1373 h 5015"/>
                <a:gd name="T96" fmla="*/ 4567 w 4790"/>
                <a:gd name="T97" fmla="*/ 26 h 5015"/>
                <a:gd name="T98" fmla="*/ 4659 w 4790"/>
                <a:gd name="T99" fmla="*/ 0 h 5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0" h="5015">
                  <a:moveTo>
                    <a:pt x="4284" y="574"/>
                  </a:moveTo>
                  <a:lnTo>
                    <a:pt x="2792" y="1626"/>
                  </a:lnTo>
                  <a:lnTo>
                    <a:pt x="2766" y="1640"/>
                  </a:lnTo>
                  <a:lnTo>
                    <a:pt x="2738" y="1650"/>
                  </a:lnTo>
                  <a:lnTo>
                    <a:pt x="2710" y="1652"/>
                  </a:lnTo>
                  <a:lnTo>
                    <a:pt x="1141" y="1652"/>
                  </a:lnTo>
                  <a:lnTo>
                    <a:pt x="1041" y="1658"/>
                  </a:lnTo>
                  <a:lnTo>
                    <a:pt x="945" y="1674"/>
                  </a:lnTo>
                  <a:lnTo>
                    <a:pt x="854" y="1702"/>
                  </a:lnTo>
                  <a:lnTo>
                    <a:pt x="766" y="1740"/>
                  </a:lnTo>
                  <a:lnTo>
                    <a:pt x="682" y="1786"/>
                  </a:lnTo>
                  <a:lnTo>
                    <a:pt x="606" y="1842"/>
                  </a:lnTo>
                  <a:lnTo>
                    <a:pt x="536" y="1903"/>
                  </a:lnTo>
                  <a:lnTo>
                    <a:pt x="475" y="1973"/>
                  </a:lnTo>
                  <a:lnTo>
                    <a:pt x="419" y="2049"/>
                  </a:lnTo>
                  <a:lnTo>
                    <a:pt x="373" y="2133"/>
                  </a:lnTo>
                  <a:lnTo>
                    <a:pt x="335" y="2220"/>
                  </a:lnTo>
                  <a:lnTo>
                    <a:pt x="309" y="2312"/>
                  </a:lnTo>
                  <a:lnTo>
                    <a:pt x="291" y="2408"/>
                  </a:lnTo>
                  <a:lnTo>
                    <a:pt x="285" y="2507"/>
                  </a:lnTo>
                  <a:lnTo>
                    <a:pt x="291" y="2607"/>
                  </a:lnTo>
                  <a:lnTo>
                    <a:pt x="309" y="2703"/>
                  </a:lnTo>
                  <a:lnTo>
                    <a:pt x="335" y="2796"/>
                  </a:lnTo>
                  <a:lnTo>
                    <a:pt x="373" y="2884"/>
                  </a:lnTo>
                  <a:lnTo>
                    <a:pt x="419" y="2966"/>
                  </a:lnTo>
                  <a:lnTo>
                    <a:pt x="475" y="3042"/>
                  </a:lnTo>
                  <a:lnTo>
                    <a:pt x="536" y="3111"/>
                  </a:lnTo>
                  <a:lnTo>
                    <a:pt x="606" y="3175"/>
                  </a:lnTo>
                  <a:lnTo>
                    <a:pt x="682" y="3229"/>
                  </a:lnTo>
                  <a:lnTo>
                    <a:pt x="766" y="3275"/>
                  </a:lnTo>
                  <a:lnTo>
                    <a:pt x="854" y="3313"/>
                  </a:lnTo>
                  <a:lnTo>
                    <a:pt x="945" y="3341"/>
                  </a:lnTo>
                  <a:lnTo>
                    <a:pt x="1041" y="3357"/>
                  </a:lnTo>
                  <a:lnTo>
                    <a:pt x="1141" y="3363"/>
                  </a:lnTo>
                  <a:lnTo>
                    <a:pt x="2710" y="3363"/>
                  </a:lnTo>
                  <a:lnTo>
                    <a:pt x="2738" y="3367"/>
                  </a:lnTo>
                  <a:lnTo>
                    <a:pt x="2766" y="3375"/>
                  </a:lnTo>
                  <a:lnTo>
                    <a:pt x="2792" y="3389"/>
                  </a:lnTo>
                  <a:lnTo>
                    <a:pt x="4284" y="4441"/>
                  </a:lnTo>
                  <a:lnTo>
                    <a:pt x="4232" y="4282"/>
                  </a:lnTo>
                  <a:lnTo>
                    <a:pt x="4184" y="4112"/>
                  </a:lnTo>
                  <a:lnTo>
                    <a:pt x="4140" y="3935"/>
                  </a:lnTo>
                  <a:lnTo>
                    <a:pt x="4102" y="3747"/>
                  </a:lnTo>
                  <a:lnTo>
                    <a:pt x="4070" y="3554"/>
                  </a:lnTo>
                  <a:lnTo>
                    <a:pt x="4042" y="3355"/>
                  </a:lnTo>
                  <a:lnTo>
                    <a:pt x="4020" y="3149"/>
                  </a:lnTo>
                  <a:lnTo>
                    <a:pt x="4005" y="2938"/>
                  </a:lnTo>
                  <a:lnTo>
                    <a:pt x="3997" y="2725"/>
                  </a:lnTo>
                  <a:lnTo>
                    <a:pt x="3993" y="2507"/>
                  </a:lnTo>
                  <a:lnTo>
                    <a:pt x="3997" y="2290"/>
                  </a:lnTo>
                  <a:lnTo>
                    <a:pt x="4005" y="2077"/>
                  </a:lnTo>
                  <a:lnTo>
                    <a:pt x="4020" y="1868"/>
                  </a:lnTo>
                  <a:lnTo>
                    <a:pt x="4042" y="1660"/>
                  </a:lnTo>
                  <a:lnTo>
                    <a:pt x="4070" y="1461"/>
                  </a:lnTo>
                  <a:lnTo>
                    <a:pt x="4102" y="1268"/>
                  </a:lnTo>
                  <a:lnTo>
                    <a:pt x="4140" y="1082"/>
                  </a:lnTo>
                  <a:lnTo>
                    <a:pt x="4184" y="903"/>
                  </a:lnTo>
                  <a:lnTo>
                    <a:pt x="4232" y="733"/>
                  </a:lnTo>
                  <a:lnTo>
                    <a:pt x="4284" y="574"/>
                  </a:lnTo>
                  <a:close/>
                  <a:moveTo>
                    <a:pt x="4659" y="0"/>
                  </a:moveTo>
                  <a:lnTo>
                    <a:pt x="4691" y="6"/>
                  </a:lnTo>
                  <a:lnTo>
                    <a:pt x="4720" y="20"/>
                  </a:lnTo>
                  <a:lnTo>
                    <a:pt x="4748" y="40"/>
                  </a:lnTo>
                  <a:lnTo>
                    <a:pt x="4768" y="66"/>
                  </a:lnTo>
                  <a:lnTo>
                    <a:pt x="4782" y="96"/>
                  </a:lnTo>
                  <a:lnTo>
                    <a:pt x="4790" y="127"/>
                  </a:lnTo>
                  <a:lnTo>
                    <a:pt x="4790" y="159"/>
                  </a:lnTo>
                  <a:lnTo>
                    <a:pt x="4782" y="191"/>
                  </a:lnTo>
                  <a:lnTo>
                    <a:pt x="4766" y="221"/>
                  </a:lnTo>
                  <a:lnTo>
                    <a:pt x="4709" y="317"/>
                  </a:lnTo>
                  <a:lnTo>
                    <a:pt x="4653" y="424"/>
                  </a:lnTo>
                  <a:lnTo>
                    <a:pt x="4601" y="542"/>
                  </a:lnTo>
                  <a:lnTo>
                    <a:pt x="4551" y="670"/>
                  </a:lnTo>
                  <a:lnTo>
                    <a:pt x="4507" y="805"/>
                  </a:lnTo>
                  <a:lnTo>
                    <a:pt x="4465" y="949"/>
                  </a:lnTo>
                  <a:lnTo>
                    <a:pt x="4427" y="1100"/>
                  </a:lnTo>
                  <a:lnTo>
                    <a:pt x="4393" y="1258"/>
                  </a:lnTo>
                  <a:lnTo>
                    <a:pt x="4363" y="1423"/>
                  </a:lnTo>
                  <a:lnTo>
                    <a:pt x="4338" y="1593"/>
                  </a:lnTo>
                  <a:lnTo>
                    <a:pt x="4316" y="1768"/>
                  </a:lnTo>
                  <a:lnTo>
                    <a:pt x="4300" y="1947"/>
                  </a:lnTo>
                  <a:lnTo>
                    <a:pt x="4288" y="2131"/>
                  </a:lnTo>
                  <a:lnTo>
                    <a:pt x="4280" y="2318"/>
                  </a:lnTo>
                  <a:lnTo>
                    <a:pt x="4278" y="2507"/>
                  </a:lnTo>
                  <a:lnTo>
                    <a:pt x="4280" y="2697"/>
                  </a:lnTo>
                  <a:lnTo>
                    <a:pt x="4288" y="2884"/>
                  </a:lnTo>
                  <a:lnTo>
                    <a:pt x="4300" y="3068"/>
                  </a:lnTo>
                  <a:lnTo>
                    <a:pt x="4316" y="3247"/>
                  </a:lnTo>
                  <a:lnTo>
                    <a:pt x="4338" y="3422"/>
                  </a:lnTo>
                  <a:lnTo>
                    <a:pt x="4363" y="3594"/>
                  </a:lnTo>
                  <a:lnTo>
                    <a:pt x="4393" y="3757"/>
                  </a:lnTo>
                  <a:lnTo>
                    <a:pt x="4427" y="3917"/>
                  </a:lnTo>
                  <a:lnTo>
                    <a:pt x="4465" y="4066"/>
                  </a:lnTo>
                  <a:lnTo>
                    <a:pt x="4507" y="4210"/>
                  </a:lnTo>
                  <a:lnTo>
                    <a:pt x="4551" y="4345"/>
                  </a:lnTo>
                  <a:lnTo>
                    <a:pt x="4601" y="4473"/>
                  </a:lnTo>
                  <a:lnTo>
                    <a:pt x="4653" y="4590"/>
                  </a:lnTo>
                  <a:lnTo>
                    <a:pt x="4709" y="4698"/>
                  </a:lnTo>
                  <a:lnTo>
                    <a:pt x="4766" y="4794"/>
                  </a:lnTo>
                  <a:lnTo>
                    <a:pt x="4782" y="4824"/>
                  </a:lnTo>
                  <a:lnTo>
                    <a:pt x="4790" y="4856"/>
                  </a:lnTo>
                  <a:lnTo>
                    <a:pt x="4790" y="4889"/>
                  </a:lnTo>
                  <a:lnTo>
                    <a:pt x="4782" y="4919"/>
                  </a:lnTo>
                  <a:lnTo>
                    <a:pt x="4768" y="4949"/>
                  </a:lnTo>
                  <a:lnTo>
                    <a:pt x="4748" y="4975"/>
                  </a:lnTo>
                  <a:lnTo>
                    <a:pt x="4718" y="4997"/>
                  </a:lnTo>
                  <a:lnTo>
                    <a:pt x="4685" y="5011"/>
                  </a:lnTo>
                  <a:lnTo>
                    <a:pt x="4649" y="5015"/>
                  </a:lnTo>
                  <a:lnTo>
                    <a:pt x="4621" y="5013"/>
                  </a:lnTo>
                  <a:lnTo>
                    <a:pt x="4593" y="5005"/>
                  </a:lnTo>
                  <a:lnTo>
                    <a:pt x="4567" y="4989"/>
                  </a:lnTo>
                  <a:lnTo>
                    <a:pt x="2664" y="3648"/>
                  </a:lnTo>
                  <a:lnTo>
                    <a:pt x="1141" y="3648"/>
                  </a:lnTo>
                  <a:lnTo>
                    <a:pt x="1025" y="3642"/>
                  </a:lnTo>
                  <a:lnTo>
                    <a:pt x="911" y="3624"/>
                  </a:lnTo>
                  <a:lnTo>
                    <a:pt x="802" y="3596"/>
                  </a:lnTo>
                  <a:lnTo>
                    <a:pt x="698" y="3558"/>
                  </a:lnTo>
                  <a:lnTo>
                    <a:pt x="598" y="3510"/>
                  </a:lnTo>
                  <a:lnTo>
                    <a:pt x="505" y="3452"/>
                  </a:lnTo>
                  <a:lnTo>
                    <a:pt x="417" y="3387"/>
                  </a:lnTo>
                  <a:lnTo>
                    <a:pt x="335" y="3313"/>
                  </a:lnTo>
                  <a:lnTo>
                    <a:pt x="261" y="3233"/>
                  </a:lnTo>
                  <a:lnTo>
                    <a:pt x="195" y="3145"/>
                  </a:lnTo>
                  <a:lnTo>
                    <a:pt x="138" y="3052"/>
                  </a:lnTo>
                  <a:lnTo>
                    <a:pt x="90" y="2952"/>
                  </a:lnTo>
                  <a:lnTo>
                    <a:pt x="52" y="2846"/>
                  </a:lnTo>
                  <a:lnTo>
                    <a:pt x="24" y="2737"/>
                  </a:lnTo>
                  <a:lnTo>
                    <a:pt x="6" y="2625"/>
                  </a:lnTo>
                  <a:lnTo>
                    <a:pt x="0" y="2507"/>
                  </a:lnTo>
                  <a:lnTo>
                    <a:pt x="6" y="2392"/>
                  </a:lnTo>
                  <a:lnTo>
                    <a:pt x="24" y="2278"/>
                  </a:lnTo>
                  <a:lnTo>
                    <a:pt x="52" y="2169"/>
                  </a:lnTo>
                  <a:lnTo>
                    <a:pt x="90" y="2065"/>
                  </a:lnTo>
                  <a:lnTo>
                    <a:pt x="138" y="1965"/>
                  </a:lnTo>
                  <a:lnTo>
                    <a:pt x="195" y="1872"/>
                  </a:lnTo>
                  <a:lnTo>
                    <a:pt x="261" y="1782"/>
                  </a:lnTo>
                  <a:lnTo>
                    <a:pt x="335" y="1702"/>
                  </a:lnTo>
                  <a:lnTo>
                    <a:pt x="417" y="1628"/>
                  </a:lnTo>
                  <a:lnTo>
                    <a:pt x="505" y="1563"/>
                  </a:lnTo>
                  <a:lnTo>
                    <a:pt x="598" y="1505"/>
                  </a:lnTo>
                  <a:lnTo>
                    <a:pt x="698" y="1457"/>
                  </a:lnTo>
                  <a:lnTo>
                    <a:pt x="802" y="1419"/>
                  </a:lnTo>
                  <a:lnTo>
                    <a:pt x="911" y="1391"/>
                  </a:lnTo>
                  <a:lnTo>
                    <a:pt x="1025" y="1373"/>
                  </a:lnTo>
                  <a:lnTo>
                    <a:pt x="1141" y="1367"/>
                  </a:lnTo>
                  <a:lnTo>
                    <a:pt x="2664" y="1367"/>
                  </a:lnTo>
                  <a:lnTo>
                    <a:pt x="4567" y="26"/>
                  </a:lnTo>
                  <a:lnTo>
                    <a:pt x="4595" y="10"/>
                  </a:lnTo>
                  <a:lnTo>
                    <a:pt x="4627" y="2"/>
                  </a:lnTo>
                  <a:lnTo>
                    <a:pt x="46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88" name="Freeform 87"/>
            <p:cNvSpPr>
              <a:spLocks/>
            </p:cNvSpPr>
            <p:nvPr/>
          </p:nvSpPr>
          <p:spPr bwMode="auto">
            <a:xfrm>
              <a:off x="882651" y="4557713"/>
              <a:ext cx="1584325" cy="3846513"/>
            </a:xfrm>
            <a:custGeom>
              <a:avLst/>
              <a:gdLst>
                <a:gd name="T0" fmla="*/ 1926 w 1996"/>
                <a:gd name="T1" fmla="*/ 20 h 4846"/>
                <a:gd name="T2" fmla="*/ 1992 w 1996"/>
                <a:gd name="T3" fmla="*/ 106 h 4846"/>
                <a:gd name="T4" fmla="*/ 1976 w 1996"/>
                <a:gd name="T5" fmla="*/ 216 h 4846"/>
                <a:gd name="T6" fmla="*/ 1892 w 1996"/>
                <a:gd name="T7" fmla="*/ 281 h 4846"/>
                <a:gd name="T8" fmla="*/ 1691 w 1996"/>
                <a:gd name="T9" fmla="*/ 301 h 4846"/>
                <a:gd name="T10" fmla="*/ 1491 w 1996"/>
                <a:gd name="T11" fmla="*/ 381 h 4846"/>
                <a:gd name="T12" fmla="*/ 1340 w 1996"/>
                <a:gd name="T13" fmla="*/ 513 h 4846"/>
                <a:gd name="T14" fmla="*/ 1234 w 1996"/>
                <a:gd name="T15" fmla="*/ 682 h 4846"/>
                <a:gd name="T16" fmla="*/ 1170 w 1996"/>
                <a:gd name="T17" fmla="*/ 873 h 4846"/>
                <a:gd name="T18" fmla="*/ 1142 w 1996"/>
                <a:gd name="T19" fmla="*/ 1075 h 4846"/>
                <a:gd name="T20" fmla="*/ 1148 w 1996"/>
                <a:gd name="T21" fmla="*/ 1274 h 4846"/>
                <a:gd name="T22" fmla="*/ 1186 w 1996"/>
                <a:gd name="T23" fmla="*/ 1473 h 4846"/>
                <a:gd name="T24" fmla="*/ 1264 w 1996"/>
                <a:gd name="T25" fmla="*/ 1659 h 4846"/>
                <a:gd name="T26" fmla="*/ 1386 w 1996"/>
                <a:gd name="T27" fmla="*/ 1818 h 4846"/>
                <a:gd name="T28" fmla="*/ 1551 w 1996"/>
                <a:gd name="T29" fmla="*/ 1934 h 4846"/>
                <a:gd name="T30" fmla="*/ 1768 w 1996"/>
                <a:gd name="T31" fmla="*/ 1992 h 4846"/>
                <a:gd name="T32" fmla="*/ 1914 w 1996"/>
                <a:gd name="T33" fmla="*/ 2010 h 4846"/>
                <a:gd name="T34" fmla="*/ 1982 w 1996"/>
                <a:gd name="T35" fmla="*/ 2075 h 4846"/>
                <a:gd name="T36" fmla="*/ 1994 w 1996"/>
                <a:gd name="T37" fmla="*/ 2167 h 4846"/>
                <a:gd name="T38" fmla="*/ 1745 w 1996"/>
                <a:gd name="T39" fmla="*/ 3511 h 4846"/>
                <a:gd name="T40" fmla="*/ 1840 w 1996"/>
                <a:gd name="T41" fmla="*/ 3640 h 4846"/>
                <a:gd name="T42" fmla="*/ 1956 w 1996"/>
                <a:gd name="T43" fmla="*/ 3849 h 4846"/>
                <a:gd name="T44" fmla="*/ 1996 w 1996"/>
                <a:gd name="T45" fmla="*/ 4085 h 4846"/>
                <a:gd name="T46" fmla="*/ 1978 w 1996"/>
                <a:gd name="T47" fmla="*/ 4342 h 4846"/>
                <a:gd name="T48" fmla="*/ 1888 w 1996"/>
                <a:gd name="T49" fmla="*/ 4561 h 4846"/>
                <a:gd name="T50" fmla="*/ 1669 w 1996"/>
                <a:gd name="T51" fmla="*/ 4804 h 4846"/>
                <a:gd name="T52" fmla="*/ 1569 w 1996"/>
                <a:gd name="T53" fmla="*/ 4846 h 4846"/>
                <a:gd name="T54" fmla="*/ 1489 w 1996"/>
                <a:gd name="T55" fmla="*/ 4822 h 4846"/>
                <a:gd name="T56" fmla="*/ 753 w 1996"/>
                <a:gd name="T57" fmla="*/ 4306 h 4846"/>
                <a:gd name="T58" fmla="*/ 618 w 1996"/>
                <a:gd name="T59" fmla="*/ 4087 h 4846"/>
                <a:gd name="T60" fmla="*/ 570 w 1996"/>
                <a:gd name="T61" fmla="*/ 3829 h 4846"/>
                <a:gd name="T62" fmla="*/ 18 w 1996"/>
                <a:gd name="T63" fmla="*/ 2209 h 4846"/>
                <a:gd name="T64" fmla="*/ 6 w 1996"/>
                <a:gd name="T65" fmla="*/ 2101 h 4846"/>
                <a:gd name="T66" fmla="*/ 71 w 1996"/>
                <a:gd name="T67" fmla="*/ 2014 h 4846"/>
                <a:gd name="T68" fmla="*/ 179 w 1996"/>
                <a:gd name="T69" fmla="*/ 2000 h 4846"/>
                <a:gd name="T70" fmla="*/ 813 w 1996"/>
                <a:gd name="T71" fmla="*/ 2608 h 4846"/>
                <a:gd name="T72" fmla="*/ 855 w 1996"/>
                <a:gd name="T73" fmla="*/ 2709 h 4846"/>
                <a:gd name="T74" fmla="*/ 873 w 1996"/>
                <a:gd name="T75" fmla="*/ 3947 h 4846"/>
                <a:gd name="T76" fmla="*/ 957 w 1996"/>
                <a:gd name="T77" fmla="*/ 4105 h 4846"/>
                <a:gd name="T78" fmla="*/ 1551 w 1996"/>
                <a:gd name="T79" fmla="*/ 4521 h 4846"/>
                <a:gd name="T80" fmla="*/ 1665 w 1996"/>
                <a:gd name="T81" fmla="*/ 4376 h 4846"/>
                <a:gd name="T82" fmla="*/ 1711 w 1996"/>
                <a:gd name="T83" fmla="*/ 4182 h 4846"/>
                <a:gd name="T84" fmla="*/ 1691 w 1996"/>
                <a:gd name="T85" fmla="*/ 3951 h 4846"/>
                <a:gd name="T86" fmla="*/ 1585 w 1996"/>
                <a:gd name="T87" fmla="*/ 3782 h 4846"/>
                <a:gd name="T88" fmla="*/ 1481 w 1996"/>
                <a:gd name="T89" fmla="*/ 3622 h 4846"/>
                <a:gd name="T90" fmla="*/ 1453 w 1996"/>
                <a:gd name="T91" fmla="*/ 3437 h 4846"/>
                <a:gd name="T92" fmla="*/ 1585 w 1996"/>
                <a:gd name="T93" fmla="*/ 2247 h 4846"/>
                <a:gd name="T94" fmla="*/ 1322 w 1996"/>
                <a:gd name="T95" fmla="*/ 2131 h 4846"/>
                <a:gd name="T96" fmla="*/ 1110 w 1996"/>
                <a:gd name="T97" fmla="*/ 1942 h 4846"/>
                <a:gd name="T98" fmla="*/ 959 w 1996"/>
                <a:gd name="T99" fmla="*/ 1689 h 4846"/>
                <a:gd name="T100" fmla="*/ 873 w 1996"/>
                <a:gd name="T101" fmla="*/ 1376 h 4846"/>
                <a:gd name="T102" fmla="*/ 861 w 1996"/>
                <a:gd name="T103" fmla="*/ 1015 h 4846"/>
                <a:gd name="T104" fmla="*/ 927 w 1996"/>
                <a:gd name="T105" fmla="*/ 674 h 4846"/>
                <a:gd name="T106" fmla="*/ 1068 w 1996"/>
                <a:gd name="T107" fmla="*/ 393 h 4846"/>
                <a:gd name="T108" fmla="*/ 1276 w 1996"/>
                <a:gd name="T109" fmla="*/ 182 h 4846"/>
                <a:gd name="T110" fmla="*/ 1539 w 1996"/>
                <a:gd name="T111" fmla="*/ 48 h 4846"/>
                <a:gd name="T112" fmla="*/ 1854 w 1996"/>
                <a:gd name="T113" fmla="*/ 0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6" h="4846">
                  <a:moveTo>
                    <a:pt x="1854" y="0"/>
                  </a:moveTo>
                  <a:lnTo>
                    <a:pt x="1892" y="6"/>
                  </a:lnTo>
                  <a:lnTo>
                    <a:pt x="1926" y="20"/>
                  </a:lnTo>
                  <a:lnTo>
                    <a:pt x="1954" y="42"/>
                  </a:lnTo>
                  <a:lnTo>
                    <a:pt x="1976" y="72"/>
                  </a:lnTo>
                  <a:lnTo>
                    <a:pt x="1992" y="106"/>
                  </a:lnTo>
                  <a:lnTo>
                    <a:pt x="1996" y="144"/>
                  </a:lnTo>
                  <a:lnTo>
                    <a:pt x="1992" y="182"/>
                  </a:lnTo>
                  <a:lnTo>
                    <a:pt x="1976" y="216"/>
                  </a:lnTo>
                  <a:lnTo>
                    <a:pt x="1954" y="243"/>
                  </a:lnTo>
                  <a:lnTo>
                    <a:pt x="1926" y="265"/>
                  </a:lnTo>
                  <a:lnTo>
                    <a:pt x="1892" y="281"/>
                  </a:lnTo>
                  <a:lnTo>
                    <a:pt x="1854" y="285"/>
                  </a:lnTo>
                  <a:lnTo>
                    <a:pt x="1768" y="289"/>
                  </a:lnTo>
                  <a:lnTo>
                    <a:pt x="1691" y="301"/>
                  </a:lnTo>
                  <a:lnTo>
                    <a:pt x="1619" y="321"/>
                  </a:lnTo>
                  <a:lnTo>
                    <a:pt x="1551" y="347"/>
                  </a:lnTo>
                  <a:lnTo>
                    <a:pt x="1491" y="381"/>
                  </a:lnTo>
                  <a:lnTo>
                    <a:pt x="1435" y="419"/>
                  </a:lnTo>
                  <a:lnTo>
                    <a:pt x="1386" y="463"/>
                  </a:lnTo>
                  <a:lnTo>
                    <a:pt x="1340" y="513"/>
                  </a:lnTo>
                  <a:lnTo>
                    <a:pt x="1300" y="564"/>
                  </a:lnTo>
                  <a:lnTo>
                    <a:pt x="1264" y="622"/>
                  </a:lnTo>
                  <a:lnTo>
                    <a:pt x="1234" y="682"/>
                  </a:lnTo>
                  <a:lnTo>
                    <a:pt x="1208" y="744"/>
                  </a:lnTo>
                  <a:lnTo>
                    <a:pt x="1186" y="808"/>
                  </a:lnTo>
                  <a:lnTo>
                    <a:pt x="1170" y="873"/>
                  </a:lnTo>
                  <a:lnTo>
                    <a:pt x="1156" y="941"/>
                  </a:lnTo>
                  <a:lnTo>
                    <a:pt x="1148" y="1007"/>
                  </a:lnTo>
                  <a:lnTo>
                    <a:pt x="1142" y="1075"/>
                  </a:lnTo>
                  <a:lnTo>
                    <a:pt x="1140" y="1140"/>
                  </a:lnTo>
                  <a:lnTo>
                    <a:pt x="1142" y="1206"/>
                  </a:lnTo>
                  <a:lnTo>
                    <a:pt x="1148" y="1274"/>
                  </a:lnTo>
                  <a:lnTo>
                    <a:pt x="1156" y="1342"/>
                  </a:lnTo>
                  <a:lnTo>
                    <a:pt x="1170" y="1408"/>
                  </a:lnTo>
                  <a:lnTo>
                    <a:pt x="1186" y="1473"/>
                  </a:lnTo>
                  <a:lnTo>
                    <a:pt x="1208" y="1537"/>
                  </a:lnTo>
                  <a:lnTo>
                    <a:pt x="1234" y="1599"/>
                  </a:lnTo>
                  <a:lnTo>
                    <a:pt x="1264" y="1659"/>
                  </a:lnTo>
                  <a:lnTo>
                    <a:pt x="1300" y="1717"/>
                  </a:lnTo>
                  <a:lnTo>
                    <a:pt x="1340" y="1768"/>
                  </a:lnTo>
                  <a:lnTo>
                    <a:pt x="1386" y="1818"/>
                  </a:lnTo>
                  <a:lnTo>
                    <a:pt x="1435" y="1862"/>
                  </a:lnTo>
                  <a:lnTo>
                    <a:pt x="1491" y="1900"/>
                  </a:lnTo>
                  <a:lnTo>
                    <a:pt x="1551" y="1934"/>
                  </a:lnTo>
                  <a:lnTo>
                    <a:pt x="1619" y="1960"/>
                  </a:lnTo>
                  <a:lnTo>
                    <a:pt x="1691" y="1980"/>
                  </a:lnTo>
                  <a:lnTo>
                    <a:pt x="1768" y="1992"/>
                  </a:lnTo>
                  <a:lnTo>
                    <a:pt x="1854" y="1996"/>
                  </a:lnTo>
                  <a:lnTo>
                    <a:pt x="1884" y="2000"/>
                  </a:lnTo>
                  <a:lnTo>
                    <a:pt x="1914" y="2010"/>
                  </a:lnTo>
                  <a:lnTo>
                    <a:pt x="1942" y="2025"/>
                  </a:lnTo>
                  <a:lnTo>
                    <a:pt x="1964" y="2047"/>
                  </a:lnTo>
                  <a:lnTo>
                    <a:pt x="1982" y="2075"/>
                  </a:lnTo>
                  <a:lnTo>
                    <a:pt x="1992" y="2103"/>
                  </a:lnTo>
                  <a:lnTo>
                    <a:pt x="1996" y="2135"/>
                  </a:lnTo>
                  <a:lnTo>
                    <a:pt x="1994" y="2167"/>
                  </a:lnTo>
                  <a:lnTo>
                    <a:pt x="1741" y="3429"/>
                  </a:lnTo>
                  <a:lnTo>
                    <a:pt x="1739" y="3469"/>
                  </a:lnTo>
                  <a:lnTo>
                    <a:pt x="1745" y="3511"/>
                  </a:lnTo>
                  <a:lnTo>
                    <a:pt x="1761" y="3546"/>
                  </a:lnTo>
                  <a:lnTo>
                    <a:pt x="1786" y="3580"/>
                  </a:lnTo>
                  <a:lnTo>
                    <a:pt x="1840" y="3640"/>
                  </a:lnTo>
                  <a:lnTo>
                    <a:pt x="1888" y="3706"/>
                  </a:lnTo>
                  <a:lnTo>
                    <a:pt x="1926" y="3776"/>
                  </a:lnTo>
                  <a:lnTo>
                    <a:pt x="1956" y="3849"/>
                  </a:lnTo>
                  <a:lnTo>
                    <a:pt x="1978" y="3925"/>
                  </a:lnTo>
                  <a:lnTo>
                    <a:pt x="1992" y="4005"/>
                  </a:lnTo>
                  <a:lnTo>
                    <a:pt x="1996" y="4085"/>
                  </a:lnTo>
                  <a:lnTo>
                    <a:pt x="1996" y="4182"/>
                  </a:lnTo>
                  <a:lnTo>
                    <a:pt x="1992" y="4264"/>
                  </a:lnTo>
                  <a:lnTo>
                    <a:pt x="1978" y="4342"/>
                  </a:lnTo>
                  <a:lnTo>
                    <a:pt x="1956" y="4417"/>
                  </a:lnTo>
                  <a:lnTo>
                    <a:pt x="1926" y="4491"/>
                  </a:lnTo>
                  <a:lnTo>
                    <a:pt x="1888" y="4561"/>
                  </a:lnTo>
                  <a:lnTo>
                    <a:pt x="1842" y="4627"/>
                  </a:lnTo>
                  <a:lnTo>
                    <a:pt x="1788" y="4687"/>
                  </a:lnTo>
                  <a:lnTo>
                    <a:pt x="1669" y="4804"/>
                  </a:lnTo>
                  <a:lnTo>
                    <a:pt x="1639" y="4828"/>
                  </a:lnTo>
                  <a:lnTo>
                    <a:pt x="1605" y="4842"/>
                  </a:lnTo>
                  <a:lnTo>
                    <a:pt x="1569" y="4846"/>
                  </a:lnTo>
                  <a:lnTo>
                    <a:pt x="1541" y="4844"/>
                  </a:lnTo>
                  <a:lnTo>
                    <a:pt x="1515" y="4836"/>
                  </a:lnTo>
                  <a:lnTo>
                    <a:pt x="1489" y="4822"/>
                  </a:lnTo>
                  <a:lnTo>
                    <a:pt x="887" y="4421"/>
                  </a:lnTo>
                  <a:lnTo>
                    <a:pt x="817" y="4368"/>
                  </a:lnTo>
                  <a:lnTo>
                    <a:pt x="753" y="4306"/>
                  </a:lnTo>
                  <a:lnTo>
                    <a:pt x="700" y="4238"/>
                  </a:lnTo>
                  <a:lnTo>
                    <a:pt x="654" y="4164"/>
                  </a:lnTo>
                  <a:lnTo>
                    <a:pt x="618" y="4087"/>
                  </a:lnTo>
                  <a:lnTo>
                    <a:pt x="592" y="4003"/>
                  </a:lnTo>
                  <a:lnTo>
                    <a:pt x="576" y="3917"/>
                  </a:lnTo>
                  <a:lnTo>
                    <a:pt x="570" y="3829"/>
                  </a:lnTo>
                  <a:lnTo>
                    <a:pt x="570" y="2767"/>
                  </a:lnTo>
                  <a:lnTo>
                    <a:pt x="41" y="2239"/>
                  </a:lnTo>
                  <a:lnTo>
                    <a:pt x="18" y="2209"/>
                  </a:lnTo>
                  <a:lnTo>
                    <a:pt x="6" y="2175"/>
                  </a:lnTo>
                  <a:lnTo>
                    <a:pt x="0" y="2139"/>
                  </a:lnTo>
                  <a:lnTo>
                    <a:pt x="6" y="2101"/>
                  </a:lnTo>
                  <a:lnTo>
                    <a:pt x="18" y="2067"/>
                  </a:lnTo>
                  <a:lnTo>
                    <a:pt x="41" y="2037"/>
                  </a:lnTo>
                  <a:lnTo>
                    <a:pt x="71" y="2014"/>
                  </a:lnTo>
                  <a:lnTo>
                    <a:pt x="107" y="2000"/>
                  </a:lnTo>
                  <a:lnTo>
                    <a:pt x="143" y="1996"/>
                  </a:lnTo>
                  <a:lnTo>
                    <a:pt x="179" y="2000"/>
                  </a:lnTo>
                  <a:lnTo>
                    <a:pt x="213" y="2014"/>
                  </a:lnTo>
                  <a:lnTo>
                    <a:pt x="243" y="2037"/>
                  </a:lnTo>
                  <a:lnTo>
                    <a:pt x="813" y="2608"/>
                  </a:lnTo>
                  <a:lnTo>
                    <a:pt x="837" y="2637"/>
                  </a:lnTo>
                  <a:lnTo>
                    <a:pt x="851" y="2671"/>
                  </a:lnTo>
                  <a:lnTo>
                    <a:pt x="855" y="2709"/>
                  </a:lnTo>
                  <a:lnTo>
                    <a:pt x="855" y="3829"/>
                  </a:lnTo>
                  <a:lnTo>
                    <a:pt x="859" y="3889"/>
                  </a:lnTo>
                  <a:lnTo>
                    <a:pt x="873" y="3947"/>
                  </a:lnTo>
                  <a:lnTo>
                    <a:pt x="893" y="4003"/>
                  </a:lnTo>
                  <a:lnTo>
                    <a:pt x="921" y="4057"/>
                  </a:lnTo>
                  <a:lnTo>
                    <a:pt x="957" y="4105"/>
                  </a:lnTo>
                  <a:lnTo>
                    <a:pt x="999" y="4146"/>
                  </a:lnTo>
                  <a:lnTo>
                    <a:pt x="1047" y="4184"/>
                  </a:lnTo>
                  <a:lnTo>
                    <a:pt x="1551" y="4521"/>
                  </a:lnTo>
                  <a:lnTo>
                    <a:pt x="1585" y="4485"/>
                  </a:lnTo>
                  <a:lnTo>
                    <a:pt x="1629" y="4433"/>
                  </a:lnTo>
                  <a:lnTo>
                    <a:pt x="1665" y="4376"/>
                  </a:lnTo>
                  <a:lnTo>
                    <a:pt x="1691" y="4314"/>
                  </a:lnTo>
                  <a:lnTo>
                    <a:pt x="1707" y="4250"/>
                  </a:lnTo>
                  <a:lnTo>
                    <a:pt x="1711" y="4182"/>
                  </a:lnTo>
                  <a:lnTo>
                    <a:pt x="1711" y="4085"/>
                  </a:lnTo>
                  <a:lnTo>
                    <a:pt x="1707" y="4017"/>
                  </a:lnTo>
                  <a:lnTo>
                    <a:pt x="1691" y="3951"/>
                  </a:lnTo>
                  <a:lnTo>
                    <a:pt x="1665" y="3891"/>
                  </a:lnTo>
                  <a:lnTo>
                    <a:pt x="1629" y="3833"/>
                  </a:lnTo>
                  <a:lnTo>
                    <a:pt x="1585" y="3782"/>
                  </a:lnTo>
                  <a:lnTo>
                    <a:pt x="1543" y="3734"/>
                  </a:lnTo>
                  <a:lnTo>
                    <a:pt x="1509" y="3680"/>
                  </a:lnTo>
                  <a:lnTo>
                    <a:pt x="1481" y="3622"/>
                  </a:lnTo>
                  <a:lnTo>
                    <a:pt x="1463" y="3562"/>
                  </a:lnTo>
                  <a:lnTo>
                    <a:pt x="1453" y="3501"/>
                  </a:lnTo>
                  <a:lnTo>
                    <a:pt x="1453" y="3437"/>
                  </a:lnTo>
                  <a:lnTo>
                    <a:pt x="1461" y="3373"/>
                  </a:lnTo>
                  <a:lnTo>
                    <a:pt x="1683" y="2267"/>
                  </a:lnTo>
                  <a:lnTo>
                    <a:pt x="1585" y="2247"/>
                  </a:lnTo>
                  <a:lnTo>
                    <a:pt x="1491" y="2217"/>
                  </a:lnTo>
                  <a:lnTo>
                    <a:pt x="1404" y="2179"/>
                  </a:lnTo>
                  <a:lnTo>
                    <a:pt x="1322" y="2131"/>
                  </a:lnTo>
                  <a:lnTo>
                    <a:pt x="1246" y="2077"/>
                  </a:lnTo>
                  <a:lnTo>
                    <a:pt x="1174" y="2014"/>
                  </a:lnTo>
                  <a:lnTo>
                    <a:pt x="1110" y="1942"/>
                  </a:lnTo>
                  <a:lnTo>
                    <a:pt x="1053" y="1864"/>
                  </a:lnTo>
                  <a:lnTo>
                    <a:pt x="1003" y="1780"/>
                  </a:lnTo>
                  <a:lnTo>
                    <a:pt x="959" y="1689"/>
                  </a:lnTo>
                  <a:lnTo>
                    <a:pt x="923" y="1591"/>
                  </a:lnTo>
                  <a:lnTo>
                    <a:pt x="893" y="1485"/>
                  </a:lnTo>
                  <a:lnTo>
                    <a:pt x="873" y="1376"/>
                  </a:lnTo>
                  <a:lnTo>
                    <a:pt x="859" y="1262"/>
                  </a:lnTo>
                  <a:lnTo>
                    <a:pt x="855" y="1140"/>
                  </a:lnTo>
                  <a:lnTo>
                    <a:pt x="861" y="1015"/>
                  </a:lnTo>
                  <a:lnTo>
                    <a:pt x="873" y="895"/>
                  </a:lnTo>
                  <a:lnTo>
                    <a:pt x="897" y="782"/>
                  </a:lnTo>
                  <a:lnTo>
                    <a:pt x="927" y="674"/>
                  </a:lnTo>
                  <a:lnTo>
                    <a:pt x="967" y="574"/>
                  </a:lnTo>
                  <a:lnTo>
                    <a:pt x="1015" y="481"/>
                  </a:lnTo>
                  <a:lnTo>
                    <a:pt x="1068" y="393"/>
                  </a:lnTo>
                  <a:lnTo>
                    <a:pt x="1130" y="315"/>
                  </a:lnTo>
                  <a:lnTo>
                    <a:pt x="1200" y="243"/>
                  </a:lnTo>
                  <a:lnTo>
                    <a:pt x="1276" y="182"/>
                  </a:lnTo>
                  <a:lnTo>
                    <a:pt x="1358" y="128"/>
                  </a:lnTo>
                  <a:lnTo>
                    <a:pt x="1445" y="82"/>
                  </a:lnTo>
                  <a:lnTo>
                    <a:pt x="1539" y="48"/>
                  </a:lnTo>
                  <a:lnTo>
                    <a:pt x="1639" y="22"/>
                  </a:lnTo>
                  <a:lnTo>
                    <a:pt x="1745" y="6"/>
                  </a:lnTo>
                  <a:lnTo>
                    <a:pt x="18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89" name="Group 88"/>
          <p:cNvGrpSpPr/>
          <p:nvPr/>
        </p:nvGrpSpPr>
        <p:grpSpPr>
          <a:xfrm>
            <a:off x="6236707" y="2279357"/>
            <a:ext cx="614784" cy="554883"/>
            <a:chOff x="0" y="3148013"/>
            <a:chExt cx="5207000" cy="4749801"/>
          </a:xfrm>
          <a:solidFill>
            <a:schemeClr val="bg1"/>
          </a:solidFill>
        </p:grpSpPr>
        <p:sp>
          <p:nvSpPr>
            <p:cNvPr id="90" name="Freeform 89"/>
            <p:cNvSpPr>
              <a:spLocks noEditPoints="1"/>
            </p:cNvSpPr>
            <p:nvPr/>
          </p:nvSpPr>
          <p:spPr bwMode="auto">
            <a:xfrm>
              <a:off x="225425" y="3148013"/>
              <a:ext cx="4754563" cy="3167063"/>
            </a:xfrm>
            <a:custGeom>
              <a:avLst/>
              <a:gdLst>
                <a:gd name="T0" fmla="*/ 286 w 5989"/>
                <a:gd name="T1" fmla="*/ 284 h 3990"/>
                <a:gd name="T2" fmla="*/ 286 w 5989"/>
                <a:gd name="T3" fmla="*/ 3704 h 3990"/>
                <a:gd name="T4" fmla="*/ 5704 w 5989"/>
                <a:gd name="T5" fmla="*/ 3704 h 3990"/>
                <a:gd name="T6" fmla="*/ 5704 w 5989"/>
                <a:gd name="T7" fmla="*/ 284 h 3990"/>
                <a:gd name="T8" fmla="*/ 286 w 5989"/>
                <a:gd name="T9" fmla="*/ 284 h 3990"/>
                <a:gd name="T10" fmla="*/ 143 w 5989"/>
                <a:gd name="T11" fmla="*/ 0 h 3990"/>
                <a:gd name="T12" fmla="*/ 5847 w 5989"/>
                <a:gd name="T13" fmla="*/ 0 h 3990"/>
                <a:gd name="T14" fmla="*/ 5885 w 5989"/>
                <a:gd name="T15" fmla="*/ 6 h 3990"/>
                <a:gd name="T16" fmla="*/ 5919 w 5989"/>
                <a:gd name="T17" fmla="*/ 20 h 3990"/>
                <a:gd name="T18" fmla="*/ 5947 w 5989"/>
                <a:gd name="T19" fmla="*/ 42 h 3990"/>
                <a:gd name="T20" fmla="*/ 5971 w 5989"/>
                <a:gd name="T21" fmla="*/ 72 h 3990"/>
                <a:gd name="T22" fmla="*/ 5985 w 5989"/>
                <a:gd name="T23" fmla="*/ 105 h 3990"/>
                <a:gd name="T24" fmla="*/ 5989 w 5989"/>
                <a:gd name="T25" fmla="*/ 143 h 3990"/>
                <a:gd name="T26" fmla="*/ 5989 w 5989"/>
                <a:gd name="T27" fmla="*/ 3847 h 3990"/>
                <a:gd name="T28" fmla="*/ 5985 w 5989"/>
                <a:gd name="T29" fmla="*/ 3885 h 3990"/>
                <a:gd name="T30" fmla="*/ 5971 w 5989"/>
                <a:gd name="T31" fmla="*/ 3918 h 3990"/>
                <a:gd name="T32" fmla="*/ 5947 w 5989"/>
                <a:gd name="T33" fmla="*/ 3948 h 3990"/>
                <a:gd name="T34" fmla="*/ 5919 w 5989"/>
                <a:gd name="T35" fmla="*/ 3970 h 3990"/>
                <a:gd name="T36" fmla="*/ 5885 w 5989"/>
                <a:gd name="T37" fmla="*/ 3984 h 3990"/>
                <a:gd name="T38" fmla="*/ 5847 w 5989"/>
                <a:gd name="T39" fmla="*/ 3990 h 3990"/>
                <a:gd name="T40" fmla="*/ 143 w 5989"/>
                <a:gd name="T41" fmla="*/ 3990 h 3990"/>
                <a:gd name="T42" fmla="*/ 105 w 5989"/>
                <a:gd name="T43" fmla="*/ 3984 h 3990"/>
                <a:gd name="T44" fmla="*/ 71 w 5989"/>
                <a:gd name="T45" fmla="*/ 3970 h 3990"/>
                <a:gd name="T46" fmla="*/ 41 w 5989"/>
                <a:gd name="T47" fmla="*/ 3948 h 3990"/>
                <a:gd name="T48" fmla="*/ 19 w 5989"/>
                <a:gd name="T49" fmla="*/ 3918 h 3990"/>
                <a:gd name="T50" fmla="*/ 5 w 5989"/>
                <a:gd name="T51" fmla="*/ 3885 h 3990"/>
                <a:gd name="T52" fmla="*/ 0 w 5989"/>
                <a:gd name="T53" fmla="*/ 3847 h 3990"/>
                <a:gd name="T54" fmla="*/ 0 w 5989"/>
                <a:gd name="T55" fmla="*/ 143 h 3990"/>
                <a:gd name="T56" fmla="*/ 5 w 5989"/>
                <a:gd name="T57" fmla="*/ 105 h 3990"/>
                <a:gd name="T58" fmla="*/ 19 w 5989"/>
                <a:gd name="T59" fmla="*/ 72 h 3990"/>
                <a:gd name="T60" fmla="*/ 41 w 5989"/>
                <a:gd name="T61" fmla="*/ 42 h 3990"/>
                <a:gd name="T62" fmla="*/ 71 w 5989"/>
                <a:gd name="T63" fmla="*/ 20 h 3990"/>
                <a:gd name="T64" fmla="*/ 105 w 5989"/>
                <a:gd name="T65" fmla="*/ 6 h 3990"/>
                <a:gd name="T66" fmla="*/ 143 w 5989"/>
                <a:gd name="T67" fmla="*/ 0 h 3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89" h="399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1" name="Freeform 90"/>
            <p:cNvSpPr>
              <a:spLocks/>
            </p:cNvSpPr>
            <p:nvPr/>
          </p:nvSpPr>
          <p:spPr bwMode="auto">
            <a:xfrm>
              <a:off x="0" y="3148013"/>
              <a:ext cx="454025" cy="225425"/>
            </a:xfrm>
            <a:custGeom>
              <a:avLst/>
              <a:gdLst>
                <a:gd name="T0" fmla="*/ 143 w 571"/>
                <a:gd name="T1" fmla="*/ 0 h 284"/>
                <a:gd name="T2" fmla="*/ 428 w 571"/>
                <a:gd name="T3" fmla="*/ 0 h 284"/>
                <a:gd name="T4" fmla="*/ 466 w 571"/>
                <a:gd name="T5" fmla="*/ 6 h 284"/>
                <a:gd name="T6" fmla="*/ 499 w 571"/>
                <a:gd name="T7" fmla="*/ 20 h 284"/>
                <a:gd name="T8" fmla="*/ 529 w 571"/>
                <a:gd name="T9" fmla="*/ 42 h 284"/>
                <a:gd name="T10" fmla="*/ 551 w 571"/>
                <a:gd name="T11" fmla="*/ 72 h 284"/>
                <a:gd name="T12" fmla="*/ 565 w 571"/>
                <a:gd name="T13" fmla="*/ 105 h 284"/>
                <a:gd name="T14" fmla="*/ 571 w 571"/>
                <a:gd name="T15" fmla="*/ 143 h 284"/>
                <a:gd name="T16" fmla="*/ 565 w 571"/>
                <a:gd name="T17" fmla="*/ 181 h 284"/>
                <a:gd name="T18" fmla="*/ 551 w 571"/>
                <a:gd name="T19" fmla="*/ 215 h 284"/>
                <a:gd name="T20" fmla="*/ 529 w 571"/>
                <a:gd name="T21" fmla="*/ 243 h 284"/>
                <a:gd name="T22" fmla="*/ 499 w 571"/>
                <a:gd name="T23" fmla="*/ 266 h 284"/>
                <a:gd name="T24" fmla="*/ 466 w 571"/>
                <a:gd name="T25" fmla="*/ 280 h 284"/>
                <a:gd name="T26" fmla="*/ 428 w 571"/>
                <a:gd name="T27" fmla="*/ 284 h 284"/>
                <a:gd name="T28" fmla="*/ 143 w 571"/>
                <a:gd name="T29" fmla="*/ 284 h 284"/>
                <a:gd name="T30" fmla="*/ 105 w 571"/>
                <a:gd name="T31" fmla="*/ 280 h 284"/>
                <a:gd name="T32" fmla="*/ 72 w 571"/>
                <a:gd name="T33" fmla="*/ 266 h 284"/>
                <a:gd name="T34" fmla="*/ 42 w 571"/>
                <a:gd name="T35" fmla="*/ 243 h 284"/>
                <a:gd name="T36" fmla="*/ 20 w 571"/>
                <a:gd name="T37" fmla="*/ 215 h 284"/>
                <a:gd name="T38" fmla="*/ 6 w 571"/>
                <a:gd name="T39" fmla="*/ 181 h 284"/>
                <a:gd name="T40" fmla="*/ 0 w 571"/>
                <a:gd name="T41" fmla="*/ 143 h 284"/>
                <a:gd name="T42" fmla="*/ 6 w 571"/>
                <a:gd name="T43" fmla="*/ 105 h 284"/>
                <a:gd name="T44" fmla="*/ 20 w 571"/>
                <a:gd name="T45" fmla="*/ 72 h 284"/>
                <a:gd name="T46" fmla="*/ 42 w 571"/>
                <a:gd name="T47" fmla="*/ 42 h 284"/>
                <a:gd name="T48" fmla="*/ 72 w 571"/>
                <a:gd name="T49" fmla="*/ 20 h 284"/>
                <a:gd name="T50" fmla="*/ 105 w 571"/>
                <a:gd name="T51" fmla="*/ 6 h 284"/>
                <a:gd name="T52" fmla="*/ 143 w 571"/>
                <a:gd name="T5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1" h="284">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2" name="Freeform 91"/>
            <p:cNvSpPr>
              <a:spLocks/>
            </p:cNvSpPr>
            <p:nvPr/>
          </p:nvSpPr>
          <p:spPr bwMode="auto">
            <a:xfrm>
              <a:off x="4752975" y="3148013"/>
              <a:ext cx="454025" cy="225425"/>
            </a:xfrm>
            <a:custGeom>
              <a:avLst/>
              <a:gdLst>
                <a:gd name="T0" fmla="*/ 143 w 571"/>
                <a:gd name="T1" fmla="*/ 0 h 284"/>
                <a:gd name="T2" fmla="*/ 428 w 571"/>
                <a:gd name="T3" fmla="*/ 0 h 284"/>
                <a:gd name="T4" fmla="*/ 466 w 571"/>
                <a:gd name="T5" fmla="*/ 6 h 284"/>
                <a:gd name="T6" fmla="*/ 499 w 571"/>
                <a:gd name="T7" fmla="*/ 20 h 284"/>
                <a:gd name="T8" fmla="*/ 529 w 571"/>
                <a:gd name="T9" fmla="*/ 42 h 284"/>
                <a:gd name="T10" fmla="*/ 551 w 571"/>
                <a:gd name="T11" fmla="*/ 72 h 284"/>
                <a:gd name="T12" fmla="*/ 565 w 571"/>
                <a:gd name="T13" fmla="*/ 105 h 284"/>
                <a:gd name="T14" fmla="*/ 571 w 571"/>
                <a:gd name="T15" fmla="*/ 143 h 284"/>
                <a:gd name="T16" fmla="*/ 565 w 571"/>
                <a:gd name="T17" fmla="*/ 181 h 284"/>
                <a:gd name="T18" fmla="*/ 551 w 571"/>
                <a:gd name="T19" fmla="*/ 215 h 284"/>
                <a:gd name="T20" fmla="*/ 529 w 571"/>
                <a:gd name="T21" fmla="*/ 243 h 284"/>
                <a:gd name="T22" fmla="*/ 499 w 571"/>
                <a:gd name="T23" fmla="*/ 266 h 284"/>
                <a:gd name="T24" fmla="*/ 466 w 571"/>
                <a:gd name="T25" fmla="*/ 280 h 284"/>
                <a:gd name="T26" fmla="*/ 428 w 571"/>
                <a:gd name="T27" fmla="*/ 284 h 284"/>
                <a:gd name="T28" fmla="*/ 143 w 571"/>
                <a:gd name="T29" fmla="*/ 284 h 284"/>
                <a:gd name="T30" fmla="*/ 105 w 571"/>
                <a:gd name="T31" fmla="*/ 280 h 284"/>
                <a:gd name="T32" fmla="*/ 72 w 571"/>
                <a:gd name="T33" fmla="*/ 266 h 284"/>
                <a:gd name="T34" fmla="*/ 42 w 571"/>
                <a:gd name="T35" fmla="*/ 243 h 284"/>
                <a:gd name="T36" fmla="*/ 20 w 571"/>
                <a:gd name="T37" fmla="*/ 215 h 284"/>
                <a:gd name="T38" fmla="*/ 6 w 571"/>
                <a:gd name="T39" fmla="*/ 181 h 284"/>
                <a:gd name="T40" fmla="*/ 0 w 571"/>
                <a:gd name="T41" fmla="*/ 143 h 284"/>
                <a:gd name="T42" fmla="*/ 6 w 571"/>
                <a:gd name="T43" fmla="*/ 105 h 284"/>
                <a:gd name="T44" fmla="*/ 20 w 571"/>
                <a:gd name="T45" fmla="*/ 72 h 284"/>
                <a:gd name="T46" fmla="*/ 42 w 571"/>
                <a:gd name="T47" fmla="*/ 42 h 284"/>
                <a:gd name="T48" fmla="*/ 72 w 571"/>
                <a:gd name="T49" fmla="*/ 20 h 284"/>
                <a:gd name="T50" fmla="*/ 105 w 571"/>
                <a:gd name="T51" fmla="*/ 6 h 284"/>
                <a:gd name="T52" fmla="*/ 143 w 571"/>
                <a:gd name="T5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1" h="284">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3" name="Freeform 92"/>
            <p:cNvSpPr>
              <a:spLocks/>
            </p:cNvSpPr>
            <p:nvPr/>
          </p:nvSpPr>
          <p:spPr bwMode="auto">
            <a:xfrm>
              <a:off x="2490788" y="6088063"/>
              <a:ext cx="225425" cy="1357313"/>
            </a:xfrm>
            <a:custGeom>
              <a:avLst/>
              <a:gdLst>
                <a:gd name="T0" fmla="*/ 141 w 284"/>
                <a:gd name="T1" fmla="*/ 0 h 1710"/>
                <a:gd name="T2" fmla="*/ 179 w 284"/>
                <a:gd name="T3" fmla="*/ 6 h 1710"/>
                <a:gd name="T4" fmla="*/ 215 w 284"/>
                <a:gd name="T5" fmla="*/ 20 h 1710"/>
                <a:gd name="T6" fmla="*/ 242 w 284"/>
                <a:gd name="T7" fmla="*/ 42 h 1710"/>
                <a:gd name="T8" fmla="*/ 264 w 284"/>
                <a:gd name="T9" fmla="*/ 71 h 1710"/>
                <a:gd name="T10" fmla="*/ 278 w 284"/>
                <a:gd name="T11" fmla="*/ 105 h 1710"/>
                <a:gd name="T12" fmla="*/ 284 w 284"/>
                <a:gd name="T13" fmla="*/ 143 h 1710"/>
                <a:gd name="T14" fmla="*/ 284 w 284"/>
                <a:gd name="T15" fmla="*/ 1568 h 1710"/>
                <a:gd name="T16" fmla="*/ 278 w 284"/>
                <a:gd name="T17" fmla="*/ 1606 h 1710"/>
                <a:gd name="T18" fmla="*/ 264 w 284"/>
                <a:gd name="T19" fmla="*/ 1640 h 1710"/>
                <a:gd name="T20" fmla="*/ 242 w 284"/>
                <a:gd name="T21" fmla="*/ 1668 h 1710"/>
                <a:gd name="T22" fmla="*/ 215 w 284"/>
                <a:gd name="T23" fmla="*/ 1692 h 1710"/>
                <a:gd name="T24" fmla="*/ 179 w 284"/>
                <a:gd name="T25" fmla="*/ 1706 h 1710"/>
                <a:gd name="T26" fmla="*/ 141 w 284"/>
                <a:gd name="T27" fmla="*/ 1710 h 1710"/>
                <a:gd name="T28" fmla="*/ 103 w 284"/>
                <a:gd name="T29" fmla="*/ 1706 h 1710"/>
                <a:gd name="T30" fmla="*/ 69 w 284"/>
                <a:gd name="T31" fmla="*/ 1692 h 1710"/>
                <a:gd name="T32" fmla="*/ 42 w 284"/>
                <a:gd name="T33" fmla="*/ 1668 h 1710"/>
                <a:gd name="T34" fmla="*/ 20 w 284"/>
                <a:gd name="T35" fmla="*/ 1640 h 1710"/>
                <a:gd name="T36" fmla="*/ 4 w 284"/>
                <a:gd name="T37" fmla="*/ 1606 h 1710"/>
                <a:gd name="T38" fmla="*/ 0 w 284"/>
                <a:gd name="T39" fmla="*/ 1568 h 1710"/>
                <a:gd name="T40" fmla="*/ 0 w 284"/>
                <a:gd name="T41" fmla="*/ 143 h 1710"/>
                <a:gd name="T42" fmla="*/ 4 w 284"/>
                <a:gd name="T43" fmla="*/ 105 h 1710"/>
                <a:gd name="T44" fmla="*/ 20 w 284"/>
                <a:gd name="T45" fmla="*/ 71 h 1710"/>
                <a:gd name="T46" fmla="*/ 42 w 284"/>
                <a:gd name="T47" fmla="*/ 42 h 1710"/>
                <a:gd name="T48" fmla="*/ 69 w 284"/>
                <a:gd name="T49" fmla="*/ 20 h 1710"/>
                <a:gd name="T50" fmla="*/ 103 w 284"/>
                <a:gd name="T51" fmla="*/ 6 h 1710"/>
                <a:gd name="T52" fmla="*/ 141 w 284"/>
                <a:gd name="T53"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4" h="171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4" name="Freeform 93"/>
            <p:cNvSpPr>
              <a:spLocks noEditPoints="1"/>
            </p:cNvSpPr>
            <p:nvPr/>
          </p:nvSpPr>
          <p:spPr bwMode="auto">
            <a:xfrm>
              <a:off x="2263775" y="7219951"/>
              <a:ext cx="677863" cy="677863"/>
            </a:xfrm>
            <a:custGeom>
              <a:avLst/>
              <a:gdLst>
                <a:gd name="T0" fmla="*/ 390 w 856"/>
                <a:gd name="T1" fmla="*/ 290 h 855"/>
                <a:gd name="T2" fmla="*/ 329 w 856"/>
                <a:gd name="T3" fmla="*/ 326 h 855"/>
                <a:gd name="T4" fmla="*/ 291 w 856"/>
                <a:gd name="T5" fmla="*/ 390 h 855"/>
                <a:gd name="T6" fmla="*/ 291 w 856"/>
                <a:gd name="T7" fmla="*/ 465 h 855"/>
                <a:gd name="T8" fmla="*/ 329 w 856"/>
                <a:gd name="T9" fmla="*/ 529 h 855"/>
                <a:gd name="T10" fmla="*/ 390 w 856"/>
                <a:gd name="T11" fmla="*/ 565 h 855"/>
                <a:gd name="T12" fmla="*/ 466 w 856"/>
                <a:gd name="T13" fmla="*/ 565 h 855"/>
                <a:gd name="T14" fmla="*/ 529 w 856"/>
                <a:gd name="T15" fmla="*/ 529 h 855"/>
                <a:gd name="T16" fmla="*/ 565 w 856"/>
                <a:gd name="T17" fmla="*/ 465 h 855"/>
                <a:gd name="T18" fmla="*/ 565 w 856"/>
                <a:gd name="T19" fmla="*/ 390 h 855"/>
                <a:gd name="T20" fmla="*/ 529 w 856"/>
                <a:gd name="T21" fmla="*/ 326 h 855"/>
                <a:gd name="T22" fmla="*/ 466 w 856"/>
                <a:gd name="T23" fmla="*/ 290 h 855"/>
                <a:gd name="T24" fmla="*/ 428 w 856"/>
                <a:gd name="T25" fmla="*/ 0 h 855"/>
                <a:gd name="T26" fmla="*/ 563 w 856"/>
                <a:gd name="T27" fmla="*/ 22 h 855"/>
                <a:gd name="T28" fmla="*/ 681 w 856"/>
                <a:gd name="T29" fmla="*/ 84 h 855"/>
                <a:gd name="T30" fmla="*/ 774 w 856"/>
                <a:gd name="T31" fmla="*/ 175 h 855"/>
                <a:gd name="T32" fmla="*/ 834 w 856"/>
                <a:gd name="T33" fmla="*/ 292 h 855"/>
                <a:gd name="T34" fmla="*/ 856 w 856"/>
                <a:gd name="T35" fmla="*/ 428 h 855"/>
                <a:gd name="T36" fmla="*/ 834 w 856"/>
                <a:gd name="T37" fmla="*/ 563 h 855"/>
                <a:gd name="T38" fmla="*/ 774 w 856"/>
                <a:gd name="T39" fmla="*/ 680 h 855"/>
                <a:gd name="T40" fmla="*/ 681 w 856"/>
                <a:gd name="T41" fmla="*/ 774 h 855"/>
                <a:gd name="T42" fmla="*/ 563 w 856"/>
                <a:gd name="T43" fmla="*/ 833 h 855"/>
                <a:gd name="T44" fmla="*/ 428 w 856"/>
                <a:gd name="T45" fmla="*/ 855 h 855"/>
                <a:gd name="T46" fmla="*/ 295 w 856"/>
                <a:gd name="T47" fmla="*/ 833 h 855"/>
                <a:gd name="T48" fmla="*/ 175 w 856"/>
                <a:gd name="T49" fmla="*/ 774 h 855"/>
                <a:gd name="T50" fmla="*/ 84 w 856"/>
                <a:gd name="T51" fmla="*/ 680 h 855"/>
                <a:gd name="T52" fmla="*/ 22 w 856"/>
                <a:gd name="T53" fmla="*/ 563 h 855"/>
                <a:gd name="T54" fmla="*/ 0 w 856"/>
                <a:gd name="T55" fmla="*/ 428 h 855"/>
                <a:gd name="T56" fmla="*/ 22 w 856"/>
                <a:gd name="T57" fmla="*/ 292 h 855"/>
                <a:gd name="T58" fmla="*/ 84 w 856"/>
                <a:gd name="T59" fmla="*/ 175 h 855"/>
                <a:gd name="T60" fmla="*/ 175 w 856"/>
                <a:gd name="T61" fmla="*/ 84 h 855"/>
                <a:gd name="T62" fmla="*/ 295 w 856"/>
                <a:gd name="T63" fmla="*/ 22 h 855"/>
                <a:gd name="T64" fmla="*/ 428 w 856"/>
                <a:gd name="T65" fmla="*/ 0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6" h="855">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5" name="Freeform 94"/>
            <p:cNvSpPr>
              <a:spLocks noEditPoints="1"/>
            </p:cNvSpPr>
            <p:nvPr/>
          </p:nvSpPr>
          <p:spPr bwMode="auto">
            <a:xfrm>
              <a:off x="3395663" y="3600451"/>
              <a:ext cx="1131888" cy="1130300"/>
            </a:xfrm>
            <a:custGeom>
              <a:avLst/>
              <a:gdLst>
                <a:gd name="T0" fmla="*/ 284 w 1426"/>
                <a:gd name="T1" fmla="*/ 294 h 1423"/>
                <a:gd name="T2" fmla="*/ 284 w 1426"/>
                <a:gd name="T3" fmla="*/ 1139 h 1423"/>
                <a:gd name="T4" fmla="*/ 1130 w 1426"/>
                <a:gd name="T5" fmla="*/ 1139 h 1423"/>
                <a:gd name="T6" fmla="*/ 1108 w 1426"/>
                <a:gd name="T7" fmla="*/ 1031 h 1423"/>
                <a:gd name="T8" fmla="*/ 1076 w 1426"/>
                <a:gd name="T9" fmla="*/ 930 h 1423"/>
                <a:gd name="T10" fmla="*/ 1032 w 1426"/>
                <a:gd name="T11" fmla="*/ 831 h 1423"/>
                <a:gd name="T12" fmla="*/ 981 w 1426"/>
                <a:gd name="T13" fmla="*/ 739 h 1423"/>
                <a:gd name="T14" fmla="*/ 919 w 1426"/>
                <a:gd name="T15" fmla="*/ 654 h 1423"/>
                <a:gd name="T16" fmla="*/ 847 w 1426"/>
                <a:gd name="T17" fmla="*/ 576 h 1423"/>
                <a:gd name="T18" fmla="*/ 770 w 1426"/>
                <a:gd name="T19" fmla="*/ 507 h 1423"/>
                <a:gd name="T20" fmla="*/ 684 w 1426"/>
                <a:gd name="T21" fmla="*/ 445 h 1423"/>
                <a:gd name="T22" fmla="*/ 593 w 1426"/>
                <a:gd name="T23" fmla="*/ 391 h 1423"/>
                <a:gd name="T24" fmla="*/ 495 w 1426"/>
                <a:gd name="T25" fmla="*/ 347 h 1423"/>
                <a:gd name="T26" fmla="*/ 392 w 1426"/>
                <a:gd name="T27" fmla="*/ 316 h 1423"/>
                <a:gd name="T28" fmla="*/ 284 w 1426"/>
                <a:gd name="T29" fmla="*/ 294 h 1423"/>
                <a:gd name="T30" fmla="*/ 143 w 1426"/>
                <a:gd name="T31" fmla="*/ 0 h 1423"/>
                <a:gd name="T32" fmla="*/ 266 w 1426"/>
                <a:gd name="T33" fmla="*/ 6 h 1423"/>
                <a:gd name="T34" fmla="*/ 386 w 1426"/>
                <a:gd name="T35" fmla="*/ 21 h 1423"/>
                <a:gd name="T36" fmla="*/ 503 w 1426"/>
                <a:gd name="T37" fmla="*/ 49 h 1423"/>
                <a:gd name="T38" fmla="*/ 615 w 1426"/>
                <a:gd name="T39" fmla="*/ 89 h 1423"/>
                <a:gd name="T40" fmla="*/ 722 w 1426"/>
                <a:gd name="T41" fmla="*/ 137 h 1423"/>
                <a:gd name="T42" fmla="*/ 824 w 1426"/>
                <a:gd name="T43" fmla="*/ 194 h 1423"/>
                <a:gd name="T44" fmla="*/ 919 w 1426"/>
                <a:gd name="T45" fmla="*/ 260 h 1423"/>
                <a:gd name="T46" fmla="*/ 1009 w 1426"/>
                <a:gd name="T47" fmla="*/ 336 h 1423"/>
                <a:gd name="T48" fmla="*/ 1090 w 1426"/>
                <a:gd name="T49" fmla="*/ 417 h 1423"/>
                <a:gd name="T50" fmla="*/ 1164 w 1426"/>
                <a:gd name="T51" fmla="*/ 507 h 1423"/>
                <a:gd name="T52" fmla="*/ 1229 w 1426"/>
                <a:gd name="T53" fmla="*/ 602 h 1423"/>
                <a:gd name="T54" fmla="*/ 1287 w 1426"/>
                <a:gd name="T55" fmla="*/ 703 h 1423"/>
                <a:gd name="T56" fmla="*/ 1337 w 1426"/>
                <a:gd name="T57" fmla="*/ 811 h 1423"/>
                <a:gd name="T58" fmla="*/ 1375 w 1426"/>
                <a:gd name="T59" fmla="*/ 922 h 1423"/>
                <a:gd name="T60" fmla="*/ 1403 w 1426"/>
                <a:gd name="T61" fmla="*/ 1037 h 1423"/>
                <a:gd name="T62" fmla="*/ 1420 w 1426"/>
                <a:gd name="T63" fmla="*/ 1159 h 1423"/>
                <a:gd name="T64" fmla="*/ 1426 w 1426"/>
                <a:gd name="T65" fmla="*/ 1282 h 1423"/>
                <a:gd name="T66" fmla="*/ 1420 w 1426"/>
                <a:gd name="T67" fmla="*/ 1320 h 1423"/>
                <a:gd name="T68" fmla="*/ 1407 w 1426"/>
                <a:gd name="T69" fmla="*/ 1353 h 1423"/>
                <a:gd name="T70" fmla="*/ 1385 w 1426"/>
                <a:gd name="T71" fmla="*/ 1381 h 1423"/>
                <a:gd name="T72" fmla="*/ 1355 w 1426"/>
                <a:gd name="T73" fmla="*/ 1405 h 1423"/>
                <a:gd name="T74" fmla="*/ 1321 w 1426"/>
                <a:gd name="T75" fmla="*/ 1419 h 1423"/>
                <a:gd name="T76" fmla="*/ 1283 w 1426"/>
                <a:gd name="T77" fmla="*/ 1423 h 1423"/>
                <a:gd name="T78" fmla="*/ 143 w 1426"/>
                <a:gd name="T79" fmla="*/ 1423 h 1423"/>
                <a:gd name="T80" fmla="*/ 105 w 1426"/>
                <a:gd name="T81" fmla="*/ 1419 h 1423"/>
                <a:gd name="T82" fmla="*/ 71 w 1426"/>
                <a:gd name="T83" fmla="*/ 1405 h 1423"/>
                <a:gd name="T84" fmla="*/ 42 w 1426"/>
                <a:gd name="T85" fmla="*/ 1381 h 1423"/>
                <a:gd name="T86" fmla="*/ 20 w 1426"/>
                <a:gd name="T87" fmla="*/ 1353 h 1423"/>
                <a:gd name="T88" fmla="*/ 6 w 1426"/>
                <a:gd name="T89" fmla="*/ 1320 h 1423"/>
                <a:gd name="T90" fmla="*/ 0 w 1426"/>
                <a:gd name="T91" fmla="*/ 1282 h 1423"/>
                <a:gd name="T92" fmla="*/ 0 w 1426"/>
                <a:gd name="T93" fmla="*/ 141 h 1423"/>
                <a:gd name="T94" fmla="*/ 6 w 1426"/>
                <a:gd name="T95" fmla="*/ 103 h 1423"/>
                <a:gd name="T96" fmla="*/ 20 w 1426"/>
                <a:gd name="T97" fmla="*/ 69 h 1423"/>
                <a:gd name="T98" fmla="*/ 42 w 1426"/>
                <a:gd name="T99" fmla="*/ 41 h 1423"/>
                <a:gd name="T100" fmla="*/ 71 w 1426"/>
                <a:gd name="T101" fmla="*/ 17 h 1423"/>
                <a:gd name="T102" fmla="*/ 105 w 1426"/>
                <a:gd name="T103" fmla="*/ 4 h 1423"/>
                <a:gd name="T104" fmla="*/ 143 w 1426"/>
                <a:gd name="T105"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6" h="1423">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6" name="Freeform 95"/>
            <p:cNvSpPr>
              <a:spLocks/>
            </p:cNvSpPr>
            <p:nvPr/>
          </p:nvSpPr>
          <p:spPr bwMode="auto">
            <a:xfrm>
              <a:off x="2263775" y="3825876"/>
              <a:ext cx="2036763" cy="2036763"/>
            </a:xfrm>
            <a:custGeom>
              <a:avLst/>
              <a:gdLst>
                <a:gd name="T0" fmla="*/ 1321 w 2567"/>
                <a:gd name="T1" fmla="*/ 6 h 2564"/>
                <a:gd name="T2" fmla="*/ 1385 w 2567"/>
                <a:gd name="T3" fmla="*/ 42 h 2564"/>
                <a:gd name="T4" fmla="*/ 1423 w 2567"/>
                <a:gd name="T5" fmla="*/ 105 h 2564"/>
                <a:gd name="T6" fmla="*/ 1423 w 2567"/>
                <a:gd name="T7" fmla="*/ 181 h 2564"/>
                <a:gd name="T8" fmla="*/ 1385 w 2567"/>
                <a:gd name="T9" fmla="*/ 242 h 2564"/>
                <a:gd name="T10" fmla="*/ 1321 w 2567"/>
                <a:gd name="T11" fmla="*/ 280 h 2564"/>
                <a:gd name="T12" fmla="*/ 1176 w 2567"/>
                <a:gd name="T13" fmla="*/ 290 h 2564"/>
                <a:gd name="T14" fmla="*/ 969 w 2567"/>
                <a:gd name="T15" fmla="*/ 336 h 2564"/>
                <a:gd name="T16" fmla="*/ 780 w 2567"/>
                <a:gd name="T17" fmla="*/ 421 h 2564"/>
                <a:gd name="T18" fmla="*/ 615 w 2567"/>
                <a:gd name="T19" fmla="*/ 543 h 2564"/>
                <a:gd name="T20" fmla="*/ 480 w 2567"/>
                <a:gd name="T21" fmla="*/ 694 h 2564"/>
                <a:gd name="T22" fmla="*/ 374 w 2567"/>
                <a:gd name="T23" fmla="*/ 871 h 2564"/>
                <a:gd name="T24" fmla="*/ 309 w 2567"/>
                <a:gd name="T25" fmla="*/ 1069 h 2564"/>
                <a:gd name="T26" fmla="*/ 287 w 2567"/>
                <a:gd name="T27" fmla="*/ 1282 h 2564"/>
                <a:gd name="T28" fmla="*/ 309 w 2567"/>
                <a:gd name="T29" fmla="*/ 1497 h 2564"/>
                <a:gd name="T30" fmla="*/ 374 w 2567"/>
                <a:gd name="T31" fmla="*/ 1694 h 2564"/>
                <a:gd name="T32" fmla="*/ 480 w 2567"/>
                <a:gd name="T33" fmla="*/ 1871 h 2564"/>
                <a:gd name="T34" fmla="*/ 615 w 2567"/>
                <a:gd name="T35" fmla="*/ 2022 h 2564"/>
                <a:gd name="T36" fmla="*/ 780 w 2567"/>
                <a:gd name="T37" fmla="*/ 2143 h 2564"/>
                <a:gd name="T38" fmla="*/ 969 w 2567"/>
                <a:gd name="T39" fmla="*/ 2228 h 2564"/>
                <a:gd name="T40" fmla="*/ 1176 w 2567"/>
                <a:gd name="T41" fmla="*/ 2274 h 2564"/>
                <a:gd name="T42" fmla="*/ 1393 w 2567"/>
                <a:gd name="T43" fmla="*/ 2274 h 2564"/>
                <a:gd name="T44" fmla="*/ 1600 w 2567"/>
                <a:gd name="T45" fmla="*/ 2228 h 2564"/>
                <a:gd name="T46" fmla="*/ 1787 w 2567"/>
                <a:gd name="T47" fmla="*/ 2143 h 2564"/>
                <a:gd name="T48" fmla="*/ 1952 w 2567"/>
                <a:gd name="T49" fmla="*/ 2022 h 2564"/>
                <a:gd name="T50" fmla="*/ 2089 w 2567"/>
                <a:gd name="T51" fmla="*/ 1871 h 2564"/>
                <a:gd name="T52" fmla="*/ 2193 w 2567"/>
                <a:gd name="T53" fmla="*/ 1694 h 2564"/>
                <a:gd name="T54" fmla="*/ 2259 w 2567"/>
                <a:gd name="T55" fmla="*/ 1497 h 2564"/>
                <a:gd name="T56" fmla="*/ 2282 w 2567"/>
                <a:gd name="T57" fmla="*/ 1282 h 2564"/>
                <a:gd name="T58" fmla="*/ 2302 w 2567"/>
                <a:gd name="T59" fmla="*/ 1211 h 2564"/>
                <a:gd name="T60" fmla="*/ 2354 w 2567"/>
                <a:gd name="T61" fmla="*/ 1159 h 2564"/>
                <a:gd name="T62" fmla="*/ 2426 w 2567"/>
                <a:gd name="T63" fmla="*/ 1139 h 2564"/>
                <a:gd name="T64" fmla="*/ 2497 w 2567"/>
                <a:gd name="T65" fmla="*/ 1159 h 2564"/>
                <a:gd name="T66" fmla="*/ 2549 w 2567"/>
                <a:gd name="T67" fmla="*/ 1211 h 2564"/>
                <a:gd name="T68" fmla="*/ 2567 w 2567"/>
                <a:gd name="T69" fmla="*/ 1282 h 2564"/>
                <a:gd name="T70" fmla="*/ 2545 w 2567"/>
                <a:gd name="T71" fmla="*/ 1525 h 2564"/>
                <a:gd name="T72" fmla="*/ 2477 w 2567"/>
                <a:gd name="T73" fmla="*/ 1753 h 2564"/>
                <a:gd name="T74" fmla="*/ 2372 w 2567"/>
                <a:gd name="T75" fmla="*/ 1962 h 2564"/>
                <a:gd name="T76" fmla="*/ 2231 w 2567"/>
                <a:gd name="T77" fmla="*/ 2147 h 2564"/>
                <a:gd name="T78" fmla="*/ 2060 w 2567"/>
                <a:gd name="T79" fmla="*/ 2302 h 2564"/>
                <a:gd name="T80" fmla="*/ 1863 w 2567"/>
                <a:gd name="T81" fmla="*/ 2427 h 2564"/>
                <a:gd name="T82" fmla="*/ 1644 w 2567"/>
                <a:gd name="T83" fmla="*/ 2513 h 2564"/>
                <a:gd name="T84" fmla="*/ 1407 w 2567"/>
                <a:gd name="T85" fmla="*/ 2559 h 2564"/>
                <a:gd name="T86" fmla="*/ 1160 w 2567"/>
                <a:gd name="T87" fmla="*/ 2559 h 2564"/>
                <a:gd name="T88" fmla="*/ 925 w 2567"/>
                <a:gd name="T89" fmla="*/ 2513 h 2564"/>
                <a:gd name="T90" fmla="*/ 705 w 2567"/>
                <a:gd name="T91" fmla="*/ 2427 h 2564"/>
                <a:gd name="T92" fmla="*/ 508 w 2567"/>
                <a:gd name="T93" fmla="*/ 2302 h 2564"/>
                <a:gd name="T94" fmla="*/ 336 w 2567"/>
                <a:gd name="T95" fmla="*/ 2147 h 2564"/>
                <a:gd name="T96" fmla="*/ 197 w 2567"/>
                <a:gd name="T97" fmla="*/ 1962 h 2564"/>
                <a:gd name="T98" fmla="*/ 92 w 2567"/>
                <a:gd name="T99" fmla="*/ 1753 h 2564"/>
                <a:gd name="T100" fmla="*/ 24 w 2567"/>
                <a:gd name="T101" fmla="*/ 1525 h 2564"/>
                <a:gd name="T102" fmla="*/ 0 w 2567"/>
                <a:gd name="T103" fmla="*/ 1282 h 2564"/>
                <a:gd name="T104" fmla="*/ 24 w 2567"/>
                <a:gd name="T105" fmla="*/ 1040 h 2564"/>
                <a:gd name="T106" fmla="*/ 92 w 2567"/>
                <a:gd name="T107" fmla="*/ 811 h 2564"/>
                <a:gd name="T108" fmla="*/ 197 w 2567"/>
                <a:gd name="T109" fmla="*/ 602 h 2564"/>
                <a:gd name="T110" fmla="*/ 336 w 2567"/>
                <a:gd name="T111" fmla="*/ 417 h 2564"/>
                <a:gd name="T112" fmla="*/ 508 w 2567"/>
                <a:gd name="T113" fmla="*/ 262 h 2564"/>
                <a:gd name="T114" fmla="*/ 705 w 2567"/>
                <a:gd name="T115" fmla="*/ 137 h 2564"/>
                <a:gd name="T116" fmla="*/ 925 w 2567"/>
                <a:gd name="T117" fmla="*/ 52 h 2564"/>
                <a:gd name="T118" fmla="*/ 1160 w 2567"/>
                <a:gd name="T119" fmla="*/ 6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7" h="2564">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7" name="Freeform 96"/>
            <p:cNvSpPr>
              <a:spLocks/>
            </p:cNvSpPr>
            <p:nvPr/>
          </p:nvSpPr>
          <p:spPr bwMode="auto">
            <a:xfrm>
              <a:off x="1584325" y="3825876"/>
              <a:ext cx="227013" cy="2036763"/>
            </a:xfrm>
            <a:custGeom>
              <a:avLst/>
              <a:gdLst>
                <a:gd name="T0" fmla="*/ 143 w 286"/>
                <a:gd name="T1" fmla="*/ 0 h 2564"/>
                <a:gd name="T2" fmla="*/ 181 w 286"/>
                <a:gd name="T3" fmla="*/ 6 h 2564"/>
                <a:gd name="T4" fmla="*/ 215 w 286"/>
                <a:gd name="T5" fmla="*/ 20 h 2564"/>
                <a:gd name="T6" fmla="*/ 244 w 286"/>
                <a:gd name="T7" fmla="*/ 42 h 2564"/>
                <a:gd name="T8" fmla="*/ 266 w 286"/>
                <a:gd name="T9" fmla="*/ 71 h 2564"/>
                <a:gd name="T10" fmla="*/ 280 w 286"/>
                <a:gd name="T11" fmla="*/ 105 h 2564"/>
                <a:gd name="T12" fmla="*/ 286 w 286"/>
                <a:gd name="T13" fmla="*/ 143 h 2564"/>
                <a:gd name="T14" fmla="*/ 286 w 286"/>
                <a:gd name="T15" fmla="*/ 2421 h 2564"/>
                <a:gd name="T16" fmla="*/ 280 w 286"/>
                <a:gd name="T17" fmla="*/ 2459 h 2564"/>
                <a:gd name="T18" fmla="*/ 266 w 286"/>
                <a:gd name="T19" fmla="*/ 2495 h 2564"/>
                <a:gd name="T20" fmla="*/ 244 w 286"/>
                <a:gd name="T21" fmla="*/ 2523 h 2564"/>
                <a:gd name="T22" fmla="*/ 215 w 286"/>
                <a:gd name="T23" fmla="*/ 2545 h 2564"/>
                <a:gd name="T24" fmla="*/ 181 w 286"/>
                <a:gd name="T25" fmla="*/ 2559 h 2564"/>
                <a:gd name="T26" fmla="*/ 143 w 286"/>
                <a:gd name="T27" fmla="*/ 2564 h 2564"/>
                <a:gd name="T28" fmla="*/ 105 w 286"/>
                <a:gd name="T29" fmla="*/ 2559 h 2564"/>
                <a:gd name="T30" fmla="*/ 71 w 286"/>
                <a:gd name="T31" fmla="*/ 2545 h 2564"/>
                <a:gd name="T32" fmla="*/ 41 w 286"/>
                <a:gd name="T33" fmla="*/ 2523 h 2564"/>
                <a:gd name="T34" fmla="*/ 20 w 286"/>
                <a:gd name="T35" fmla="*/ 2495 h 2564"/>
                <a:gd name="T36" fmla="*/ 6 w 286"/>
                <a:gd name="T37" fmla="*/ 2459 h 2564"/>
                <a:gd name="T38" fmla="*/ 0 w 286"/>
                <a:gd name="T39" fmla="*/ 2421 h 2564"/>
                <a:gd name="T40" fmla="*/ 0 w 286"/>
                <a:gd name="T41" fmla="*/ 143 h 2564"/>
                <a:gd name="T42" fmla="*/ 6 w 286"/>
                <a:gd name="T43" fmla="*/ 105 h 2564"/>
                <a:gd name="T44" fmla="*/ 20 w 286"/>
                <a:gd name="T45" fmla="*/ 71 h 2564"/>
                <a:gd name="T46" fmla="*/ 41 w 286"/>
                <a:gd name="T47" fmla="*/ 42 h 2564"/>
                <a:gd name="T48" fmla="*/ 71 w 286"/>
                <a:gd name="T49" fmla="*/ 20 h 2564"/>
                <a:gd name="T50" fmla="*/ 105 w 286"/>
                <a:gd name="T51" fmla="*/ 6 h 2564"/>
                <a:gd name="T52" fmla="*/ 143 w 286"/>
                <a:gd name="T53" fmla="*/ 0 h 2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6" h="2564">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8" name="Freeform 97"/>
            <p:cNvSpPr>
              <a:spLocks/>
            </p:cNvSpPr>
            <p:nvPr/>
          </p:nvSpPr>
          <p:spPr bwMode="auto">
            <a:xfrm>
              <a:off x="1131888" y="4505326"/>
              <a:ext cx="227013" cy="1357313"/>
            </a:xfrm>
            <a:custGeom>
              <a:avLst/>
              <a:gdLst>
                <a:gd name="T0" fmla="*/ 141 w 284"/>
                <a:gd name="T1" fmla="*/ 0 h 1709"/>
                <a:gd name="T2" fmla="*/ 179 w 284"/>
                <a:gd name="T3" fmla="*/ 6 h 1709"/>
                <a:gd name="T4" fmla="*/ 214 w 284"/>
                <a:gd name="T5" fmla="*/ 20 h 1709"/>
                <a:gd name="T6" fmla="*/ 242 w 284"/>
                <a:gd name="T7" fmla="*/ 41 h 1709"/>
                <a:gd name="T8" fmla="*/ 264 w 284"/>
                <a:gd name="T9" fmla="*/ 71 h 1709"/>
                <a:gd name="T10" fmla="*/ 278 w 284"/>
                <a:gd name="T11" fmla="*/ 105 h 1709"/>
                <a:gd name="T12" fmla="*/ 284 w 284"/>
                <a:gd name="T13" fmla="*/ 143 h 1709"/>
                <a:gd name="T14" fmla="*/ 284 w 284"/>
                <a:gd name="T15" fmla="*/ 1566 h 1709"/>
                <a:gd name="T16" fmla="*/ 278 w 284"/>
                <a:gd name="T17" fmla="*/ 1604 h 1709"/>
                <a:gd name="T18" fmla="*/ 264 w 284"/>
                <a:gd name="T19" fmla="*/ 1640 h 1709"/>
                <a:gd name="T20" fmla="*/ 242 w 284"/>
                <a:gd name="T21" fmla="*/ 1668 h 1709"/>
                <a:gd name="T22" fmla="*/ 214 w 284"/>
                <a:gd name="T23" fmla="*/ 1690 h 1709"/>
                <a:gd name="T24" fmla="*/ 179 w 284"/>
                <a:gd name="T25" fmla="*/ 1704 h 1709"/>
                <a:gd name="T26" fmla="*/ 141 w 284"/>
                <a:gd name="T27" fmla="*/ 1709 h 1709"/>
                <a:gd name="T28" fmla="*/ 103 w 284"/>
                <a:gd name="T29" fmla="*/ 1704 h 1709"/>
                <a:gd name="T30" fmla="*/ 69 w 284"/>
                <a:gd name="T31" fmla="*/ 1690 h 1709"/>
                <a:gd name="T32" fmla="*/ 41 w 284"/>
                <a:gd name="T33" fmla="*/ 1668 h 1709"/>
                <a:gd name="T34" fmla="*/ 18 w 284"/>
                <a:gd name="T35" fmla="*/ 1640 h 1709"/>
                <a:gd name="T36" fmla="*/ 4 w 284"/>
                <a:gd name="T37" fmla="*/ 1604 h 1709"/>
                <a:gd name="T38" fmla="*/ 0 w 284"/>
                <a:gd name="T39" fmla="*/ 1566 h 1709"/>
                <a:gd name="T40" fmla="*/ 0 w 284"/>
                <a:gd name="T41" fmla="*/ 143 h 1709"/>
                <a:gd name="T42" fmla="*/ 4 w 284"/>
                <a:gd name="T43" fmla="*/ 105 h 1709"/>
                <a:gd name="T44" fmla="*/ 18 w 284"/>
                <a:gd name="T45" fmla="*/ 71 h 1709"/>
                <a:gd name="T46" fmla="*/ 41 w 284"/>
                <a:gd name="T47" fmla="*/ 41 h 1709"/>
                <a:gd name="T48" fmla="*/ 69 w 284"/>
                <a:gd name="T49" fmla="*/ 20 h 1709"/>
                <a:gd name="T50" fmla="*/ 103 w 284"/>
                <a:gd name="T51" fmla="*/ 6 h 1709"/>
                <a:gd name="T52" fmla="*/ 141 w 284"/>
                <a:gd name="T53" fmla="*/ 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4" h="1709">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99" name="Freeform 98"/>
            <p:cNvSpPr>
              <a:spLocks/>
            </p:cNvSpPr>
            <p:nvPr/>
          </p:nvSpPr>
          <p:spPr bwMode="auto">
            <a:xfrm>
              <a:off x="679450" y="4957763"/>
              <a:ext cx="225425" cy="904875"/>
            </a:xfrm>
            <a:custGeom>
              <a:avLst/>
              <a:gdLst>
                <a:gd name="T0" fmla="*/ 143 w 284"/>
                <a:gd name="T1" fmla="*/ 0 h 1139"/>
                <a:gd name="T2" fmla="*/ 181 w 284"/>
                <a:gd name="T3" fmla="*/ 4 h 1139"/>
                <a:gd name="T4" fmla="*/ 214 w 284"/>
                <a:gd name="T5" fmla="*/ 18 h 1139"/>
                <a:gd name="T6" fmla="*/ 242 w 284"/>
                <a:gd name="T7" fmla="*/ 42 h 1139"/>
                <a:gd name="T8" fmla="*/ 266 w 284"/>
                <a:gd name="T9" fmla="*/ 70 h 1139"/>
                <a:gd name="T10" fmla="*/ 280 w 284"/>
                <a:gd name="T11" fmla="*/ 104 h 1139"/>
                <a:gd name="T12" fmla="*/ 284 w 284"/>
                <a:gd name="T13" fmla="*/ 141 h 1139"/>
                <a:gd name="T14" fmla="*/ 284 w 284"/>
                <a:gd name="T15" fmla="*/ 996 h 1139"/>
                <a:gd name="T16" fmla="*/ 280 w 284"/>
                <a:gd name="T17" fmla="*/ 1034 h 1139"/>
                <a:gd name="T18" fmla="*/ 266 w 284"/>
                <a:gd name="T19" fmla="*/ 1070 h 1139"/>
                <a:gd name="T20" fmla="*/ 242 w 284"/>
                <a:gd name="T21" fmla="*/ 1098 h 1139"/>
                <a:gd name="T22" fmla="*/ 214 w 284"/>
                <a:gd name="T23" fmla="*/ 1120 h 1139"/>
                <a:gd name="T24" fmla="*/ 181 w 284"/>
                <a:gd name="T25" fmla="*/ 1134 h 1139"/>
                <a:gd name="T26" fmla="*/ 143 w 284"/>
                <a:gd name="T27" fmla="*/ 1139 h 1139"/>
                <a:gd name="T28" fmla="*/ 105 w 284"/>
                <a:gd name="T29" fmla="*/ 1134 h 1139"/>
                <a:gd name="T30" fmla="*/ 71 w 284"/>
                <a:gd name="T31" fmla="*/ 1120 h 1139"/>
                <a:gd name="T32" fmla="*/ 41 w 284"/>
                <a:gd name="T33" fmla="*/ 1098 h 1139"/>
                <a:gd name="T34" fmla="*/ 19 w 284"/>
                <a:gd name="T35" fmla="*/ 1070 h 1139"/>
                <a:gd name="T36" fmla="*/ 6 w 284"/>
                <a:gd name="T37" fmla="*/ 1034 h 1139"/>
                <a:gd name="T38" fmla="*/ 0 w 284"/>
                <a:gd name="T39" fmla="*/ 996 h 1139"/>
                <a:gd name="T40" fmla="*/ 0 w 284"/>
                <a:gd name="T41" fmla="*/ 141 h 1139"/>
                <a:gd name="T42" fmla="*/ 6 w 284"/>
                <a:gd name="T43" fmla="*/ 104 h 1139"/>
                <a:gd name="T44" fmla="*/ 19 w 284"/>
                <a:gd name="T45" fmla="*/ 70 h 1139"/>
                <a:gd name="T46" fmla="*/ 41 w 284"/>
                <a:gd name="T47" fmla="*/ 42 h 1139"/>
                <a:gd name="T48" fmla="*/ 71 w 284"/>
                <a:gd name="T49" fmla="*/ 18 h 1139"/>
                <a:gd name="T50" fmla="*/ 105 w 284"/>
                <a:gd name="T51" fmla="*/ 4 h 1139"/>
                <a:gd name="T52" fmla="*/ 143 w 284"/>
                <a:gd name="T53" fmla="*/ 0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4" h="1139">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100" name="Group 99"/>
          <p:cNvGrpSpPr/>
          <p:nvPr/>
        </p:nvGrpSpPr>
        <p:grpSpPr>
          <a:xfrm>
            <a:off x="4780528" y="5843515"/>
            <a:ext cx="684134" cy="683506"/>
            <a:chOff x="4642107" y="-4606465"/>
            <a:chExt cx="5207000" cy="5202238"/>
          </a:xfrm>
          <a:solidFill>
            <a:schemeClr val="bg1"/>
          </a:solidFill>
        </p:grpSpPr>
        <p:sp>
          <p:nvSpPr>
            <p:cNvPr id="101" name="Freeform 100"/>
            <p:cNvSpPr>
              <a:spLocks noEditPoints="1"/>
            </p:cNvSpPr>
            <p:nvPr/>
          </p:nvSpPr>
          <p:spPr bwMode="auto">
            <a:xfrm>
              <a:off x="4642107" y="-2447465"/>
              <a:ext cx="3032125" cy="3030538"/>
            </a:xfrm>
            <a:custGeom>
              <a:avLst/>
              <a:gdLst>
                <a:gd name="T0" fmla="*/ 441 w 3820"/>
                <a:gd name="T1" fmla="*/ 2557 h 3817"/>
                <a:gd name="T2" fmla="*/ 355 w 3820"/>
                <a:gd name="T3" fmla="*/ 2653 h 3817"/>
                <a:gd name="T4" fmla="*/ 297 w 3820"/>
                <a:gd name="T5" fmla="*/ 2767 h 3817"/>
                <a:gd name="T6" fmla="*/ 275 w 3820"/>
                <a:gd name="T7" fmla="*/ 2894 h 3817"/>
                <a:gd name="T8" fmla="*/ 287 w 3820"/>
                <a:gd name="T9" fmla="*/ 3022 h 3817"/>
                <a:gd name="T10" fmla="*/ 333 w 3820"/>
                <a:gd name="T11" fmla="*/ 3141 h 3817"/>
                <a:gd name="T12" fmla="*/ 411 w 3820"/>
                <a:gd name="T13" fmla="*/ 3245 h 3817"/>
                <a:gd name="T14" fmla="*/ 622 w 3820"/>
                <a:gd name="T15" fmla="*/ 3448 h 3817"/>
                <a:gd name="T16" fmla="*/ 736 w 3820"/>
                <a:gd name="T17" fmla="*/ 3508 h 3817"/>
                <a:gd name="T18" fmla="*/ 860 w 3820"/>
                <a:gd name="T19" fmla="*/ 3536 h 3817"/>
                <a:gd name="T20" fmla="*/ 987 w 3820"/>
                <a:gd name="T21" fmla="*/ 3530 h 3817"/>
                <a:gd name="T22" fmla="*/ 1109 w 3820"/>
                <a:gd name="T23" fmla="*/ 3492 h 3817"/>
                <a:gd name="T24" fmla="*/ 1215 w 3820"/>
                <a:gd name="T25" fmla="*/ 3422 h 3817"/>
                <a:gd name="T26" fmla="*/ 3498 w 3820"/>
                <a:gd name="T27" fmla="*/ 692 h 3817"/>
                <a:gd name="T28" fmla="*/ 3141 w 3820"/>
                <a:gd name="T29" fmla="*/ 0 h 3817"/>
                <a:gd name="T30" fmla="*/ 3203 w 3820"/>
                <a:gd name="T31" fmla="*/ 18 h 3817"/>
                <a:gd name="T32" fmla="*/ 3780 w 3820"/>
                <a:gd name="T33" fmla="*/ 588 h 3817"/>
                <a:gd name="T34" fmla="*/ 3814 w 3820"/>
                <a:gd name="T35" fmla="*/ 646 h 3817"/>
                <a:gd name="T36" fmla="*/ 3818 w 3820"/>
                <a:gd name="T37" fmla="*/ 711 h 3817"/>
                <a:gd name="T38" fmla="*/ 3788 w 3820"/>
                <a:gd name="T39" fmla="*/ 771 h 3817"/>
                <a:gd name="T40" fmla="*/ 1414 w 3820"/>
                <a:gd name="T41" fmla="*/ 3612 h 3817"/>
                <a:gd name="T42" fmla="*/ 1286 w 3820"/>
                <a:gd name="T43" fmla="*/ 3709 h 3817"/>
                <a:gd name="T44" fmla="*/ 1141 w 3820"/>
                <a:gd name="T45" fmla="*/ 3777 h 3817"/>
                <a:gd name="T46" fmla="*/ 983 w 3820"/>
                <a:gd name="T47" fmla="*/ 3813 h 3817"/>
                <a:gd name="T48" fmla="*/ 818 w 3820"/>
                <a:gd name="T49" fmla="*/ 3813 h 3817"/>
                <a:gd name="T50" fmla="*/ 658 w 3820"/>
                <a:gd name="T51" fmla="*/ 3775 h 3817"/>
                <a:gd name="T52" fmla="*/ 509 w 3820"/>
                <a:gd name="T53" fmla="*/ 3703 h 3817"/>
                <a:gd name="T54" fmla="*/ 379 w 3820"/>
                <a:gd name="T55" fmla="*/ 3600 h 3817"/>
                <a:gd name="T56" fmla="*/ 158 w 3820"/>
                <a:gd name="T57" fmla="*/ 3373 h 3817"/>
                <a:gd name="T58" fmla="*/ 68 w 3820"/>
                <a:gd name="T59" fmla="*/ 3223 h 3817"/>
                <a:gd name="T60" fmla="*/ 14 w 3820"/>
                <a:gd name="T61" fmla="*/ 3058 h 3817"/>
                <a:gd name="T62" fmla="*/ 0 w 3820"/>
                <a:gd name="T63" fmla="*/ 2882 h 3817"/>
                <a:gd name="T64" fmla="*/ 30 w 3820"/>
                <a:gd name="T65" fmla="*/ 2709 h 3817"/>
                <a:gd name="T66" fmla="*/ 98 w 3820"/>
                <a:gd name="T67" fmla="*/ 2547 h 3817"/>
                <a:gd name="T68" fmla="*/ 201 w 3820"/>
                <a:gd name="T69" fmla="*/ 2408 h 3817"/>
                <a:gd name="T70" fmla="*/ 3048 w 3820"/>
                <a:gd name="T71" fmla="*/ 32 h 3817"/>
                <a:gd name="T72" fmla="*/ 3107 w 3820"/>
                <a:gd name="T73" fmla="*/ 2 h 3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0" h="3817">
                  <a:moveTo>
                    <a:pt x="3125" y="321"/>
                  </a:moveTo>
                  <a:lnTo>
                    <a:pt x="441" y="2557"/>
                  </a:lnTo>
                  <a:lnTo>
                    <a:pt x="395" y="2603"/>
                  </a:lnTo>
                  <a:lnTo>
                    <a:pt x="355" y="2653"/>
                  </a:lnTo>
                  <a:lnTo>
                    <a:pt x="321" y="2709"/>
                  </a:lnTo>
                  <a:lnTo>
                    <a:pt x="297" y="2767"/>
                  </a:lnTo>
                  <a:lnTo>
                    <a:pt x="281" y="2828"/>
                  </a:lnTo>
                  <a:lnTo>
                    <a:pt x="275" y="2894"/>
                  </a:lnTo>
                  <a:lnTo>
                    <a:pt x="275" y="2960"/>
                  </a:lnTo>
                  <a:lnTo>
                    <a:pt x="287" y="3022"/>
                  </a:lnTo>
                  <a:lnTo>
                    <a:pt x="305" y="3084"/>
                  </a:lnTo>
                  <a:lnTo>
                    <a:pt x="333" y="3141"/>
                  </a:lnTo>
                  <a:lnTo>
                    <a:pt x="367" y="3195"/>
                  </a:lnTo>
                  <a:lnTo>
                    <a:pt x="411" y="3245"/>
                  </a:lnTo>
                  <a:lnTo>
                    <a:pt x="572" y="3406"/>
                  </a:lnTo>
                  <a:lnTo>
                    <a:pt x="622" y="3448"/>
                  </a:lnTo>
                  <a:lnTo>
                    <a:pt x="676" y="3482"/>
                  </a:lnTo>
                  <a:lnTo>
                    <a:pt x="736" y="3508"/>
                  </a:lnTo>
                  <a:lnTo>
                    <a:pt x="796" y="3526"/>
                  </a:lnTo>
                  <a:lnTo>
                    <a:pt x="860" y="3536"/>
                  </a:lnTo>
                  <a:lnTo>
                    <a:pt x="923" y="3536"/>
                  </a:lnTo>
                  <a:lnTo>
                    <a:pt x="987" y="3530"/>
                  </a:lnTo>
                  <a:lnTo>
                    <a:pt x="1049" y="3514"/>
                  </a:lnTo>
                  <a:lnTo>
                    <a:pt x="1109" y="3492"/>
                  </a:lnTo>
                  <a:lnTo>
                    <a:pt x="1165" y="3460"/>
                  </a:lnTo>
                  <a:lnTo>
                    <a:pt x="1215" y="3422"/>
                  </a:lnTo>
                  <a:lnTo>
                    <a:pt x="1261" y="3375"/>
                  </a:lnTo>
                  <a:lnTo>
                    <a:pt x="3498" y="692"/>
                  </a:lnTo>
                  <a:lnTo>
                    <a:pt x="3125" y="321"/>
                  </a:lnTo>
                  <a:close/>
                  <a:moveTo>
                    <a:pt x="3141" y="0"/>
                  </a:moveTo>
                  <a:lnTo>
                    <a:pt x="3173" y="6"/>
                  </a:lnTo>
                  <a:lnTo>
                    <a:pt x="3203" y="18"/>
                  </a:lnTo>
                  <a:lnTo>
                    <a:pt x="3231" y="40"/>
                  </a:lnTo>
                  <a:lnTo>
                    <a:pt x="3780" y="588"/>
                  </a:lnTo>
                  <a:lnTo>
                    <a:pt x="3800" y="614"/>
                  </a:lnTo>
                  <a:lnTo>
                    <a:pt x="3814" y="646"/>
                  </a:lnTo>
                  <a:lnTo>
                    <a:pt x="3820" y="678"/>
                  </a:lnTo>
                  <a:lnTo>
                    <a:pt x="3818" y="711"/>
                  </a:lnTo>
                  <a:lnTo>
                    <a:pt x="3806" y="743"/>
                  </a:lnTo>
                  <a:lnTo>
                    <a:pt x="3788" y="771"/>
                  </a:lnTo>
                  <a:lnTo>
                    <a:pt x="1470" y="3550"/>
                  </a:lnTo>
                  <a:lnTo>
                    <a:pt x="1414" y="3612"/>
                  </a:lnTo>
                  <a:lnTo>
                    <a:pt x="1354" y="3664"/>
                  </a:lnTo>
                  <a:lnTo>
                    <a:pt x="1286" y="3709"/>
                  </a:lnTo>
                  <a:lnTo>
                    <a:pt x="1217" y="3747"/>
                  </a:lnTo>
                  <a:lnTo>
                    <a:pt x="1141" y="3777"/>
                  </a:lnTo>
                  <a:lnTo>
                    <a:pt x="1065" y="3799"/>
                  </a:lnTo>
                  <a:lnTo>
                    <a:pt x="983" y="3813"/>
                  </a:lnTo>
                  <a:lnTo>
                    <a:pt x="902" y="3817"/>
                  </a:lnTo>
                  <a:lnTo>
                    <a:pt x="818" y="3813"/>
                  </a:lnTo>
                  <a:lnTo>
                    <a:pt x="736" y="3799"/>
                  </a:lnTo>
                  <a:lnTo>
                    <a:pt x="658" y="3775"/>
                  </a:lnTo>
                  <a:lnTo>
                    <a:pt x="582" y="3743"/>
                  </a:lnTo>
                  <a:lnTo>
                    <a:pt x="509" y="3703"/>
                  </a:lnTo>
                  <a:lnTo>
                    <a:pt x="443" y="3656"/>
                  </a:lnTo>
                  <a:lnTo>
                    <a:pt x="379" y="3600"/>
                  </a:lnTo>
                  <a:lnTo>
                    <a:pt x="217" y="3438"/>
                  </a:lnTo>
                  <a:lnTo>
                    <a:pt x="158" y="3373"/>
                  </a:lnTo>
                  <a:lnTo>
                    <a:pt x="108" y="3299"/>
                  </a:lnTo>
                  <a:lnTo>
                    <a:pt x="68" y="3223"/>
                  </a:lnTo>
                  <a:lnTo>
                    <a:pt x="36" y="3141"/>
                  </a:lnTo>
                  <a:lnTo>
                    <a:pt x="14" y="3058"/>
                  </a:lnTo>
                  <a:lnTo>
                    <a:pt x="2" y="2970"/>
                  </a:lnTo>
                  <a:lnTo>
                    <a:pt x="0" y="2882"/>
                  </a:lnTo>
                  <a:lnTo>
                    <a:pt x="10" y="2795"/>
                  </a:lnTo>
                  <a:lnTo>
                    <a:pt x="30" y="2709"/>
                  </a:lnTo>
                  <a:lnTo>
                    <a:pt x="60" y="2627"/>
                  </a:lnTo>
                  <a:lnTo>
                    <a:pt x="98" y="2547"/>
                  </a:lnTo>
                  <a:lnTo>
                    <a:pt x="146" y="2476"/>
                  </a:lnTo>
                  <a:lnTo>
                    <a:pt x="201" y="2408"/>
                  </a:lnTo>
                  <a:lnTo>
                    <a:pt x="265" y="2348"/>
                  </a:lnTo>
                  <a:lnTo>
                    <a:pt x="3048" y="32"/>
                  </a:lnTo>
                  <a:lnTo>
                    <a:pt x="3076" y="12"/>
                  </a:lnTo>
                  <a:lnTo>
                    <a:pt x="3107" y="2"/>
                  </a:lnTo>
                  <a:lnTo>
                    <a:pt x="3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2" name="Freeform 101"/>
            <p:cNvSpPr>
              <a:spLocks noEditPoints="1"/>
            </p:cNvSpPr>
            <p:nvPr/>
          </p:nvSpPr>
          <p:spPr bwMode="auto">
            <a:xfrm>
              <a:off x="6586794" y="-3968290"/>
              <a:ext cx="2609850" cy="2608263"/>
            </a:xfrm>
            <a:custGeom>
              <a:avLst/>
              <a:gdLst>
                <a:gd name="T0" fmla="*/ 1508 w 3289"/>
                <a:gd name="T1" fmla="*/ 331 h 3287"/>
                <a:gd name="T2" fmla="*/ 331 w 3289"/>
                <a:gd name="T3" fmla="*/ 1507 h 3287"/>
                <a:gd name="T4" fmla="*/ 1781 w 3289"/>
                <a:gd name="T5" fmla="*/ 2956 h 3287"/>
                <a:gd name="T6" fmla="*/ 2958 w 3289"/>
                <a:gd name="T7" fmla="*/ 1780 h 3287"/>
                <a:gd name="T8" fmla="*/ 1508 w 3289"/>
                <a:gd name="T9" fmla="*/ 331 h 3287"/>
                <a:gd name="T10" fmla="*/ 1508 w 3289"/>
                <a:gd name="T11" fmla="*/ 0 h 3287"/>
                <a:gd name="T12" fmla="*/ 1542 w 3289"/>
                <a:gd name="T13" fmla="*/ 6 h 3287"/>
                <a:gd name="T14" fmla="*/ 1576 w 3289"/>
                <a:gd name="T15" fmla="*/ 18 h 3287"/>
                <a:gd name="T16" fmla="*/ 1604 w 3289"/>
                <a:gd name="T17" fmla="*/ 40 h 3287"/>
                <a:gd name="T18" fmla="*/ 3247 w 3289"/>
                <a:gd name="T19" fmla="*/ 1685 h 3287"/>
                <a:gd name="T20" fmla="*/ 3271 w 3289"/>
                <a:gd name="T21" fmla="*/ 1713 h 3287"/>
                <a:gd name="T22" fmla="*/ 3283 w 3289"/>
                <a:gd name="T23" fmla="*/ 1746 h 3287"/>
                <a:gd name="T24" fmla="*/ 3289 w 3289"/>
                <a:gd name="T25" fmla="*/ 1780 h 3287"/>
                <a:gd name="T26" fmla="*/ 3283 w 3289"/>
                <a:gd name="T27" fmla="*/ 1816 h 3287"/>
                <a:gd name="T28" fmla="*/ 3271 w 3289"/>
                <a:gd name="T29" fmla="*/ 1848 h 3287"/>
                <a:gd name="T30" fmla="*/ 3247 w 3289"/>
                <a:gd name="T31" fmla="*/ 1878 h 3287"/>
                <a:gd name="T32" fmla="*/ 1879 w 3289"/>
                <a:gd name="T33" fmla="*/ 3247 h 3287"/>
                <a:gd name="T34" fmla="*/ 1849 w 3289"/>
                <a:gd name="T35" fmla="*/ 3269 h 3287"/>
                <a:gd name="T36" fmla="*/ 1817 w 3289"/>
                <a:gd name="T37" fmla="*/ 3281 h 3287"/>
                <a:gd name="T38" fmla="*/ 1781 w 3289"/>
                <a:gd name="T39" fmla="*/ 3287 h 3287"/>
                <a:gd name="T40" fmla="*/ 1747 w 3289"/>
                <a:gd name="T41" fmla="*/ 3281 h 3287"/>
                <a:gd name="T42" fmla="*/ 1714 w 3289"/>
                <a:gd name="T43" fmla="*/ 3269 h 3287"/>
                <a:gd name="T44" fmla="*/ 1684 w 3289"/>
                <a:gd name="T45" fmla="*/ 3247 h 3287"/>
                <a:gd name="T46" fmla="*/ 40 w 3289"/>
                <a:gd name="T47" fmla="*/ 1603 h 3287"/>
                <a:gd name="T48" fmla="*/ 18 w 3289"/>
                <a:gd name="T49" fmla="*/ 1575 h 3287"/>
                <a:gd name="T50" fmla="*/ 4 w 3289"/>
                <a:gd name="T51" fmla="*/ 1541 h 3287"/>
                <a:gd name="T52" fmla="*/ 0 w 3289"/>
                <a:gd name="T53" fmla="*/ 1507 h 3287"/>
                <a:gd name="T54" fmla="*/ 4 w 3289"/>
                <a:gd name="T55" fmla="*/ 1471 h 3287"/>
                <a:gd name="T56" fmla="*/ 18 w 3289"/>
                <a:gd name="T57" fmla="*/ 1439 h 3287"/>
                <a:gd name="T58" fmla="*/ 40 w 3289"/>
                <a:gd name="T59" fmla="*/ 1410 h 3287"/>
                <a:gd name="T60" fmla="*/ 1410 w 3289"/>
                <a:gd name="T61" fmla="*/ 40 h 3287"/>
                <a:gd name="T62" fmla="*/ 1440 w 3289"/>
                <a:gd name="T63" fmla="*/ 18 h 3287"/>
                <a:gd name="T64" fmla="*/ 1472 w 3289"/>
                <a:gd name="T65" fmla="*/ 6 h 3287"/>
                <a:gd name="T66" fmla="*/ 1508 w 3289"/>
                <a:gd name="T67" fmla="*/ 0 h 3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89" h="3287">
                  <a:moveTo>
                    <a:pt x="1508" y="331"/>
                  </a:moveTo>
                  <a:lnTo>
                    <a:pt x="331" y="1507"/>
                  </a:lnTo>
                  <a:lnTo>
                    <a:pt x="1781" y="2956"/>
                  </a:lnTo>
                  <a:lnTo>
                    <a:pt x="2958" y="1780"/>
                  </a:lnTo>
                  <a:lnTo>
                    <a:pt x="1508" y="331"/>
                  </a:lnTo>
                  <a:close/>
                  <a:moveTo>
                    <a:pt x="1508" y="0"/>
                  </a:moveTo>
                  <a:lnTo>
                    <a:pt x="1542" y="6"/>
                  </a:lnTo>
                  <a:lnTo>
                    <a:pt x="1576" y="18"/>
                  </a:lnTo>
                  <a:lnTo>
                    <a:pt x="1604" y="40"/>
                  </a:lnTo>
                  <a:lnTo>
                    <a:pt x="3247" y="1685"/>
                  </a:lnTo>
                  <a:lnTo>
                    <a:pt x="3271" y="1713"/>
                  </a:lnTo>
                  <a:lnTo>
                    <a:pt x="3283" y="1746"/>
                  </a:lnTo>
                  <a:lnTo>
                    <a:pt x="3289" y="1780"/>
                  </a:lnTo>
                  <a:lnTo>
                    <a:pt x="3283" y="1816"/>
                  </a:lnTo>
                  <a:lnTo>
                    <a:pt x="3271" y="1848"/>
                  </a:lnTo>
                  <a:lnTo>
                    <a:pt x="3247" y="1878"/>
                  </a:lnTo>
                  <a:lnTo>
                    <a:pt x="1879" y="3247"/>
                  </a:lnTo>
                  <a:lnTo>
                    <a:pt x="1849" y="3269"/>
                  </a:lnTo>
                  <a:lnTo>
                    <a:pt x="1817" y="3281"/>
                  </a:lnTo>
                  <a:lnTo>
                    <a:pt x="1781" y="3287"/>
                  </a:lnTo>
                  <a:lnTo>
                    <a:pt x="1747" y="3281"/>
                  </a:lnTo>
                  <a:lnTo>
                    <a:pt x="1714" y="3269"/>
                  </a:lnTo>
                  <a:lnTo>
                    <a:pt x="1684" y="3247"/>
                  </a:lnTo>
                  <a:lnTo>
                    <a:pt x="40" y="1603"/>
                  </a:lnTo>
                  <a:lnTo>
                    <a:pt x="18" y="1575"/>
                  </a:lnTo>
                  <a:lnTo>
                    <a:pt x="4" y="1541"/>
                  </a:lnTo>
                  <a:lnTo>
                    <a:pt x="0" y="1507"/>
                  </a:lnTo>
                  <a:lnTo>
                    <a:pt x="4" y="1471"/>
                  </a:lnTo>
                  <a:lnTo>
                    <a:pt x="18" y="1439"/>
                  </a:lnTo>
                  <a:lnTo>
                    <a:pt x="40" y="1410"/>
                  </a:lnTo>
                  <a:lnTo>
                    <a:pt x="1410" y="40"/>
                  </a:lnTo>
                  <a:lnTo>
                    <a:pt x="1440" y="18"/>
                  </a:lnTo>
                  <a:lnTo>
                    <a:pt x="1472" y="6"/>
                  </a:lnTo>
                  <a:lnTo>
                    <a:pt x="1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3" name="Freeform 102"/>
            <p:cNvSpPr>
              <a:spLocks noEditPoints="1"/>
            </p:cNvSpPr>
            <p:nvPr/>
          </p:nvSpPr>
          <p:spPr bwMode="auto">
            <a:xfrm>
              <a:off x="7831394" y="-2720515"/>
              <a:ext cx="2008188" cy="2005013"/>
            </a:xfrm>
            <a:custGeom>
              <a:avLst/>
              <a:gdLst>
                <a:gd name="T0" fmla="*/ 1801 w 2529"/>
                <a:gd name="T1" fmla="*/ 271 h 2526"/>
                <a:gd name="T2" fmla="*/ 1701 w 2529"/>
                <a:gd name="T3" fmla="*/ 305 h 2526"/>
                <a:gd name="T4" fmla="*/ 1616 w 2529"/>
                <a:gd name="T5" fmla="*/ 367 h 2526"/>
                <a:gd name="T6" fmla="*/ 337 w 2529"/>
                <a:gd name="T7" fmla="*/ 1651 h 2526"/>
                <a:gd name="T8" fmla="*/ 289 w 2529"/>
                <a:gd name="T9" fmla="*/ 1744 h 2526"/>
                <a:gd name="T10" fmla="*/ 271 w 2529"/>
                <a:gd name="T11" fmla="*/ 1850 h 2526"/>
                <a:gd name="T12" fmla="*/ 289 w 2529"/>
                <a:gd name="T13" fmla="*/ 1955 h 2526"/>
                <a:gd name="T14" fmla="*/ 337 w 2529"/>
                <a:gd name="T15" fmla="*/ 2049 h 2526"/>
                <a:gd name="T16" fmla="*/ 427 w 2529"/>
                <a:gd name="T17" fmla="*/ 2139 h 2526"/>
                <a:gd name="T18" fmla="*/ 552 w 2529"/>
                <a:gd name="T19" fmla="*/ 2207 h 2526"/>
                <a:gd name="T20" fmla="*/ 688 w 2529"/>
                <a:gd name="T21" fmla="*/ 2243 h 2526"/>
                <a:gd name="T22" fmla="*/ 830 w 2529"/>
                <a:gd name="T23" fmla="*/ 2243 h 2526"/>
                <a:gd name="T24" fmla="*/ 967 w 2529"/>
                <a:gd name="T25" fmla="*/ 2207 h 2526"/>
                <a:gd name="T26" fmla="*/ 1093 w 2529"/>
                <a:gd name="T27" fmla="*/ 2139 h 2526"/>
                <a:gd name="T28" fmla="*/ 2096 w 2529"/>
                <a:gd name="T29" fmla="*/ 1142 h 2526"/>
                <a:gd name="T30" fmla="*/ 2186 w 2529"/>
                <a:gd name="T31" fmla="*/ 1025 h 2526"/>
                <a:gd name="T32" fmla="*/ 2240 w 2529"/>
                <a:gd name="T33" fmla="*/ 893 h 2526"/>
                <a:gd name="T34" fmla="*/ 2256 w 2529"/>
                <a:gd name="T35" fmla="*/ 756 h 2526"/>
                <a:gd name="T36" fmla="*/ 2240 w 2529"/>
                <a:gd name="T37" fmla="*/ 616 h 2526"/>
                <a:gd name="T38" fmla="*/ 2186 w 2529"/>
                <a:gd name="T39" fmla="*/ 484 h 2526"/>
                <a:gd name="T40" fmla="*/ 2096 w 2529"/>
                <a:gd name="T41" fmla="*/ 367 h 2526"/>
                <a:gd name="T42" fmla="*/ 2010 w 2529"/>
                <a:gd name="T43" fmla="*/ 305 h 2526"/>
                <a:gd name="T44" fmla="*/ 1909 w 2529"/>
                <a:gd name="T45" fmla="*/ 271 h 2526"/>
                <a:gd name="T46" fmla="*/ 1819 w 2529"/>
                <a:gd name="T47" fmla="*/ 0 h 2526"/>
                <a:gd name="T48" fmla="*/ 1965 w 2529"/>
                <a:gd name="T49" fmla="*/ 10 h 2526"/>
                <a:gd name="T50" fmla="*/ 2106 w 2529"/>
                <a:gd name="T51" fmla="*/ 50 h 2526"/>
                <a:gd name="T52" fmla="*/ 2234 w 2529"/>
                <a:gd name="T53" fmla="*/ 124 h 2526"/>
                <a:gd name="T54" fmla="*/ 2350 w 2529"/>
                <a:gd name="T55" fmla="*/ 241 h 2526"/>
                <a:gd name="T56" fmla="*/ 2443 w 2529"/>
                <a:gd name="T57" fmla="*/ 387 h 2526"/>
                <a:gd name="T58" fmla="*/ 2503 w 2529"/>
                <a:gd name="T59" fmla="*/ 546 h 2526"/>
                <a:gd name="T60" fmla="*/ 2529 w 2529"/>
                <a:gd name="T61" fmla="*/ 714 h 2526"/>
                <a:gd name="T62" fmla="*/ 2521 w 2529"/>
                <a:gd name="T63" fmla="*/ 881 h 2526"/>
                <a:gd name="T64" fmla="*/ 2477 w 2529"/>
                <a:gd name="T65" fmla="*/ 1045 h 2526"/>
                <a:gd name="T66" fmla="*/ 2401 w 2529"/>
                <a:gd name="T67" fmla="*/ 1198 h 2526"/>
                <a:gd name="T68" fmla="*/ 2290 w 2529"/>
                <a:gd name="T69" fmla="*/ 1336 h 2526"/>
                <a:gd name="T70" fmla="*/ 1271 w 2529"/>
                <a:gd name="T71" fmla="*/ 2346 h 2526"/>
                <a:gd name="T72" fmla="*/ 1117 w 2529"/>
                <a:gd name="T73" fmla="*/ 2444 h 2526"/>
                <a:gd name="T74" fmla="*/ 943 w 2529"/>
                <a:gd name="T75" fmla="*/ 2504 h 2526"/>
                <a:gd name="T76" fmla="*/ 760 w 2529"/>
                <a:gd name="T77" fmla="*/ 2526 h 2526"/>
                <a:gd name="T78" fmla="*/ 576 w 2529"/>
                <a:gd name="T79" fmla="*/ 2504 h 2526"/>
                <a:gd name="T80" fmla="*/ 403 w 2529"/>
                <a:gd name="T81" fmla="*/ 2444 h 2526"/>
                <a:gd name="T82" fmla="*/ 247 w 2529"/>
                <a:gd name="T83" fmla="*/ 2346 h 2526"/>
                <a:gd name="T84" fmla="*/ 128 w 2529"/>
                <a:gd name="T85" fmla="*/ 2227 h 2526"/>
                <a:gd name="T86" fmla="*/ 50 w 2529"/>
                <a:gd name="T87" fmla="*/ 2099 h 2526"/>
                <a:gd name="T88" fmla="*/ 8 w 2529"/>
                <a:gd name="T89" fmla="*/ 1959 h 2526"/>
                <a:gd name="T90" fmla="*/ 0 w 2529"/>
                <a:gd name="T91" fmla="*/ 1814 h 2526"/>
                <a:gd name="T92" fmla="*/ 26 w 2529"/>
                <a:gd name="T93" fmla="*/ 1672 h 2526"/>
                <a:gd name="T94" fmla="*/ 84 w 2529"/>
                <a:gd name="T95" fmla="*/ 1537 h 2526"/>
                <a:gd name="T96" fmla="*/ 177 w 2529"/>
                <a:gd name="T97" fmla="*/ 1417 h 2526"/>
                <a:gd name="T98" fmla="*/ 1478 w 2529"/>
                <a:gd name="T99" fmla="*/ 124 h 2526"/>
                <a:gd name="T100" fmla="*/ 1606 w 2529"/>
                <a:gd name="T101" fmla="*/ 50 h 2526"/>
                <a:gd name="T102" fmla="*/ 1745 w 2529"/>
                <a:gd name="T103" fmla="*/ 1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9" h="2526">
                  <a:moveTo>
                    <a:pt x="1855" y="267"/>
                  </a:moveTo>
                  <a:lnTo>
                    <a:pt x="1801" y="271"/>
                  </a:lnTo>
                  <a:lnTo>
                    <a:pt x="1751" y="285"/>
                  </a:lnTo>
                  <a:lnTo>
                    <a:pt x="1701" y="305"/>
                  </a:lnTo>
                  <a:lnTo>
                    <a:pt x="1655" y="333"/>
                  </a:lnTo>
                  <a:lnTo>
                    <a:pt x="1616" y="367"/>
                  </a:lnTo>
                  <a:lnTo>
                    <a:pt x="371" y="1611"/>
                  </a:lnTo>
                  <a:lnTo>
                    <a:pt x="337" y="1651"/>
                  </a:lnTo>
                  <a:lnTo>
                    <a:pt x="309" y="1696"/>
                  </a:lnTo>
                  <a:lnTo>
                    <a:pt x="289" y="1744"/>
                  </a:lnTo>
                  <a:lnTo>
                    <a:pt x="277" y="1796"/>
                  </a:lnTo>
                  <a:lnTo>
                    <a:pt x="271" y="1850"/>
                  </a:lnTo>
                  <a:lnTo>
                    <a:pt x="277" y="1904"/>
                  </a:lnTo>
                  <a:lnTo>
                    <a:pt x="289" y="1955"/>
                  </a:lnTo>
                  <a:lnTo>
                    <a:pt x="309" y="2003"/>
                  </a:lnTo>
                  <a:lnTo>
                    <a:pt x="337" y="2049"/>
                  </a:lnTo>
                  <a:lnTo>
                    <a:pt x="371" y="2091"/>
                  </a:lnTo>
                  <a:lnTo>
                    <a:pt x="427" y="2139"/>
                  </a:lnTo>
                  <a:lnTo>
                    <a:pt x="487" y="2177"/>
                  </a:lnTo>
                  <a:lnTo>
                    <a:pt x="552" y="2207"/>
                  </a:lnTo>
                  <a:lnTo>
                    <a:pt x="618" y="2229"/>
                  </a:lnTo>
                  <a:lnTo>
                    <a:pt x="688" y="2243"/>
                  </a:lnTo>
                  <a:lnTo>
                    <a:pt x="760" y="2247"/>
                  </a:lnTo>
                  <a:lnTo>
                    <a:pt x="830" y="2243"/>
                  </a:lnTo>
                  <a:lnTo>
                    <a:pt x="900" y="2229"/>
                  </a:lnTo>
                  <a:lnTo>
                    <a:pt x="967" y="2207"/>
                  </a:lnTo>
                  <a:lnTo>
                    <a:pt x="1033" y="2177"/>
                  </a:lnTo>
                  <a:lnTo>
                    <a:pt x="1093" y="2139"/>
                  </a:lnTo>
                  <a:lnTo>
                    <a:pt x="1147" y="2091"/>
                  </a:lnTo>
                  <a:lnTo>
                    <a:pt x="2096" y="1142"/>
                  </a:lnTo>
                  <a:lnTo>
                    <a:pt x="2146" y="1086"/>
                  </a:lnTo>
                  <a:lnTo>
                    <a:pt x="2186" y="1025"/>
                  </a:lnTo>
                  <a:lnTo>
                    <a:pt x="2216" y="961"/>
                  </a:lnTo>
                  <a:lnTo>
                    <a:pt x="2240" y="893"/>
                  </a:lnTo>
                  <a:lnTo>
                    <a:pt x="2252" y="825"/>
                  </a:lnTo>
                  <a:lnTo>
                    <a:pt x="2256" y="756"/>
                  </a:lnTo>
                  <a:lnTo>
                    <a:pt x="2252" y="686"/>
                  </a:lnTo>
                  <a:lnTo>
                    <a:pt x="2240" y="616"/>
                  </a:lnTo>
                  <a:lnTo>
                    <a:pt x="2216" y="548"/>
                  </a:lnTo>
                  <a:lnTo>
                    <a:pt x="2186" y="484"/>
                  </a:lnTo>
                  <a:lnTo>
                    <a:pt x="2146" y="425"/>
                  </a:lnTo>
                  <a:lnTo>
                    <a:pt x="2096" y="367"/>
                  </a:lnTo>
                  <a:lnTo>
                    <a:pt x="2054" y="333"/>
                  </a:lnTo>
                  <a:lnTo>
                    <a:pt x="2010" y="305"/>
                  </a:lnTo>
                  <a:lnTo>
                    <a:pt x="1961" y="285"/>
                  </a:lnTo>
                  <a:lnTo>
                    <a:pt x="1909" y="271"/>
                  </a:lnTo>
                  <a:lnTo>
                    <a:pt x="1855" y="267"/>
                  </a:lnTo>
                  <a:close/>
                  <a:moveTo>
                    <a:pt x="1819" y="0"/>
                  </a:moveTo>
                  <a:lnTo>
                    <a:pt x="1893" y="0"/>
                  </a:lnTo>
                  <a:lnTo>
                    <a:pt x="1965" y="10"/>
                  </a:lnTo>
                  <a:lnTo>
                    <a:pt x="2036" y="26"/>
                  </a:lnTo>
                  <a:lnTo>
                    <a:pt x="2106" y="50"/>
                  </a:lnTo>
                  <a:lnTo>
                    <a:pt x="2172" y="84"/>
                  </a:lnTo>
                  <a:lnTo>
                    <a:pt x="2234" y="124"/>
                  </a:lnTo>
                  <a:lnTo>
                    <a:pt x="2290" y="173"/>
                  </a:lnTo>
                  <a:lnTo>
                    <a:pt x="2350" y="241"/>
                  </a:lnTo>
                  <a:lnTo>
                    <a:pt x="2401" y="311"/>
                  </a:lnTo>
                  <a:lnTo>
                    <a:pt x="2443" y="387"/>
                  </a:lnTo>
                  <a:lnTo>
                    <a:pt x="2477" y="466"/>
                  </a:lnTo>
                  <a:lnTo>
                    <a:pt x="2503" y="546"/>
                  </a:lnTo>
                  <a:lnTo>
                    <a:pt x="2521" y="630"/>
                  </a:lnTo>
                  <a:lnTo>
                    <a:pt x="2529" y="714"/>
                  </a:lnTo>
                  <a:lnTo>
                    <a:pt x="2529" y="797"/>
                  </a:lnTo>
                  <a:lnTo>
                    <a:pt x="2521" y="881"/>
                  </a:lnTo>
                  <a:lnTo>
                    <a:pt x="2503" y="963"/>
                  </a:lnTo>
                  <a:lnTo>
                    <a:pt x="2477" y="1045"/>
                  </a:lnTo>
                  <a:lnTo>
                    <a:pt x="2443" y="1122"/>
                  </a:lnTo>
                  <a:lnTo>
                    <a:pt x="2401" y="1198"/>
                  </a:lnTo>
                  <a:lnTo>
                    <a:pt x="2350" y="1270"/>
                  </a:lnTo>
                  <a:lnTo>
                    <a:pt x="2290" y="1336"/>
                  </a:lnTo>
                  <a:lnTo>
                    <a:pt x="1340" y="2284"/>
                  </a:lnTo>
                  <a:lnTo>
                    <a:pt x="1271" y="2346"/>
                  </a:lnTo>
                  <a:lnTo>
                    <a:pt x="1197" y="2400"/>
                  </a:lnTo>
                  <a:lnTo>
                    <a:pt x="1117" y="2444"/>
                  </a:lnTo>
                  <a:lnTo>
                    <a:pt x="1031" y="2480"/>
                  </a:lnTo>
                  <a:lnTo>
                    <a:pt x="943" y="2504"/>
                  </a:lnTo>
                  <a:lnTo>
                    <a:pt x="854" y="2520"/>
                  </a:lnTo>
                  <a:lnTo>
                    <a:pt x="760" y="2526"/>
                  </a:lnTo>
                  <a:lnTo>
                    <a:pt x="666" y="2520"/>
                  </a:lnTo>
                  <a:lnTo>
                    <a:pt x="576" y="2504"/>
                  </a:lnTo>
                  <a:lnTo>
                    <a:pt x="487" y="2480"/>
                  </a:lnTo>
                  <a:lnTo>
                    <a:pt x="403" y="2444"/>
                  </a:lnTo>
                  <a:lnTo>
                    <a:pt x="323" y="2400"/>
                  </a:lnTo>
                  <a:lnTo>
                    <a:pt x="247" y="2346"/>
                  </a:lnTo>
                  <a:lnTo>
                    <a:pt x="179" y="2284"/>
                  </a:lnTo>
                  <a:lnTo>
                    <a:pt x="128" y="2227"/>
                  </a:lnTo>
                  <a:lnTo>
                    <a:pt x="86" y="2165"/>
                  </a:lnTo>
                  <a:lnTo>
                    <a:pt x="50" y="2099"/>
                  </a:lnTo>
                  <a:lnTo>
                    <a:pt x="26" y="2029"/>
                  </a:lnTo>
                  <a:lnTo>
                    <a:pt x="8" y="1959"/>
                  </a:lnTo>
                  <a:lnTo>
                    <a:pt x="0" y="1888"/>
                  </a:lnTo>
                  <a:lnTo>
                    <a:pt x="0" y="1814"/>
                  </a:lnTo>
                  <a:lnTo>
                    <a:pt x="8" y="1742"/>
                  </a:lnTo>
                  <a:lnTo>
                    <a:pt x="26" y="1672"/>
                  </a:lnTo>
                  <a:lnTo>
                    <a:pt x="50" y="1603"/>
                  </a:lnTo>
                  <a:lnTo>
                    <a:pt x="84" y="1537"/>
                  </a:lnTo>
                  <a:lnTo>
                    <a:pt x="128" y="1475"/>
                  </a:lnTo>
                  <a:lnTo>
                    <a:pt x="177" y="1417"/>
                  </a:lnTo>
                  <a:lnTo>
                    <a:pt x="1422" y="173"/>
                  </a:lnTo>
                  <a:lnTo>
                    <a:pt x="1478" y="124"/>
                  </a:lnTo>
                  <a:lnTo>
                    <a:pt x="1540" y="84"/>
                  </a:lnTo>
                  <a:lnTo>
                    <a:pt x="1606" y="50"/>
                  </a:lnTo>
                  <a:lnTo>
                    <a:pt x="1675" y="26"/>
                  </a:lnTo>
                  <a:lnTo>
                    <a:pt x="1745" y="10"/>
                  </a:lnTo>
                  <a:lnTo>
                    <a:pt x="18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4" name="Freeform 103"/>
            <p:cNvSpPr>
              <a:spLocks noEditPoints="1"/>
            </p:cNvSpPr>
            <p:nvPr/>
          </p:nvSpPr>
          <p:spPr bwMode="auto">
            <a:xfrm>
              <a:off x="5943857" y="-4606465"/>
              <a:ext cx="2006600" cy="2003425"/>
            </a:xfrm>
            <a:custGeom>
              <a:avLst/>
              <a:gdLst>
                <a:gd name="T0" fmla="*/ 1697 w 2529"/>
                <a:gd name="T1" fmla="*/ 271 h 2524"/>
                <a:gd name="T2" fmla="*/ 1559 w 2529"/>
                <a:gd name="T3" fmla="*/ 307 h 2524"/>
                <a:gd name="T4" fmla="*/ 1436 w 2529"/>
                <a:gd name="T5" fmla="*/ 379 h 2524"/>
                <a:gd name="T6" fmla="*/ 432 w 2529"/>
                <a:gd name="T7" fmla="*/ 1375 h 2524"/>
                <a:gd name="T8" fmla="*/ 343 w 2529"/>
                <a:gd name="T9" fmla="*/ 1491 h 2524"/>
                <a:gd name="T10" fmla="*/ 289 w 2529"/>
                <a:gd name="T11" fmla="*/ 1623 h 2524"/>
                <a:gd name="T12" fmla="*/ 271 w 2529"/>
                <a:gd name="T13" fmla="*/ 1762 h 2524"/>
                <a:gd name="T14" fmla="*/ 289 w 2529"/>
                <a:gd name="T15" fmla="*/ 1902 h 2524"/>
                <a:gd name="T16" fmla="*/ 343 w 2529"/>
                <a:gd name="T17" fmla="*/ 2033 h 2524"/>
                <a:gd name="T18" fmla="*/ 432 w 2529"/>
                <a:gd name="T19" fmla="*/ 2149 h 2524"/>
                <a:gd name="T20" fmla="*/ 520 w 2529"/>
                <a:gd name="T21" fmla="*/ 2211 h 2524"/>
                <a:gd name="T22" fmla="*/ 620 w 2529"/>
                <a:gd name="T23" fmla="*/ 2242 h 2524"/>
                <a:gd name="T24" fmla="*/ 726 w 2529"/>
                <a:gd name="T25" fmla="*/ 2242 h 2524"/>
                <a:gd name="T26" fmla="*/ 825 w 2529"/>
                <a:gd name="T27" fmla="*/ 2211 h 2524"/>
                <a:gd name="T28" fmla="*/ 913 w 2529"/>
                <a:gd name="T29" fmla="*/ 2151 h 2524"/>
                <a:gd name="T30" fmla="*/ 2191 w 2529"/>
                <a:gd name="T31" fmla="*/ 865 h 2524"/>
                <a:gd name="T32" fmla="*/ 2239 w 2529"/>
                <a:gd name="T33" fmla="*/ 771 h 2524"/>
                <a:gd name="T34" fmla="*/ 2255 w 2529"/>
                <a:gd name="T35" fmla="*/ 666 h 2524"/>
                <a:gd name="T36" fmla="*/ 2239 w 2529"/>
                <a:gd name="T37" fmla="*/ 562 h 2524"/>
                <a:gd name="T38" fmla="*/ 2191 w 2529"/>
                <a:gd name="T39" fmla="*/ 468 h 2524"/>
                <a:gd name="T40" fmla="*/ 2102 w 2529"/>
                <a:gd name="T41" fmla="*/ 379 h 2524"/>
                <a:gd name="T42" fmla="*/ 1978 w 2529"/>
                <a:gd name="T43" fmla="*/ 307 h 2524"/>
                <a:gd name="T44" fmla="*/ 1840 w 2529"/>
                <a:gd name="T45" fmla="*/ 271 h 2524"/>
                <a:gd name="T46" fmla="*/ 1727 w 2529"/>
                <a:gd name="T47" fmla="*/ 0 h 2524"/>
                <a:gd name="T48" fmla="*/ 1896 w 2529"/>
                <a:gd name="T49" fmla="*/ 10 h 2524"/>
                <a:gd name="T50" fmla="*/ 2062 w 2529"/>
                <a:gd name="T51" fmla="*/ 50 h 2524"/>
                <a:gd name="T52" fmla="*/ 2213 w 2529"/>
                <a:gd name="T53" fmla="*/ 126 h 2524"/>
                <a:gd name="T54" fmla="*/ 2349 w 2529"/>
                <a:gd name="T55" fmla="*/ 233 h 2524"/>
                <a:gd name="T56" fmla="*/ 2443 w 2529"/>
                <a:gd name="T57" fmla="*/ 353 h 2524"/>
                <a:gd name="T58" fmla="*/ 2503 w 2529"/>
                <a:gd name="T59" fmla="*/ 488 h 2524"/>
                <a:gd name="T60" fmla="*/ 2529 w 2529"/>
                <a:gd name="T61" fmla="*/ 630 h 2524"/>
                <a:gd name="T62" fmla="*/ 2521 w 2529"/>
                <a:gd name="T63" fmla="*/ 775 h 2524"/>
                <a:gd name="T64" fmla="*/ 2477 w 2529"/>
                <a:gd name="T65" fmla="*/ 915 h 2524"/>
                <a:gd name="T66" fmla="*/ 2401 w 2529"/>
                <a:gd name="T67" fmla="*/ 1042 h 2524"/>
                <a:gd name="T68" fmla="*/ 1106 w 2529"/>
                <a:gd name="T69" fmla="*/ 2344 h 2524"/>
                <a:gd name="T70" fmla="*/ 979 w 2529"/>
                <a:gd name="T71" fmla="*/ 2442 h 2524"/>
                <a:gd name="T72" fmla="*/ 833 w 2529"/>
                <a:gd name="T73" fmla="*/ 2502 h 2524"/>
                <a:gd name="T74" fmla="*/ 674 w 2529"/>
                <a:gd name="T75" fmla="*/ 2524 h 2524"/>
                <a:gd name="T76" fmla="*/ 514 w 2529"/>
                <a:gd name="T77" fmla="*/ 2502 h 2524"/>
                <a:gd name="T78" fmla="*/ 367 w 2529"/>
                <a:gd name="T79" fmla="*/ 2442 h 2524"/>
                <a:gd name="T80" fmla="*/ 239 w 2529"/>
                <a:gd name="T81" fmla="*/ 2344 h 2524"/>
                <a:gd name="T82" fmla="*/ 127 w 2529"/>
                <a:gd name="T83" fmla="*/ 2205 h 2524"/>
                <a:gd name="T84" fmla="*/ 51 w 2529"/>
                <a:gd name="T85" fmla="*/ 2051 h 2524"/>
                <a:gd name="T86" fmla="*/ 7 w 2529"/>
                <a:gd name="T87" fmla="*/ 1888 h 2524"/>
                <a:gd name="T88" fmla="*/ 0 w 2529"/>
                <a:gd name="T89" fmla="*/ 1720 h 2524"/>
                <a:gd name="T90" fmla="*/ 25 w 2529"/>
                <a:gd name="T91" fmla="*/ 1553 h 2524"/>
                <a:gd name="T92" fmla="*/ 85 w 2529"/>
                <a:gd name="T93" fmla="*/ 1393 h 2524"/>
                <a:gd name="T94" fmla="*/ 179 w 2529"/>
                <a:gd name="T95" fmla="*/ 1248 h 2524"/>
                <a:gd name="T96" fmla="*/ 1188 w 2529"/>
                <a:gd name="T97" fmla="*/ 233 h 2524"/>
                <a:gd name="T98" fmla="*/ 1324 w 2529"/>
                <a:gd name="T99" fmla="*/ 126 h 2524"/>
                <a:gd name="T100" fmla="*/ 1475 w 2529"/>
                <a:gd name="T101" fmla="*/ 50 h 2524"/>
                <a:gd name="T102" fmla="*/ 1641 w 2529"/>
                <a:gd name="T103" fmla="*/ 10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29" h="2524">
                  <a:moveTo>
                    <a:pt x="1769" y="265"/>
                  </a:moveTo>
                  <a:lnTo>
                    <a:pt x="1697" y="271"/>
                  </a:lnTo>
                  <a:lnTo>
                    <a:pt x="1627" y="285"/>
                  </a:lnTo>
                  <a:lnTo>
                    <a:pt x="1559" y="307"/>
                  </a:lnTo>
                  <a:lnTo>
                    <a:pt x="1495" y="339"/>
                  </a:lnTo>
                  <a:lnTo>
                    <a:pt x="1436" y="379"/>
                  </a:lnTo>
                  <a:lnTo>
                    <a:pt x="1382" y="427"/>
                  </a:lnTo>
                  <a:lnTo>
                    <a:pt x="432" y="1375"/>
                  </a:lnTo>
                  <a:lnTo>
                    <a:pt x="382" y="1431"/>
                  </a:lnTo>
                  <a:lnTo>
                    <a:pt x="343" y="1491"/>
                  </a:lnTo>
                  <a:lnTo>
                    <a:pt x="313" y="1557"/>
                  </a:lnTo>
                  <a:lnTo>
                    <a:pt x="289" y="1623"/>
                  </a:lnTo>
                  <a:lnTo>
                    <a:pt x="277" y="1692"/>
                  </a:lnTo>
                  <a:lnTo>
                    <a:pt x="271" y="1762"/>
                  </a:lnTo>
                  <a:lnTo>
                    <a:pt x="277" y="1832"/>
                  </a:lnTo>
                  <a:lnTo>
                    <a:pt x="289" y="1902"/>
                  </a:lnTo>
                  <a:lnTo>
                    <a:pt x="313" y="1967"/>
                  </a:lnTo>
                  <a:lnTo>
                    <a:pt x="343" y="2033"/>
                  </a:lnTo>
                  <a:lnTo>
                    <a:pt x="382" y="2093"/>
                  </a:lnTo>
                  <a:lnTo>
                    <a:pt x="432" y="2149"/>
                  </a:lnTo>
                  <a:lnTo>
                    <a:pt x="474" y="2185"/>
                  </a:lnTo>
                  <a:lnTo>
                    <a:pt x="520" y="2211"/>
                  </a:lnTo>
                  <a:lnTo>
                    <a:pt x="568" y="2231"/>
                  </a:lnTo>
                  <a:lnTo>
                    <a:pt x="620" y="2242"/>
                  </a:lnTo>
                  <a:lnTo>
                    <a:pt x="674" y="2246"/>
                  </a:lnTo>
                  <a:lnTo>
                    <a:pt x="726" y="2242"/>
                  </a:lnTo>
                  <a:lnTo>
                    <a:pt x="777" y="2231"/>
                  </a:lnTo>
                  <a:lnTo>
                    <a:pt x="825" y="2211"/>
                  </a:lnTo>
                  <a:lnTo>
                    <a:pt x="871" y="2185"/>
                  </a:lnTo>
                  <a:lnTo>
                    <a:pt x="913" y="2151"/>
                  </a:lnTo>
                  <a:lnTo>
                    <a:pt x="2158" y="907"/>
                  </a:lnTo>
                  <a:lnTo>
                    <a:pt x="2191" y="865"/>
                  </a:lnTo>
                  <a:lnTo>
                    <a:pt x="2219" y="821"/>
                  </a:lnTo>
                  <a:lnTo>
                    <a:pt x="2239" y="771"/>
                  </a:lnTo>
                  <a:lnTo>
                    <a:pt x="2251" y="720"/>
                  </a:lnTo>
                  <a:lnTo>
                    <a:pt x="2255" y="666"/>
                  </a:lnTo>
                  <a:lnTo>
                    <a:pt x="2251" y="614"/>
                  </a:lnTo>
                  <a:lnTo>
                    <a:pt x="2239" y="562"/>
                  </a:lnTo>
                  <a:lnTo>
                    <a:pt x="2219" y="512"/>
                  </a:lnTo>
                  <a:lnTo>
                    <a:pt x="2191" y="468"/>
                  </a:lnTo>
                  <a:lnTo>
                    <a:pt x="2158" y="427"/>
                  </a:lnTo>
                  <a:lnTo>
                    <a:pt x="2102" y="379"/>
                  </a:lnTo>
                  <a:lnTo>
                    <a:pt x="2042" y="339"/>
                  </a:lnTo>
                  <a:lnTo>
                    <a:pt x="1978" y="307"/>
                  </a:lnTo>
                  <a:lnTo>
                    <a:pt x="1912" y="285"/>
                  </a:lnTo>
                  <a:lnTo>
                    <a:pt x="1840" y="271"/>
                  </a:lnTo>
                  <a:lnTo>
                    <a:pt x="1769" y="265"/>
                  </a:lnTo>
                  <a:close/>
                  <a:moveTo>
                    <a:pt x="1727" y="0"/>
                  </a:moveTo>
                  <a:lnTo>
                    <a:pt x="1811" y="0"/>
                  </a:lnTo>
                  <a:lnTo>
                    <a:pt x="1896" y="10"/>
                  </a:lnTo>
                  <a:lnTo>
                    <a:pt x="1980" y="26"/>
                  </a:lnTo>
                  <a:lnTo>
                    <a:pt x="2062" y="50"/>
                  </a:lnTo>
                  <a:lnTo>
                    <a:pt x="2140" y="84"/>
                  </a:lnTo>
                  <a:lnTo>
                    <a:pt x="2213" y="126"/>
                  </a:lnTo>
                  <a:lnTo>
                    <a:pt x="2285" y="175"/>
                  </a:lnTo>
                  <a:lnTo>
                    <a:pt x="2349" y="233"/>
                  </a:lnTo>
                  <a:lnTo>
                    <a:pt x="2401" y="291"/>
                  </a:lnTo>
                  <a:lnTo>
                    <a:pt x="2443" y="353"/>
                  </a:lnTo>
                  <a:lnTo>
                    <a:pt x="2477" y="419"/>
                  </a:lnTo>
                  <a:lnTo>
                    <a:pt x="2503" y="488"/>
                  </a:lnTo>
                  <a:lnTo>
                    <a:pt x="2521" y="558"/>
                  </a:lnTo>
                  <a:lnTo>
                    <a:pt x="2529" y="630"/>
                  </a:lnTo>
                  <a:lnTo>
                    <a:pt x="2529" y="704"/>
                  </a:lnTo>
                  <a:lnTo>
                    <a:pt x="2521" y="775"/>
                  </a:lnTo>
                  <a:lnTo>
                    <a:pt x="2503" y="845"/>
                  </a:lnTo>
                  <a:lnTo>
                    <a:pt x="2477" y="915"/>
                  </a:lnTo>
                  <a:lnTo>
                    <a:pt x="2443" y="981"/>
                  </a:lnTo>
                  <a:lnTo>
                    <a:pt x="2401" y="1042"/>
                  </a:lnTo>
                  <a:lnTo>
                    <a:pt x="2351" y="1100"/>
                  </a:lnTo>
                  <a:lnTo>
                    <a:pt x="1106" y="2344"/>
                  </a:lnTo>
                  <a:lnTo>
                    <a:pt x="1047" y="2396"/>
                  </a:lnTo>
                  <a:lnTo>
                    <a:pt x="979" y="2442"/>
                  </a:lnTo>
                  <a:lnTo>
                    <a:pt x="907" y="2476"/>
                  </a:lnTo>
                  <a:lnTo>
                    <a:pt x="833" y="2502"/>
                  </a:lnTo>
                  <a:lnTo>
                    <a:pt x="753" y="2518"/>
                  </a:lnTo>
                  <a:lnTo>
                    <a:pt x="674" y="2524"/>
                  </a:lnTo>
                  <a:lnTo>
                    <a:pt x="592" y="2518"/>
                  </a:lnTo>
                  <a:lnTo>
                    <a:pt x="514" y="2502"/>
                  </a:lnTo>
                  <a:lnTo>
                    <a:pt x="438" y="2476"/>
                  </a:lnTo>
                  <a:lnTo>
                    <a:pt x="367" y="2442"/>
                  </a:lnTo>
                  <a:lnTo>
                    <a:pt x="301" y="2396"/>
                  </a:lnTo>
                  <a:lnTo>
                    <a:pt x="239" y="2344"/>
                  </a:lnTo>
                  <a:lnTo>
                    <a:pt x="179" y="2276"/>
                  </a:lnTo>
                  <a:lnTo>
                    <a:pt x="127" y="2205"/>
                  </a:lnTo>
                  <a:lnTo>
                    <a:pt x="85" y="2131"/>
                  </a:lnTo>
                  <a:lnTo>
                    <a:pt x="51" y="2051"/>
                  </a:lnTo>
                  <a:lnTo>
                    <a:pt x="25" y="1971"/>
                  </a:lnTo>
                  <a:lnTo>
                    <a:pt x="7" y="1888"/>
                  </a:lnTo>
                  <a:lnTo>
                    <a:pt x="0" y="1804"/>
                  </a:lnTo>
                  <a:lnTo>
                    <a:pt x="0" y="1720"/>
                  </a:lnTo>
                  <a:lnTo>
                    <a:pt x="7" y="1637"/>
                  </a:lnTo>
                  <a:lnTo>
                    <a:pt x="25" y="1553"/>
                  </a:lnTo>
                  <a:lnTo>
                    <a:pt x="49" y="1473"/>
                  </a:lnTo>
                  <a:lnTo>
                    <a:pt x="85" y="1393"/>
                  </a:lnTo>
                  <a:lnTo>
                    <a:pt x="127" y="1320"/>
                  </a:lnTo>
                  <a:lnTo>
                    <a:pt x="179" y="1248"/>
                  </a:lnTo>
                  <a:lnTo>
                    <a:pt x="239" y="1182"/>
                  </a:lnTo>
                  <a:lnTo>
                    <a:pt x="1188" y="233"/>
                  </a:lnTo>
                  <a:lnTo>
                    <a:pt x="1252" y="175"/>
                  </a:lnTo>
                  <a:lnTo>
                    <a:pt x="1324" y="126"/>
                  </a:lnTo>
                  <a:lnTo>
                    <a:pt x="1398" y="84"/>
                  </a:lnTo>
                  <a:lnTo>
                    <a:pt x="1475" y="50"/>
                  </a:lnTo>
                  <a:lnTo>
                    <a:pt x="1557" y="26"/>
                  </a:lnTo>
                  <a:lnTo>
                    <a:pt x="1641" y="10"/>
                  </a:lnTo>
                  <a:lnTo>
                    <a:pt x="17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5" name="Freeform 104"/>
            <p:cNvSpPr>
              <a:spLocks noEditPoints="1"/>
            </p:cNvSpPr>
            <p:nvPr/>
          </p:nvSpPr>
          <p:spPr bwMode="auto">
            <a:xfrm>
              <a:off x="7483732" y="-56690"/>
              <a:ext cx="2365375" cy="652463"/>
            </a:xfrm>
            <a:custGeom>
              <a:avLst/>
              <a:gdLst>
                <a:gd name="T0" fmla="*/ 684 w 2980"/>
                <a:gd name="T1" fmla="*/ 273 h 821"/>
                <a:gd name="T2" fmla="*/ 618 w 2980"/>
                <a:gd name="T3" fmla="*/ 279 h 821"/>
                <a:gd name="T4" fmla="*/ 557 w 2980"/>
                <a:gd name="T5" fmla="*/ 293 h 821"/>
                <a:gd name="T6" fmla="*/ 499 w 2980"/>
                <a:gd name="T7" fmla="*/ 319 h 821"/>
                <a:gd name="T8" fmla="*/ 445 w 2980"/>
                <a:gd name="T9" fmla="*/ 351 h 821"/>
                <a:gd name="T10" fmla="*/ 397 w 2980"/>
                <a:gd name="T11" fmla="*/ 390 h 821"/>
                <a:gd name="T12" fmla="*/ 357 w 2980"/>
                <a:gd name="T13" fmla="*/ 436 h 821"/>
                <a:gd name="T14" fmla="*/ 323 w 2980"/>
                <a:gd name="T15" fmla="*/ 490 h 821"/>
                <a:gd name="T16" fmla="*/ 297 w 2980"/>
                <a:gd name="T17" fmla="*/ 548 h 821"/>
                <a:gd name="T18" fmla="*/ 2683 w 2980"/>
                <a:gd name="T19" fmla="*/ 548 h 821"/>
                <a:gd name="T20" fmla="*/ 2657 w 2980"/>
                <a:gd name="T21" fmla="*/ 490 h 821"/>
                <a:gd name="T22" fmla="*/ 2623 w 2980"/>
                <a:gd name="T23" fmla="*/ 436 h 821"/>
                <a:gd name="T24" fmla="*/ 2581 w 2980"/>
                <a:gd name="T25" fmla="*/ 390 h 821"/>
                <a:gd name="T26" fmla="*/ 2533 w 2980"/>
                <a:gd name="T27" fmla="*/ 351 h 821"/>
                <a:gd name="T28" fmla="*/ 2481 w 2980"/>
                <a:gd name="T29" fmla="*/ 319 h 821"/>
                <a:gd name="T30" fmla="*/ 2422 w 2980"/>
                <a:gd name="T31" fmla="*/ 293 h 821"/>
                <a:gd name="T32" fmla="*/ 2360 w 2980"/>
                <a:gd name="T33" fmla="*/ 279 h 821"/>
                <a:gd name="T34" fmla="*/ 2294 w 2980"/>
                <a:gd name="T35" fmla="*/ 273 h 821"/>
                <a:gd name="T36" fmla="*/ 684 w 2980"/>
                <a:gd name="T37" fmla="*/ 273 h 821"/>
                <a:gd name="T38" fmla="*/ 684 w 2980"/>
                <a:gd name="T39" fmla="*/ 0 h 821"/>
                <a:gd name="T40" fmla="*/ 2294 w 2980"/>
                <a:gd name="T41" fmla="*/ 0 h 821"/>
                <a:gd name="T42" fmla="*/ 2388 w 2980"/>
                <a:gd name="T43" fmla="*/ 6 h 821"/>
                <a:gd name="T44" fmla="*/ 2477 w 2980"/>
                <a:gd name="T45" fmla="*/ 24 h 821"/>
                <a:gd name="T46" fmla="*/ 2561 w 2980"/>
                <a:gd name="T47" fmla="*/ 54 h 821"/>
                <a:gd name="T48" fmla="*/ 2641 w 2980"/>
                <a:gd name="T49" fmla="*/ 93 h 821"/>
                <a:gd name="T50" fmla="*/ 2713 w 2980"/>
                <a:gd name="T51" fmla="*/ 143 h 821"/>
                <a:gd name="T52" fmla="*/ 2779 w 2980"/>
                <a:gd name="T53" fmla="*/ 201 h 821"/>
                <a:gd name="T54" fmla="*/ 2836 w 2980"/>
                <a:gd name="T55" fmla="*/ 267 h 821"/>
                <a:gd name="T56" fmla="*/ 2886 w 2980"/>
                <a:gd name="T57" fmla="*/ 339 h 821"/>
                <a:gd name="T58" fmla="*/ 2926 w 2980"/>
                <a:gd name="T59" fmla="*/ 418 h 821"/>
                <a:gd name="T60" fmla="*/ 2954 w 2980"/>
                <a:gd name="T61" fmla="*/ 502 h 821"/>
                <a:gd name="T62" fmla="*/ 2974 w 2980"/>
                <a:gd name="T63" fmla="*/ 592 h 821"/>
                <a:gd name="T64" fmla="*/ 2980 w 2980"/>
                <a:gd name="T65" fmla="*/ 684 h 821"/>
                <a:gd name="T66" fmla="*/ 2974 w 2980"/>
                <a:gd name="T67" fmla="*/ 721 h 821"/>
                <a:gd name="T68" fmla="*/ 2960 w 2980"/>
                <a:gd name="T69" fmla="*/ 753 h 821"/>
                <a:gd name="T70" fmla="*/ 2940 w 2980"/>
                <a:gd name="T71" fmla="*/ 781 h 821"/>
                <a:gd name="T72" fmla="*/ 2912 w 2980"/>
                <a:gd name="T73" fmla="*/ 803 h 821"/>
                <a:gd name="T74" fmla="*/ 2878 w 2980"/>
                <a:gd name="T75" fmla="*/ 817 h 821"/>
                <a:gd name="T76" fmla="*/ 2842 w 2980"/>
                <a:gd name="T77" fmla="*/ 821 h 821"/>
                <a:gd name="T78" fmla="*/ 138 w 2980"/>
                <a:gd name="T79" fmla="*/ 821 h 821"/>
                <a:gd name="T80" fmla="*/ 100 w 2980"/>
                <a:gd name="T81" fmla="*/ 817 h 821"/>
                <a:gd name="T82" fmla="*/ 68 w 2980"/>
                <a:gd name="T83" fmla="*/ 803 h 821"/>
                <a:gd name="T84" fmla="*/ 40 w 2980"/>
                <a:gd name="T85" fmla="*/ 781 h 821"/>
                <a:gd name="T86" fmla="*/ 18 w 2980"/>
                <a:gd name="T87" fmla="*/ 753 h 821"/>
                <a:gd name="T88" fmla="*/ 4 w 2980"/>
                <a:gd name="T89" fmla="*/ 721 h 821"/>
                <a:gd name="T90" fmla="*/ 0 w 2980"/>
                <a:gd name="T91" fmla="*/ 684 h 821"/>
                <a:gd name="T92" fmla="*/ 6 w 2980"/>
                <a:gd name="T93" fmla="*/ 592 h 821"/>
                <a:gd name="T94" fmla="*/ 24 w 2980"/>
                <a:gd name="T95" fmla="*/ 502 h 821"/>
                <a:gd name="T96" fmla="*/ 54 w 2980"/>
                <a:gd name="T97" fmla="*/ 418 h 821"/>
                <a:gd name="T98" fmla="*/ 94 w 2980"/>
                <a:gd name="T99" fmla="*/ 339 h 821"/>
                <a:gd name="T100" fmla="*/ 144 w 2980"/>
                <a:gd name="T101" fmla="*/ 267 h 821"/>
                <a:gd name="T102" fmla="*/ 202 w 2980"/>
                <a:gd name="T103" fmla="*/ 201 h 821"/>
                <a:gd name="T104" fmla="*/ 267 w 2980"/>
                <a:gd name="T105" fmla="*/ 143 h 821"/>
                <a:gd name="T106" fmla="*/ 339 w 2980"/>
                <a:gd name="T107" fmla="*/ 93 h 821"/>
                <a:gd name="T108" fmla="*/ 419 w 2980"/>
                <a:gd name="T109" fmla="*/ 54 h 821"/>
                <a:gd name="T110" fmla="*/ 503 w 2980"/>
                <a:gd name="T111" fmla="*/ 24 h 821"/>
                <a:gd name="T112" fmla="*/ 593 w 2980"/>
                <a:gd name="T113" fmla="*/ 6 h 821"/>
                <a:gd name="T114" fmla="*/ 684 w 2980"/>
                <a:gd name="T11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0" h="821">
                  <a:moveTo>
                    <a:pt x="684" y="273"/>
                  </a:moveTo>
                  <a:lnTo>
                    <a:pt x="618" y="279"/>
                  </a:lnTo>
                  <a:lnTo>
                    <a:pt x="557" y="293"/>
                  </a:lnTo>
                  <a:lnTo>
                    <a:pt x="499" y="319"/>
                  </a:lnTo>
                  <a:lnTo>
                    <a:pt x="445" y="351"/>
                  </a:lnTo>
                  <a:lnTo>
                    <a:pt x="397" y="390"/>
                  </a:lnTo>
                  <a:lnTo>
                    <a:pt x="357" y="436"/>
                  </a:lnTo>
                  <a:lnTo>
                    <a:pt x="323" y="490"/>
                  </a:lnTo>
                  <a:lnTo>
                    <a:pt x="297" y="548"/>
                  </a:lnTo>
                  <a:lnTo>
                    <a:pt x="2683" y="548"/>
                  </a:lnTo>
                  <a:lnTo>
                    <a:pt x="2657" y="490"/>
                  </a:lnTo>
                  <a:lnTo>
                    <a:pt x="2623" y="436"/>
                  </a:lnTo>
                  <a:lnTo>
                    <a:pt x="2581" y="390"/>
                  </a:lnTo>
                  <a:lnTo>
                    <a:pt x="2533" y="351"/>
                  </a:lnTo>
                  <a:lnTo>
                    <a:pt x="2481" y="319"/>
                  </a:lnTo>
                  <a:lnTo>
                    <a:pt x="2422" y="293"/>
                  </a:lnTo>
                  <a:lnTo>
                    <a:pt x="2360" y="279"/>
                  </a:lnTo>
                  <a:lnTo>
                    <a:pt x="2294" y="273"/>
                  </a:lnTo>
                  <a:lnTo>
                    <a:pt x="684" y="273"/>
                  </a:lnTo>
                  <a:close/>
                  <a:moveTo>
                    <a:pt x="684" y="0"/>
                  </a:moveTo>
                  <a:lnTo>
                    <a:pt x="2294" y="0"/>
                  </a:lnTo>
                  <a:lnTo>
                    <a:pt x="2388" y="6"/>
                  </a:lnTo>
                  <a:lnTo>
                    <a:pt x="2477" y="24"/>
                  </a:lnTo>
                  <a:lnTo>
                    <a:pt x="2561" y="54"/>
                  </a:lnTo>
                  <a:lnTo>
                    <a:pt x="2641" y="93"/>
                  </a:lnTo>
                  <a:lnTo>
                    <a:pt x="2713" y="143"/>
                  </a:lnTo>
                  <a:lnTo>
                    <a:pt x="2779" y="201"/>
                  </a:lnTo>
                  <a:lnTo>
                    <a:pt x="2836" y="267"/>
                  </a:lnTo>
                  <a:lnTo>
                    <a:pt x="2886" y="339"/>
                  </a:lnTo>
                  <a:lnTo>
                    <a:pt x="2926" y="418"/>
                  </a:lnTo>
                  <a:lnTo>
                    <a:pt x="2954" y="502"/>
                  </a:lnTo>
                  <a:lnTo>
                    <a:pt x="2974" y="592"/>
                  </a:lnTo>
                  <a:lnTo>
                    <a:pt x="2980" y="684"/>
                  </a:lnTo>
                  <a:lnTo>
                    <a:pt x="2974" y="721"/>
                  </a:lnTo>
                  <a:lnTo>
                    <a:pt x="2960" y="753"/>
                  </a:lnTo>
                  <a:lnTo>
                    <a:pt x="2940" y="781"/>
                  </a:lnTo>
                  <a:lnTo>
                    <a:pt x="2912" y="803"/>
                  </a:lnTo>
                  <a:lnTo>
                    <a:pt x="2878" y="817"/>
                  </a:lnTo>
                  <a:lnTo>
                    <a:pt x="2842" y="821"/>
                  </a:lnTo>
                  <a:lnTo>
                    <a:pt x="138" y="821"/>
                  </a:lnTo>
                  <a:lnTo>
                    <a:pt x="100" y="817"/>
                  </a:lnTo>
                  <a:lnTo>
                    <a:pt x="68" y="803"/>
                  </a:lnTo>
                  <a:lnTo>
                    <a:pt x="40" y="781"/>
                  </a:lnTo>
                  <a:lnTo>
                    <a:pt x="18" y="753"/>
                  </a:lnTo>
                  <a:lnTo>
                    <a:pt x="4" y="721"/>
                  </a:lnTo>
                  <a:lnTo>
                    <a:pt x="0" y="684"/>
                  </a:lnTo>
                  <a:lnTo>
                    <a:pt x="6" y="592"/>
                  </a:lnTo>
                  <a:lnTo>
                    <a:pt x="24" y="502"/>
                  </a:lnTo>
                  <a:lnTo>
                    <a:pt x="54" y="418"/>
                  </a:lnTo>
                  <a:lnTo>
                    <a:pt x="94" y="339"/>
                  </a:lnTo>
                  <a:lnTo>
                    <a:pt x="144" y="267"/>
                  </a:lnTo>
                  <a:lnTo>
                    <a:pt x="202" y="201"/>
                  </a:lnTo>
                  <a:lnTo>
                    <a:pt x="267" y="143"/>
                  </a:lnTo>
                  <a:lnTo>
                    <a:pt x="339" y="93"/>
                  </a:lnTo>
                  <a:lnTo>
                    <a:pt x="419" y="54"/>
                  </a:lnTo>
                  <a:lnTo>
                    <a:pt x="503" y="24"/>
                  </a:lnTo>
                  <a:lnTo>
                    <a:pt x="593" y="6"/>
                  </a:lnTo>
                  <a:lnTo>
                    <a:pt x="6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nvGrpSpPr>
          <p:cNvPr id="106" name="Group 105"/>
          <p:cNvGrpSpPr/>
          <p:nvPr/>
        </p:nvGrpSpPr>
        <p:grpSpPr>
          <a:xfrm>
            <a:off x="2304121" y="3357733"/>
            <a:ext cx="615854" cy="614916"/>
            <a:chOff x="4005263" y="-661988"/>
            <a:chExt cx="5207000" cy="5199064"/>
          </a:xfrm>
          <a:solidFill>
            <a:schemeClr val="bg1"/>
          </a:solidFill>
        </p:grpSpPr>
        <p:sp>
          <p:nvSpPr>
            <p:cNvPr id="107" name="Freeform 106"/>
            <p:cNvSpPr>
              <a:spLocks/>
            </p:cNvSpPr>
            <p:nvPr/>
          </p:nvSpPr>
          <p:spPr bwMode="auto">
            <a:xfrm>
              <a:off x="4005263" y="1719263"/>
              <a:ext cx="5207000" cy="2817813"/>
            </a:xfrm>
            <a:custGeom>
              <a:avLst/>
              <a:gdLst>
                <a:gd name="T0" fmla="*/ 2050 w 6560"/>
                <a:gd name="T1" fmla="*/ 0 h 3550"/>
                <a:gd name="T2" fmla="*/ 2118 w 6560"/>
                <a:gd name="T3" fmla="*/ 18 h 3550"/>
                <a:gd name="T4" fmla="*/ 2168 w 6560"/>
                <a:gd name="T5" fmla="*/ 68 h 3550"/>
                <a:gd name="T6" fmla="*/ 2186 w 6560"/>
                <a:gd name="T7" fmla="*/ 135 h 3550"/>
                <a:gd name="T8" fmla="*/ 2168 w 6560"/>
                <a:gd name="T9" fmla="*/ 205 h 3550"/>
                <a:gd name="T10" fmla="*/ 2118 w 6560"/>
                <a:gd name="T11" fmla="*/ 253 h 3550"/>
                <a:gd name="T12" fmla="*/ 2050 w 6560"/>
                <a:gd name="T13" fmla="*/ 273 h 3550"/>
                <a:gd name="T14" fmla="*/ 616 w 6560"/>
                <a:gd name="T15" fmla="*/ 277 h 3550"/>
                <a:gd name="T16" fmla="*/ 495 w 6560"/>
                <a:gd name="T17" fmla="*/ 319 h 3550"/>
                <a:gd name="T18" fmla="*/ 393 w 6560"/>
                <a:gd name="T19" fmla="*/ 393 h 3550"/>
                <a:gd name="T20" fmla="*/ 319 w 6560"/>
                <a:gd name="T21" fmla="*/ 494 h 3550"/>
                <a:gd name="T22" fmla="*/ 279 w 6560"/>
                <a:gd name="T23" fmla="*/ 616 h 3550"/>
                <a:gd name="T24" fmla="*/ 273 w 6560"/>
                <a:gd name="T25" fmla="*/ 2866 h 3550"/>
                <a:gd name="T26" fmla="*/ 295 w 6560"/>
                <a:gd name="T27" fmla="*/ 2996 h 3550"/>
                <a:gd name="T28" fmla="*/ 353 w 6560"/>
                <a:gd name="T29" fmla="*/ 3110 h 3550"/>
                <a:gd name="T30" fmla="*/ 441 w 6560"/>
                <a:gd name="T31" fmla="*/ 3197 h 3550"/>
                <a:gd name="T32" fmla="*/ 554 w 6560"/>
                <a:gd name="T33" fmla="*/ 3255 h 3550"/>
                <a:gd name="T34" fmla="*/ 684 w 6560"/>
                <a:gd name="T35" fmla="*/ 3277 h 3550"/>
                <a:gd name="T36" fmla="*/ 5942 w 6560"/>
                <a:gd name="T37" fmla="*/ 3271 h 3550"/>
                <a:gd name="T38" fmla="*/ 6065 w 6560"/>
                <a:gd name="T39" fmla="*/ 3231 h 3550"/>
                <a:gd name="T40" fmla="*/ 6165 w 6560"/>
                <a:gd name="T41" fmla="*/ 3157 h 3550"/>
                <a:gd name="T42" fmla="*/ 6241 w 6560"/>
                <a:gd name="T43" fmla="*/ 3056 h 3550"/>
                <a:gd name="T44" fmla="*/ 6281 w 6560"/>
                <a:gd name="T45" fmla="*/ 2934 h 3550"/>
                <a:gd name="T46" fmla="*/ 6287 w 6560"/>
                <a:gd name="T47" fmla="*/ 682 h 3550"/>
                <a:gd name="T48" fmla="*/ 6265 w 6560"/>
                <a:gd name="T49" fmla="*/ 552 h 3550"/>
                <a:gd name="T50" fmla="*/ 6207 w 6560"/>
                <a:gd name="T51" fmla="*/ 440 h 3550"/>
                <a:gd name="T52" fmla="*/ 6119 w 6560"/>
                <a:gd name="T53" fmla="*/ 351 h 3550"/>
                <a:gd name="T54" fmla="*/ 6006 w 6560"/>
                <a:gd name="T55" fmla="*/ 293 h 3550"/>
                <a:gd name="T56" fmla="*/ 5876 w 6560"/>
                <a:gd name="T57" fmla="*/ 273 h 3550"/>
                <a:gd name="T58" fmla="*/ 4747 w 6560"/>
                <a:gd name="T59" fmla="*/ 267 h 3550"/>
                <a:gd name="T60" fmla="*/ 4687 w 6560"/>
                <a:gd name="T61" fmla="*/ 233 h 3550"/>
                <a:gd name="T62" fmla="*/ 4651 w 6560"/>
                <a:gd name="T63" fmla="*/ 171 h 3550"/>
                <a:gd name="T64" fmla="*/ 4651 w 6560"/>
                <a:gd name="T65" fmla="*/ 100 h 3550"/>
                <a:gd name="T66" fmla="*/ 4687 w 6560"/>
                <a:gd name="T67" fmla="*/ 40 h 3550"/>
                <a:gd name="T68" fmla="*/ 4747 w 6560"/>
                <a:gd name="T69" fmla="*/ 4 h 3550"/>
                <a:gd name="T70" fmla="*/ 5876 w 6560"/>
                <a:gd name="T71" fmla="*/ 0 h 3550"/>
                <a:gd name="T72" fmla="*/ 6057 w 6560"/>
                <a:gd name="T73" fmla="*/ 24 h 3550"/>
                <a:gd name="T74" fmla="*/ 6221 w 6560"/>
                <a:gd name="T75" fmla="*/ 92 h 3550"/>
                <a:gd name="T76" fmla="*/ 6359 w 6560"/>
                <a:gd name="T77" fmla="*/ 199 h 3550"/>
                <a:gd name="T78" fmla="*/ 6466 w 6560"/>
                <a:gd name="T79" fmla="*/ 337 h 3550"/>
                <a:gd name="T80" fmla="*/ 6536 w 6560"/>
                <a:gd name="T81" fmla="*/ 500 h 3550"/>
                <a:gd name="T82" fmla="*/ 6560 w 6560"/>
                <a:gd name="T83" fmla="*/ 682 h 3550"/>
                <a:gd name="T84" fmla="*/ 6554 w 6560"/>
                <a:gd name="T85" fmla="*/ 2960 h 3550"/>
                <a:gd name="T86" fmla="*/ 6506 w 6560"/>
                <a:gd name="T87" fmla="*/ 3133 h 3550"/>
                <a:gd name="T88" fmla="*/ 6416 w 6560"/>
                <a:gd name="T89" fmla="*/ 3285 h 3550"/>
                <a:gd name="T90" fmla="*/ 6293 w 6560"/>
                <a:gd name="T91" fmla="*/ 3407 h 3550"/>
                <a:gd name="T92" fmla="*/ 6141 w 6560"/>
                <a:gd name="T93" fmla="*/ 3496 h 3550"/>
                <a:gd name="T94" fmla="*/ 5970 w 6560"/>
                <a:gd name="T95" fmla="*/ 3544 h 3550"/>
                <a:gd name="T96" fmla="*/ 684 w 6560"/>
                <a:gd name="T97" fmla="*/ 3550 h 3550"/>
                <a:gd name="T98" fmla="*/ 503 w 6560"/>
                <a:gd name="T99" fmla="*/ 3526 h 3550"/>
                <a:gd name="T100" fmla="*/ 339 w 6560"/>
                <a:gd name="T101" fmla="*/ 3456 h 3550"/>
                <a:gd name="T102" fmla="*/ 199 w 6560"/>
                <a:gd name="T103" fmla="*/ 3349 h 3550"/>
                <a:gd name="T104" fmla="*/ 94 w 6560"/>
                <a:gd name="T105" fmla="*/ 3211 h 3550"/>
                <a:gd name="T106" fmla="*/ 24 w 6560"/>
                <a:gd name="T107" fmla="*/ 3048 h 3550"/>
                <a:gd name="T108" fmla="*/ 0 w 6560"/>
                <a:gd name="T109" fmla="*/ 2866 h 3550"/>
                <a:gd name="T110" fmla="*/ 6 w 6560"/>
                <a:gd name="T111" fmla="*/ 590 h 3550"/>
                <a:gd name="T112" fmla="*/ 54 w 6560"/>
                <a:gd name="T113" fmla="*/ 417 h 3550"/>
                <a:gd name="T114" fmla="*/ 142 w 6560"/>
                <a:gd name="T115" fmla="*/ 265 h 3550"/>
                <a:gd name="T116" fmla="*/ 265 w 6560"/>
                <a:gd name="T117" fmla="*/ 141 h 3550"/>
                <a:gd name="T118" fmla="*/ 417 w 6560"/>
                <a:gd name="T119" fmla="*/ 54 h 3550"/>
                <a:gd name="T120" fmla="*/ 590 w 6560"/>
                <a:gd name="T121" fmla="*/ 6 h 3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60" h="3550">
                  <a:moveTo>
                    <a:pt x="684" y="0"/>
                  </a:moveTo>
                  <a:lnTo>
                    <a:pt x="2050" y="0"/>
                  </a:lnTo>
                  <a:lnTo>
                    <a:pt x="2086" y="4"/>
                  </a:lnTo>
                  <a:lnTo>
                    <a:pt x="2118" y="18"/>
                  </a:lnTo>
                  <a:lnTo>
                    <a:pt x="2146" y="40"/>
                  </a:lnTo>
                  <a:lnTo>
                    <a:pt x="2168" y="68"/>
                  </a:lnTo>
                  <a:lnTo>
                    <a:pt x="2182" y="100"/>
                  </a:lnTo>
                  <a:lnTo>
                    <a:pt x="2186" y="135"/>
                  </a:lnTo>
                  <a:lnTo>
                    <a:pt x="2182" y="171"/>
                  </a:lnTo>
                  <a:lnTo>
                    <a:pt x="2168" y="205"/>
                  </a:lnTo>
                  <a:lnTo>
                    <a:pt x="2146" y="233"/>
                  </a:lnTo>
                  <a:lnTo>
                    <a:pt x="2118" y="253"/>
                  </a:lnTo>
                  <a:lnTo>
                    <a:pt x="2086" y="267"/>
                  </a:lnTo>
                  <a:lnTo>
                    <a:pt x="2050" y="273"/>
                  </a:lnTo>
                  <a:lnTo>
                    <a:pt x="684" y="273"/>
                  </a:lnTo>
                  <a:lnTo>
                    <a:pt x="616" y="277"/>
                  </a:lnTo>
                  <a:lnTo>
                    <a:pt x="554" y="293"/>
                  </a:lnTo>
                  <a:lnTo>
                    <a:pt x="495" y="319"/>
                  </a:lnTo>
                  <a:lnTo>
                    <a:pt x="441" y="351"/>
                  </a:lnTo>
                  <a:lnTo>
                    <a:pt x="393" y="393"/>
                  </a:lnTo>
                  <a:lnTo>
                    <a:pt x="353" y="440"/>
                  </a:lnTo>
                  <a:lnTo>
                    <a:pt x="319" y="494"/>
                  </a:lnTo>
                  <a:lnTo>
                    <a:pt x="295" y="552"/>
                  </a:lnTo>
                  <a:lnTo>
                    <a:pt x="279" y="616"/>
                  </a:lnTo>
                  <a:lnTo>
                    <a:pt x="273" y="682"/>
                  </a:lnTo>
                  <a:lnTo>
                    <a:pt x="273" y="2866"/>
                  </a:lnTo>
                  <a:lnTo>
                    <a:pt x="279" y="2934"/>
                  </a:lnTo>
                  <a:lnTo>
                    <a:pt x="295" y="2996"/>
                  </a:lnTo>
                  <a:lnTo>
                    <a:pt x="319" y="3056"/>
                  </a:lnTo>
                  <a:lnTo>
                    <a:pt x="353" y="3110"/>
                  </a:lnTo>
                  <a:lnTo>
                    <a:pt x="393" y="3157"/>
                  </a:lnTo>
                  <a:lnTo>
                    <a:pt x="441" y="3197"/>
                  </a:lnTo>
                  <a:lnTo>
                    <a:pt x="495" y="3231"/>
                  </a:lnTo>
                  <a:lnTo>
                    <a:pt x="554" y="3255"/>
                  </a:lnTo>
                  <a:lnTo>
                    <a:pt x="616" y="3271"/>
                  </a:lnTo>
                  <a:lnTo>
                    <a:pt x="684" y="3277"/>
                  </a:lnTo>
                  <a:lnTo>
                    <a:pt x="5876" y="3277"/>
                  </a:lnTo>
                  <a:lnTo>
                    <a:pt x="5942" y="3271"/>
                  </a:lnTo>
                  <a:lnTo>
                    <a:pt x="6006" y="3255"/>
                  </a:lnTo>
                  <a:lnTo>
                    <a:pt x="6065" y="3231"/>
                  </a:lnTo>
                  <a:lnTo>
                    <a:pt x="6119" y="3197"/>
                  </a:lnTo>
                  <a:lnTo>
                    <a:pt x="6165" y="3157"/>
                  </a:lnTo>
                  <a:lnTo>
                    <a:pt x="6207" y="3110"/>
                  </a:lnTo>
                  <a:lnTo>
                    <a:pt x="6241" y="3056"/>
                  </a:lnTo>
                  <a:lnTo>
                    <a:pt x="6265" y="2996"/>
                  </a:lnTo>
                  <a:lnTo>
                    <a:pt x="6281" y="2934"/>
                  </a:lnTo>
                  <a:lnTo>
                    <a:pt x="6287" y="2866"/>
                  </a:lnTo>
                  <a:lnTo>
                    <a:pt x="6287" y="682"/>
                  </a:lnTo>
                  <a:lnTo>
                    <a:pt x="6281" y="616"/>
                  </a:lnTo>
                  <a:lnTo>
                    <a:pt x="6265" y="552"/>
                  </a:lnTo>
                  <a:lnTo>
                    <a:pt x="6241" y="494"/>
                  </a:lnTo>
                  <a:lnTo>
                    <a:pt x="6207" y="440"/>
                  </a:lnTo>
                  <a:lnTo>
                    <a:pt x="6165" y="393"/>
                  </a:lnTo>
                  <a:lnTo>
                    <a:pt x="6119" y="351"/>
                  </a:lnTo>
                  <a:lnTo>
                    <a:pt x="6065" y="319"/>
                  </a:lnTo>
                  <a:lnTo>
                    <a:pt x="6006" y="293"/>
                  </a:lnTo>
                  <a:lnTo>
                    <a:pt x="5942" y="277"/>
                  </a:lnTo>
                  <a:lnTo>
                    <a:pt x="5876" y="273"/>
                  </a:lnTo>
                  <a:lnTo>
                    <a:pt x="4783" y="273"/>
                  </a:lnTo>
                  <a:lnTo>
                    <a:pt x="4747" y="267"/>
                  </a:lnTo>
                  <a:lnTo>
                    <a:pt x="4715" y="253"/>
                  </a:lnTo>
                  <a:lnTo>
                    <a:pt x="4687" y="233"/>
                  </a:lnTo>
                  <a:lnTo>
                    <a:pt x="4665" y="205"/>
                  </a:lnTo>
                  <a:lnTo>
                    <a:pt x="4651" y="171"/>
                  </a:lnTo>
                  <a:lnTo>
                    <a:pt x="4647" y="135"/>
                  </a:lnTo>
                  <a:lnTo>
                    <a:pt x="4651" y="100"/>
                  </a:lnTo>
                  <a:lnTo>
                    <a:pt x="4665" y="68"/>
                  </a:lnTo>
                  <a:lnTo>
                    <a:pt x="4687" y="40"/>
                  </a:lnTo>
                  <a:lnTo>
                    <a:pt x="4715" y="18"/>
                  </a:lnTo>
                  <a:lnTo>
                    <a:pt x="4747" y="4"/>
                  </a:lnTo>
                  <a:lnTo>
                    <a:pt x="4783" y="0"/>
                  </a:lnTo>
                  <a:lnTo>
                    <a:pt x="5876" y="0"/>
                  </a:lnTo>
                  <a:lnTo>
                    <a:pt x="5970" y="6"/>
                  </a:lnTo>
                  <a:lnTo>
                    <a:pt x="6057" y="24"/>
                  </a:lnTo>
                  <a:lnTo>
                    <a:pt x="6141" y="54"/>
                  </a:lnTo>
                  <a:lnTo>
                    <a:pt x="6221" y="92"/>
                  </a:lnTo>
                  <a:lnTo>
                    <a:pt x="6293" y="141"/>
                  </a:lnTo>
                  <a:lnTo>
                    <a:pt x="6359" y="199"/>
                  </a:lnTo>
                  <a:lnTo>
                    <a:pt x="6416" y="265"/>
                  </a:lnTo>
                  <a:lnTo>
                    <a:pt x="6466" y="337"/>
                  </a:lnTo>
                  <a:lnTo>
                    <a:pt x="6506" y="417"/>
                  </a:lnTo>
                  <a:lnTo>
                    <a:pt x="6536" y="500"/>
                  </a:lnTo>
                  <a:lnTo>
                    <a:pt x="6554" y="590"/>
                  </a:lnTo>
                  <a:lnTo>
                    <a:pt x="6560" y="682"/>
                  </a:lnTo>
                  <a:lnTo>
                    <a:pt x="6560" y="2866"/>
                  </a:lnTo>
                  <a:lnTo>
                    <a:pt x="6554" y="2960"/>
                  </a:lnTo>
                  <a:lnTo>
                    <a:pt x="6536" y="3048"/>
                  </a:lnTo>
                  <a:lnTo>
                    <a:pt x="6506" y="3133"/>
                  </a:lnTo>
                  <a:lnTo>
                    <a:pt x="6466" y="3211"/>
                  </a:lnTo>
                  <a:lnTo>
                    <a:pt x="6416" y="3285"/>
                  </a:lnTo>
                  <a:lnTo>
                    <a:pt x="6359" y="3349"/>
                  </a:lnTo>
                  <a:lnTo>
                    <a:pt x="6293" y="3407"/>
                  </a:lnTo>
                  <a:lnTo>
                    <a:pt x="6221" y="3456"/>
                  </a:lnTo>
                  <a:lnTo>
                    <a:pt x="6141" y="3496"/>
                  </a:lnTo>
                  <a:lnTo>
                    <a:pt x="6057" y="3526"/>
                  </a:lnTo>
                  <a:lnTo>
                    <a:pt x="5970" y="3544"/>
                  </a:lnTo>
                  <a:lnTo>
                    <a:pt x="5876" y="3550"/>
                  </a:lnTo>
                  <a:lnTo>
                    <a:pt x="684" y="3550"/>
                  </a:lnTo>
                  <a:lnTo>
                    <a:pt x="590" y="3544"/>
                  </a:lnTo>
                  <a:lnTo>
                    <a:pt x="503" y="3526"/>
                  </a:lnTo>
                  <a:lnTo>
                    <a:pt x="417" y="3496"/>
                  </a:lnTo>
                  <a:lnTo>
                    <a:pt x="339" y="3456"/>
                  </a:lnTo>
                  <a:lnTo>
                    <a:pt x="265" y="3407"/>
                  </a:lnTo>
                  <a:lnTo>
                    <a:pt x="199" y="3349"/>
                  </a:lnTo>
                  <a:lnTo>
                    <a:pt x="142" y="3285"/>
                  </a:lnTo>
                  <a:lnTo>
                    <a:pt x="94" y="3211"/>
                  </a:lnTo>
                  <a:lnTo>
                    <a:pt x="54" y="3133"/>
                  </a:lnTo>
                  <a:lnTo>
                    <a:pt x="24" y="3048"/>
                  </a:lnTo>
                  <a:lnTo>
                    <a:pt x="6" y="2960"/>
                  </a:lnTo>
                  <a:lnTo>
                    <a:pt x="0" y="2866"/>
                  </a:lnTo>
                  <a:lnTo>
                    <a:pt x="0" y="682"/>
                  </a:lnTo>
                  <a:lnTo>
                    <a:pt x="6" y="590"/>
                  </a:lnTo>
                  <a:lnTo>
                    <a:pt x="24" y="500"/>
                  </a:lnTo>
                  <a:lnTo>
                    <a:pt x="54" y="417"/>
                  </a:lnTo>
                  <a:lnTo>
                    <a:pt x="94" y="337"/>
                  </a:lnTo>
                  <a:lnTo>
                    <a:pt x="142" y="265"/>
                  </a:lnTo>
                  <a:lnTo>
                    <a:pt x="199" y="199"/>
                  </a:lnTo>
                  <a:lnTo>
                    <a:pt x="265" y="141"/>
                  </a:lnTo>
                  <a:lnTo>
                    <a:pt x="339" y="92"/>
                  </a:lnTo>
                  <a:lnTo>
                    <a:pt x="417" y="54"/>
                  </a:lnTo>
                  <a:lnTo>
                    <a:pt x="503" y="24"/>
                  </a:lnTo>
                  <a:lnTo>
                    <a:pt x="590" y="6"/>
                  </a:lnTo>
                  <a:lnTo>
                    <a:pt x="6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8" name="Freeform 107"/>
            <p:cNvSpPr>
              <a:spLocks noEditPoints="1"/>
            </p:cNvSpPr>
            <p:nvPr/>
          </p:nvSpPr>
          <p:spPr bwMode="auto">
            <a:xfrm>
              <a:off x="4656138" y="-661988"/>
              <a:ext cx="4556125" cy="4548188"/>
            </a:xfrm>
            <a:custGeom>
              <a:avLst/>
              <a:gdLst>
                <a:gd name="T0" fmla="*/ 5168 w 5740"/>
                <a:gd name="T1" fmla="*/ 273 h 5731"/>
                <a:gd name="T2" fmla="*/ 5078 w 5740"/>
                <a:gd name="T3" fmla="*/ 309 h 5731"/>
                <a:gd name="T4" fmla="*/ 796 w 5740"/>
                <a:gd name="T5" fmla="*/ 4583 h 5731"/>
                <a:gd name="T6" fmla="*/ 1149 w 5740"/>
                <a:gd name="T7" fmla="*/ 4935 h 5731"/>
                <a:gd name="T8" fmla="*/ 5425 w 5740"/>
                <a:gd name="T9" fmla="*/ 656 h 5731"/>
                <a:gd name="T10" fmla="*/ 5461 w 5740"/>
                <a:gd name="T11" fmla="*/ 566 h 5731"/>
                <a:gd name="T12" fmla="*/ 5461 w 5740"/>
                <a:gd name="T13" fmla="*/ 468 h 5731"/>
                <a:gd name="T14" fmla="*/ 5425 w 5740"/>
                <a:gd name="T15" fmla="*/ 381 h 5731"/>
                <a:gd name="T16" fmla="*/ 5355 w 5740"/>
                <a:gd name="T17" fmla="*/ 311 h 5731"/>
                <a:gd name="T18" fmla="*/ 5263 w 5740"/>
                <a:gd name="T19" fmla="*/ 273 h 5731"/>
                <a:gd name="T20" fmla="*/ 5215 w 5740"/>
                <a:gd name="T21" fmla="*/ 0 h 5731"/>
                <a:gd name="T22" fmla="*/ 5349 w 5740"/>
                <a:gd name="T23" fmla="*/ 16 h 5731"/>
                <a:gd name="T24" fmla="*/ 5475 w 5740"/>
                <a:gd name="T25" fmla="*/ 66 h 5731"/>
                <a:gd name="T26" fmla="*/ 5584 w 5740"/>
                <a:gd name="T27" fmla="*/ 147 h 5731"/>
                <a:gd name="T28" fmla="*/ 5670 w 5740"/>
                <a:gd name="T29" fmla="*/ 257 h 5731"/>
                <a:gd name="T30" fmla="*/ 5722 w 5740"/>
                <a:gd name="T31" fmla="*/ 383 h 5731"/>
                <a:gd name="T32" fmla="*/ 5740 w 5740"/>
                <a:gd name="T33" fmla="*/ 518 h 5731"/>
                <a:gd name="T34" fmla="*/ 5722 w 5740"/>
                <a:gd name="T35" fmla="*/ 654 h 5731"/>
                <a:gd name="T36" fmla="*/ 5670 w 5740"/>
                <a:gd name="T37" fmla="*/ 777 h 5731"/>
                <a:gd name="T38" fmla="*/ 5586 w 5740"/>
                <a:gd name="T39" fmla="*/ 887 h 5731"/>
                <a:gd name="T40" fmla="*/ 1310 w 5740"/>
                <a:gd name="T41" fmla="*/ 5159 h 5731"/>
                <a:gd name="T42" fmla="*/ 197 w 5740"/>
                <a:gd name="T43" fmla="*/ 5717 h 5731"/>
                <a:gd name="T44" fmla="*/ 137 w 5740"/>
                <a:gd name="T45" fmla="*/ 5731 h 5731"/>
                <a:gd name="T46" fmla="*/ 70 w 5740"/>
                <a:gd name="T47" fmla="*/ 5713 h 5731"/>
                <a:gd name="T48" fmla="*/ 20 w 5740"/>
                <a:gd name="T49" fmla="*/ 5663 h 5731"/>
                <a:gd name="T50" fmla="*/ 0 w 5740"/>
                <a:gd name="T51" fmla="*/ 5599 h 5731"/>
                <a:gd name="T52" fmla="*/ 14 w 5740"/>
                <a:gd name="T53" fmla="*/ 5533 h 5731"/>
                <a:gd name="T54" fmla="*/ 572 w 5740"/>
                <a:gd name="T55" fmla="*/ 4421 h 5731"/>
                <a:gd name="T56" fmla="*/ 4846 w 5740"/>
                <a:gd name="T57" fmla="*/ 147 h 5731"/>
                <a:gd name="T58" fmla="*/ 4956 w 5740"/>
                <a:gd name="T59" fmla="*/ 66 h 5731"/>
                <a:gd name="T60" fmla="*/ 5082 w 5740"/>
                <a:gd name="T61" fmla="*/ 16 h 5731"/>
                <a:gd name="T62" fmla="*/ 5215 w 5740"/>
                <a:gd name="T63" fmla="*/ 0 h 5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40" h="5731">
                  <a:moveTo>
                    <a:pt x="5215" y="269"/>
                  </a:moveTo>
                  <a:lnTo>
                    <a:pt x="5168" y="273"/>
                  </a:lnTo>
                  <a:lnTo>
                    <a:pt x="5122" y="287"/>
                  </a:lnTo>
                  <a:lnTo>
                    <a:pt x="5078" y="309"/>
                  </a:lnTo>
                  <a:lnTo>
                    <a:pt x="5040" y="341"/>
                  </a:lnTo>
                  <a:lnTo>
                    <a:pt x="796" y="4583"/>
                  </a:lnTo>
                  <a:lnTo>
                    <a:pt x="443" y="5288"/>
                  </a:lnTo>
                  <a:lnTo>
                    <a:pt x="1149" y="4935"/>
                  </a:lnTo>
                  <a:lnTo>
                    <a:pt x="5393" y="694"/>
                  </a:lnTo>
                  <a:lnTo>
                    <a:pt x="5425" y="656"/>
                  </a:lnTo>
                  <a:lnTo>
                    <a:pt x="5447" y="614"/>
                  </a:lnTo>
                  <a:lnTo>
                    <a:pt x="5461" y="566"/>
                  </a:lnTo>
                  <a:lnTo>
                    <a:pt x="5467" y="518"/>
                  </a:lnTo>
                  <a:lnTo>
                    <a:pt x="5461" y="468"/>
                  </a:lnTo>
                  <a:lnTo>
                    <a:pt x="5447" y="423"/>
                  </a:lnTo>
                  <a:lnTo>
                    <a:pt x="5425" y="381"/>
                  </a:lnTo>
                  <a:lnTo>
                    <a:pt x="5393" y="343"/>
                  </a:lnTo>
                  <a:lnTo>
                    <a:pt x="5355" y="311"/>
                  </a:lnTo>
                  <a:lnTo>
                    <a:pt x="5311" y="287"/>
                  </a:lnTo>
                  <a:lnTo>
                    <a:pt x="5263" y="273"/>
                  </a:lnTo>
                  <a:lnTo>
                    <a:pt x="5215" y="269"/>
                  </a:lnTo>
                  <a:close/>
                  <a:moveTo>
                    <a:pt x="5215" y="0"/>
                  </a:moveTo>
                  <a:lnTo>
                    <a:pt x="5283" y="4"/>
                  </a:lnTo>
                  <a:lnTo>
                    <a:pt x="5349" y="16"/>
                  </a:lnTo>
                  <a:lnTo>
                    <a:pt x="5415" y="36"/>
                  </a:lnTo>
                  <a:lnTo>
                    <a:pt x="5475" y="66"/>
                  </a:lnTo>
                  <a:lnTo>
                    <a:pt x="5533" y="102"/>
                  </a:lnTo>
                  <a:lnTo>
                    <a:pt x="5584" y="147"/>
                  </a:lnTo>
                  <a:lnTo>
                    <a:pt x="5630" y="199"/>
                  </a:lnTo>
                  <a:lnTo>
                    <a:pt x="5670" y="257"/>
                  </a:lnTo>
                  <a:lnTo>
                    <a:pt x="5700" y="317"/>
                  </a:lnTo>
                  <a:lnTo>
                    <a:pt x="5722" y="383"/>
                  </a:lnTo>
                  <a:lnTo>
                    <a:pt x="5736" y="448"/>
                  </a:lnTo>
                  <a:lnTo>
                    <a:pt x="5740" y="518"/>
                  </a:lnTo>
                  <a:lnTo>
                    <a:pt x="5736" y="586"/>
                  </a:lnTo>
                  <a:lnTo>
                    <a:pt x="5722" y="654"/>
                  </a:lnTo>
                  <a:lnTo>
                    <a:pt x="5700" y="718"/>
                  </a:lnTo>
                  <a:lnTo>
                    <a:pt x="5670" y="777"/>
                  </a:lnTo>
                  <a:lnTo>
                    <a:pt x="5632" y="835"/>
                  </a:lnTo>
                  <a:lnTo>
                    <a:pt x="5586" y="887"/>
                  </a:lnTo>
                  <a:lnTo>
                    <a:pt x="1326" y="5145"/>
                  </a:lnTo>
                  <a:lnTo>
                    <a:pt x="1310" y="5159"/>
                  </a:lnTo>
                  <a:lnTo>
                    <a:pt x="1290" y="5171"/>
                  </a:lnTo>
                  <a:lnTo>
                    <a:pt x="197" y="5717"/>
                  </a:lnTo>
                  <a:lnTo>
                    <a:pt x="167" y="5727"/>
                  </a:lnTo>
                  <a:lnTo>
                    <a:pt x="137" y="5731"/>
                  </a:lnTo>
                  <a:lnTo>
                    <a:pt x="101" y="5727"/>
                  </a:lnTo>
                  <a:lnTo>
                    <a:pt x="70" y="5713"/>
                  </a:lnTo>
                  <a:lnTo>
                    <a:pt x="40" y="5691"/>
                  </a:lnTo>
                  <a:lnTo>
                    <a:pt x="20" y="5663"/>
                  </a:lnTo>
                  <a:lnTo>
                    <a:pt x="6" y="5633"/>
                  </a:lnTo>
                  <a:lnTo>
                    <a:pt x="0" y="5599"/>
                  </a:lnTo>
                  <a:lnTo>
                    <a:pt x="4" y="5565"/>
                  </a:lnTo>
                  <a:lnTo>
                    <a:pt x="14" y="5533"/>
                  </a:lnTo>
                  <a:lnTo>
                    <a:pt x="560" y="4441"/>
                  </a:lnTo>
                  <a:lnTo>
                    <a:pt x="572" y="4421"/>
                  </a:lnTo>
                  <a:lnTo>
                    <a:pt x="586" y="4405"/>
                  </a:lnTo>
                  <a:lnTo>
                    <a:pt x="4846" y="147"/>
                  </a:lnTo>
                  <a:lnTo>
                    <a:pt x="4898" y="102"/>
                  </a:lnTo>
                  <a:lnTo>
                    <a:pt x="4956" y="66"/>
                  </a:lnTo>
                  <a:lnTo>
                    <a:pt x="5018" y="36"/>
                  </a:lnTo>
                  <a:lnTo>
                    <a:pt x="5082" y="16"/>
                  </a:lnTo>
                  <a:lnTo>
                    <a:pt x="5148" y="4"/>
                  </a:lnTo>
                  <a:lnTo>
                    <a:pt x="5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9" name="Freeform 108"/>
            <p:cNvSpPr>
              <a:spLocks/>
            </p:cNvSpPr>
            <p:nvPr/>
          </p:nvSpPr>
          <p:spPr bwMode="auto">
            <a:xfrm>
              <a:off x="6824663" y="-449263"/>
              <a:ext cx="2170113" cy="1300163"/>
            </a:xfrm>
            <a:custGeom>
              <a:avLst/>
              <a:gdLst>
                <a:gd name="T0" fmla="*/ 1504 w 2735"/>
                <a:gd name="T1" fmla="*/ 0 h 1639"/>
                <a:gd name="T2" fmla="*/ 1538 w 2735"/>
                <a:gd name="T3" fmla="*/ 6 h 1639"/>
                <a:gd name="T4" fmla="*/ 1572 w 2735"/>
                <a:gd name="T5" fmla="*/ 18 h 1639"/>
                <a:gd name="T6" fmla="*/ 1600 w 2735"/>
                <a:gd name="T7" fmla="*/ 40 h 1639"/>
                <a:gd name="T8" fmla="*/ 2695 w 2735"/>
                <a:gd name="T9" fmla="*/ 1134 h 1639"/>
                <a:gd name="T10" fmla="*/ 2717 w 2735"/>
                <a:gd name="T11" fmla="*/ 1162 h 1639"/>
                <a:gd name="T12" fmla="*/ 2729 w 2735"/>
                <a:gd name="T13" fmla="*/ 1196 h 1639"/>
                <a:gd name="T14" fmla="*/ 2735 w 2735"/>
                <a:gd name="T15" fmla="*/ 1230 h 1639"/>
                <a:gd name="T16" fmla="*/ 2729 w 2735"/>
                <a:gd name="T17" fmla="*/ 1264 h 1639"/>
                <a:gd name="T18" fmla="*/ 2717 w 2735"/>
                <a:gd name="T19" fmla="*/ 1298 h 1639"/>
                <a:gd name="T20" fmla="*/ 2695 w 2735"/>
                <a:gd name="T21" fmla="*/ 1326 h 1639"/>
                <a:gd name="T22" fmla="*/ 2665 w 2735"/>
                <a:gd name="T23" fmla="*/ 1350 h 1639"/>
                <a:gd name="T24" fmla="*/ 2633 w 2735"/>
                <a:gd name="T25" fmla="*/ 1362 h 1639"/>
                <a:gd name="T26" fmla="*/ 2597 w 2735"/>
                <a:gd name="T27" fmla="*/ 1366 h 1639"/>
                <a:gd name="T28" fmla="*/ 2563 w 2735"/>
                <a:gd name="T29" fmla="*/ 1362 h 1639"/>
                <a:gd name="T30" fmla="*/ 2529 w 2735"/>
                <a:gd name="T31" fmla="*/ 1350 h 1639"/>
                <a:gd name="T32" fmla="*/ 2501 w 2735"/>
                <a:gd name="T33" fmla="*/ 1326 h 1639"/>
                <a:gd name="T34" fmla="*/ 1504 w 2735"/>
                <a:gd name="T35" fmla="*/ 331 h 1639"/>
                <a:gd name="T36" fmla="*/ 234 w 2735"/>
                <a:gd name="T37" fmla="*/ 1599 h 1639"/>
                <a:gd name="T38" fmla="*/ 206 w 2735"/>
                <a:gd name="T39" fmla="*/ 1621 h 1639"/>
                <a:gd name="T40" fmla="*/ 172 w 2735"/>
                <a:gd name="T41" fmla="*/ 1635 h 1639"/>
                <a:gd name="T42" fmla="*/ 138 w 2735"/>
                <a:gd name="T43" fmla="*/ 1639 h 1639"/>
                <a:gd name="T44" fmla="*/ 104 w 2735"/>
                <a:gd name="T45" fmla="*/ 1635 h 1639"/>
                <a:gd name="T46" fmla="*/ 70 w 2735"/>
                <a:gd name="T47" fmla="*/ 1623 h 1639"/>
                <a:gd name="T48" fmla="*/ 40 w 2735"/>
                <a:gd name="T49" fmla="*/ 1599 h 1639"/>
                <a:gd name="T50" fmla="*/ 18 w 2735"/>
                <a:gd name="T51" fmla="*/ 1571 h 1639"/>
                <a:gd name="T52" fmla="*/ 6 w 2735"/>
                <a:gd name="T53" fmla="*/ 1537 h 1639"/>
                <a:gd name="T54" fmla="*/ 0 w 2735"/>
                <a:gd name="T55" fmla="*/ 1503 h 1639"/>
                <a:gd name="T56" fmla="*/ 6 w 2735"/>
                <a:gd name="T57" fmla="*/ 1469 h 1639"/>
                <a:gd name="T58" fmla="*/ 18 w 2735"/>
                <a:gd name="T59" fmla="*/ 1435 h 1639"/>
                <a:gd name="T60" fmla="*/ 40 w 2735"/>
                <a:gd name="T61" fmla="*/ 1407 h 1639"/>
                <a:gd name="T62" fmla="*/ 1408 w 2735"/>
                <a:gd name="T63" fmla="*/ 40 h 1639"/>
                <a:gd name="T64" fmla="*/ 1436 w 2735"/>
                <a:gd name="T65" fmla="*/ 18 h 1639"/>
                <a:gd name="T66" fmla="*/ 1470 w 2735"/>
                <a:gd name="T67" fmla="*/ 6 h 1639"/>
                <a:gd name="T68" fmla="*/ 1504 w 2735"/>
                <a:gd name="T69" fmla="*/ 0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5" h="1639">
                  <a:moveTo>
                    <a:pt x="1504" y="0"/>
                  </a:moveTo>
                  <a:lnTo>
                    <a:pt x="1538" y="6"/>
                  </a:lnTo>
                  <a:lnTo>
                    <a:pt x="1572" y="18"/>
                  </a:lnTo>
                  <a:lnTo>
                    <a:pt x="1600" y="40"/>
                  </a:lnTo>
                  <a:lnTo>
                    <a:pt x="2695" y="1134"/>
                  </a:lnTo>
                  <a:lnTo>
                    <a:pt x="2717" y="1162"/>
                  </a:lnTo>
                  <a:lnTo>
                    <a:pt x="2729" y="1196"/>
                  </a:lnTo>
                  <a:lnTo>
                    <a:pt x="2735" y="1230"/>
                  </a:lnTo>
                  <a:lnTo>
                    <a:pt x="2729" y="1264"/>
                  </a:lnTo>
                  <a:lnTo>
                    <a:pt x="2717" y="1298"/>
                  </a:lnTo>
                  <a:lnTo>
                    <a:pt x="2695" y="1326"/>
                  </a:lnTo>
                  <a:lnTo>
                    <a:pt x="2665" y="1350"/>
                  </a:lnTo>
                  <a:lnTo>
                    <a:pt x="2633" y="1362"/>
                  </a:lnTo>
                  <a:lnTo>
                    <a:pt x="2597" y="1366"/>
                  </a:lnTo>
                  <a:lnTo>
                    <a:pt x="2563" y="1362"/>
                  </a:lnTo>
                  <a:lnTo>
                    <a:pt x="2529" y="1350"/>
                  </a:lnTo>
                  <a:lnTo>
                    <a:pt x="2501" y="1326"/>
                  </a:lnTo>
                  <a:lnTo>
                    <a:pt x="1504" y="331"/>
                  </a:lnTo>
                  <a:lnTo>
                    <a:pt x="234" y="1599"/>
                  </a:lnTo>
                  <a:lnTo>
                    <a:pt x="206" y="1621"/>
                  </a:lnTo>
                  <a:lnTo>
                    <a:pt x="172" y="1635"/>
                  </a:lnTo>
                  <a:lnTo>
                    <a:pt x="138" y="1639"/>
                  </a:lnTo>
                  <a:lnTo>
                    <a:pt x="104" y="1635"/>
                  </a:lnTo>
                  <a:lnTo>
                    <a:pt x="70" y="1623"/>
                  </a:lnTo>
                  <a:lnTo>
                    <a:pt x="40" y="1599"/>
                  </a:lnTo>
                  <a:lnTo>
                    <a:pt x="18" y="1571"/>
                  </a:lnTo>
                  <a:lnTo>
                    <a:pt x="6" y="1537"/>
                  </a:lnTo>
                  <a:lnTo>
                    <a:pt x="0" y="1503"/>
                  </a:lnTo>
                  <a:lnTo>
                    <a:pt x="6" y="1469"/>
                  </a:lnTo>
                  <a:lnTo>
                    <a:pt x="18" y="1435"/>
                  </a:lnTo>
                  <a:lnTo>
                    <a:pt x="40" y="1407"/>
                  </a:lnTo>
                  <a:lnTo>
                    <a:pt x="1408" y="40"/>
                  </a:lnTo>
                  <a:lnTo>
                    <a:pt x="1436" y="18"/>
                  </a:lnTo>
                  <a:lnTo>
                    <a:pt x="1470" y="6"/>
                  </a:lnTo>
                  <a:lnTo>
                    <a:pt x="15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0" name="Freeform 109"/>
            <p:cNvSpPr>
              <a:spLocks/>
            </p:cNvSpPr>
            <p:nvPr/>
          </p:nvSpPr>
          <p:spPr bwMode="auto">
            <a:xfrm>
              <a:off x="5089525" y="2803525"/>
              <a:ext cx="650875" cy="649288"/>
            </a:xfrm>
            <a:custGeom>
              <a:avLst/>
              <a:gdLst>
                <a:gd name="T0" fmla="*/ 138 w 820"/>
                <a:gd name="T1" fmla="*/ 0 h 820"/>
                <a:gd name="T2" fmla="*/ 172 w 820"/>
                <a:gd name="T3" fmla="*/ 4 h 820"/>
                <a:gd name="T4" fmla="*/ 204 w 820"/>
                <a:gd name="T5" fmla="*/ 18 h 820"/>
                <a:gd name="T6" fmla="*/ 234 w 820"/>
                <a:gd name="T7" fmla="*/ 40 h 820"/>
                <a:gd name="T8" fmla="*/ 780 w 820"/>
                <a:gd name="T9" fmla="*/ 586 h 820"/>
                <a:gd name="T10" fmla="*/ 802 w 820"/>
                <a:gd name="T11" fmla="*/ 616 h 820"/>
                <a:gd name="T12" fmla="*/ 816 w 820"/>
                <a:gd name="T13" fmla="*/ 648 h 820"/>
                <a:gd name="T14" fmla="*/ 820 w 820"/>
                <a:gd name="T15" fmla="*/ 682 h 820"/>
                <a:gd name="T16" fmla="*/ 816 w 820"/>
                <a:gd name="T17" fmla="*/ 718 h 820"/>
                <a:gd name="T18" fmla="*/ 802 w 820"/>
                <a:gd name="T19" fmla="*/ 750 h 820"/>
                <a:gd name="T20" fmla="*/ 780 w 820"/>
                <a:gd name="T21" fmla="*/ 780 h 820"/>
                <a:gd name="T22" fmla="*/ 752 w 820"/>
                <a:gd name="T23" fmla="*/ 802 h 820"/>
                <a:gd name="T24" fmla="*/ 718 w 820"/>
                <a:gd name="T25" fmla="*/ 816 h 820"/>
                <a:gd name="T26" fmla="*/ 684 w 820"/>
                <a:gd name="T27" fmla="*/ 820 h 820"/>
                <a:gd name="T28" fmla="*/ 648 w 820"/>
                <a:gd name="T29" fmla="*/ 816 h 820"/>
                <a:gd name="T30" fmla="*/ 617 w 820"/>
                <a:gd name="T31" fmla="*/ 802 h 820"/>
                <a:gd name="T32" fmla="*/ 587 w 820"/>
                <a:gd name="T33" fmla="*/ 780 h 820"/>
                <a:gd name="T34" fmla="*/ 40 w 820"/>
                <a:gd name="T35" fmla="*/ 234 h 820"/>
                <a:gd name="T36" fmla="*/ 18 w 820"/>
                <a:gd name="T37" fmla="*/ 204 h 820"/>
                <a:gd name="T38" fmla="*/ 4 w 820"/>
                <a:gd name="T39" fmla="*/ 172 h 820"/>
                <a:gd name="T40" fmla="*/ 0 w 820"/>
                <a:gd name="T41" fmla="*/ 136 h 820"/>
                <a:gd name="T42" fmla="*/ 4 w 820"/>
                <a:gd name="T43" fmla="*/ 102 h 820"/>
                <a:gd name="T44" fmla="*/ 18 w 820"/>
                <a:gd name="T45" fmla="*/ 68 h 820"/>
                <a:gd name="T46" fmla="*/ 40 w 820"/>
                <a:gd name="T47" fmla="*/ 40 h 820"/>
                <a:gd name="T48" fmla="*/ 70 w 820"/>
                <a:gd name="T49" fmla="*/ 18 h 820"/>
                <a:gd name="T50" fmla="*/ 102 w 820"/>
                <a:gd name="T51" fmla="*/ 4 h 820"/>
                <a:gd name="T52" fmla="*/ 138 w 820"/>
                <a:gd name="T5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0" h="820">
                  <a:moveTo>
                    <a:pt x="138" y="0"/>
                  </a:moveTo>
                  <a:lnTo>
                    <a:pt x="172" y="4"/>
                  </a:lnTo>
                  <a:lnTo>
                    <a:pt x="204" y="18"/>
                  </a:lnTo>
                  <a:lnTo>
                    <a:pt x="234" y="40"/>
                  </a:lnTo>
                  <a:lnTo>
                    <a:pt x="780" y="586"/>
                  </a:lnTo>
                  <a:lnTo>
                    <a:pt x="802" y="616"/>
                  </a:lnTo>
                  <a:lnTo>
                    <a:pt x="816" y="648"/>
                  </a:lnTo>
                  <a:lnTo>
                    <a:pt x="820" y="682"/>
                  </a:lnTo>
                  <a:lnTo>
                    <a:pt x="816" y="718"/>
                  </a:lnTo>
                  <a:lnTo>
                    <a:pt x="802" y="750"/>
                  </a:lnTo>
                  <a:lnTo>
                    <a:pt x="780" y="780"/>
                  </a:lnTo>
                  <a:lnTo>
                    <a:pt x="752" y="802"/>
                  </a:lnTo>
                  <a:lnTo>
                    <a:pt x="718" y="816"/>
                  </a:lnTo>
                  <a:lnTo>
                    <a:pt x="684" y="820"/>
                  </a:lnTo>
                  <a:lnTo>
                    <a:pt x="648" y="816"/>
                  </a:lnTo>
                  <a:lnTo>
                    <a:pt x="617" y="802"/>
                  </a:lnTo>
                  <a:lnTo>
                    <a:pt x="587" y="780"/>
                  </a:lnTo>
                  <a:lnTo>
                    <a:pt x="40" y="234"/>
                  </a:lnTo>
                  <a:lnTo>
                    <a:pt x="18" y="204"/>
                  </a:lnTo>
                  <a:lnTo>
                    <a:pt x="4" y="172"/>
                  </a:lnTo>
                  <a:lnTo>
                    <a:pt x="0" y="136"/>
                  </a:lnTo>
                  <a:lnTo>
                    <a:pt x="4" y="102"/>
                  </a:lnTo>
                  <a:lnTo>
                    <a:pt x="18" y="68"/>
                  </a:lnTo>
                  <a:lnTo>
                    <a:pt x="40" y="40"/>
                  </a:lnTo>
                  <a:lnTo>
                    <a:pt x="70" y="18"/>
                  </a:lnTo>
                  <a:lnTo>
                    <a:pt x="102" y="4"/>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1" name="Freeform 110"/>
            <p:cNvSpPr>
              <a:spLocks/>
            </p:cNvSpPr>
            <p:nvPr/>
          </p:nvSpPr>
          <p:spPr bwMode="auto">
            <a:xfrm>
              <a:off x="7042150" y="2370138"/>
              <a:ext cx="1519238" cy="215900"/>
            </a:xfrm>
            <a:custGeom>
              <a:avLst/>
              <a:gdLst>
                <a:gd name="T0" fmla="*/ 137 w 1914"/>
                <a:gd name="T1" fmla="*/ 0 h 273"/>
                <a:gd name="T2" fmla="*/ 1777 w 1914"/>
                <a:gd name="T3" fmla="*/ 0 h 273"/>
                <a:gd name="T4" fmla="*/ 1813 w 1914"/>
                <a:gd name="T5" fmla="*/ 4 h 273"/>
                <a:gd name="T6" fmla="*/ 1846 w 1914"/>
                <a:gd name="T7" fmla="*/ 18 h 273"/>
                <a:gd name="T8" fmla="*/ 1874 w 1914"/>
                <a:gd name="T9" fmla="*/ 40 h 273"/>
                <a:gd name="T10" fmla="*/ 1894 w 1914"/>
                <a:gd name="T11" fmla="*/ 68 h 273"/>
                <a:gd name="T12" fmla="*/ 1908 w 1914"/>
                <a:gd name="T13" fmla="*/ 100 h 273"/>
                <a:gd name="T14" fmla="*/ 1914 w 1914"/>
                <a:gd name="T15" fmla="*/ 136 h 273"/>
                <a:gd name="T16" fmla="*/ 1908 w 1914"/>
                <a:gd name="T17" fmla="*/ 172 h 273"/>
                <a:gd name="T18" fmla="*/ 1894 w 1914"/>
                <a:gd name="T19" fmla="*/ 206 h 273"/>
                <a:gd name="T20" fmla="*/ 1874 w 1914"/>
                <a:gd name="T21" fmla="*/ 233 h 273"/>
                <a:gd name="T22" fmla="*/ 1846 w 1914"/>
                <a:gd name="T23" fmla="*/ 253 h 273"/>
                <a:gd name="T24" fmla="*/ 1813 w 1914"/>
                <a:gd name="T25" fmla="*/ 267 h 273"/>
                <a:gd name="T26" fmla="*/ 1777 w 1914"/>
                <a:gd name="T27" fmla="*/ 273 h 273"/>
                <a:gd name="T28" fmla="*/ 137 w 1914"/>
                <a:gd name="T29" fmla="*/ 273 h 273"/>
                <a:gd name="T30" fmla="*/ 101 w 1914"/>
                <a:gd name="T31" fmla="*/ 267 h 273"/>
                <a:gd name="T32" fmla="*/ 67 w 1914"/>
                <a:gd name="T33" fmla="*/ 253 h 273"/>
                <a:gd name="T34" fmla="*/ 41 w 1914"/>
                <a:gd name="T35" fmla="*/ 233 h 273"/>
                <a:gd name="T36" fmla="*/ 19 w 1914"/>
                <a:gd name="T37" fmla="*/ 206 h 273"/>
                <a:gd name="T38" fmla="*/ 5 w 1914"/>
                <a:gd name="T39" fmla="*/ 172 h 273"/>
                <a:gd name="T40" fmla="*/ 0 w 1914"/>
                <a:gd name="T41" fmla="*/ 136 h 273"/>
                <a:gd name="T42" fmla="*/ 5 w 1914"/>
                <a:gd name="T43" fmla="*/ 100 h 273"/>
                <a:gd name="T44" fmla="*/ 19 w 1914"/>
                <a:gd name="T45" fmla="*/ 68 h 273"/>
                <a:gd name="T46" fmla="*/ 41 w 1914"/>
                <a:gd name="T47" fmla="*/ 40 h 273"/>
                <a:gd name="T48" fmla="*/ 67 w 1914"/>
                <a:gd name="T49" fmla="*/ 18 h 273"/>
                <a:gd name="T50" fmla="*/ 101 w 1914"/>
                <a:gd name="T51" fmla="*/ 4 h 273"/>
                <a:gd name="T52" fmla="*/ 137 w 1914"/>
                <a:gd name="T53"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4" h="273">
                  <a:moveTo>
                    <a:pt x="137" y="0"/>
                  </a:moveTo>
                  <a:lnTo>
                    <a:pt x="1777" y="0"/>
                  </a:lnTo>
                  <a:lnTo>
                    <a:pt x="1813" y="4"/>
                  </a:lnTo>
                  <a:lnTo>
                    <a:pt x="1846" y="18"/>
                  </a:lnTo>
                  <a:lnTo>
                    <a:pt x="1874" y="40"/>
                  </a:lnTo>
                  <a:lnTo>
                    <a:pt x="1894" y="68"/>
                  </a:lnTo>
                  <a:lnTo>
                    <a:pt x="1908" y="100"/>
                  </a:lnTo>
                  <a:lnTo>
                    <a:pt x="1914" y="136"/>
                  </a:lnTo>
                  <a:lnTo>
                    <a:pt x="1908" y="172"/>
                  </a:lnTo>
                  <a:lnTo>
                    <a:pt x="1894" y="206"/>
                  </a:lnTo>
                  <a:lnTo>
                    <a:pt x="1874" y="233"/>
                  </a:lnTo>
                  <a:lnTo>
                    <a:pt x="1846" y="253"/>
                  </a:lnTo>
                  <a:lnTo>
                    <a:pt x="1813" y="267"/>
                  </a:lnTo>
                  <a:lnTo>
                    <a:pt x="1777" y="273"/>
                  </a:lnTo>
                  <a:lnTo>
                    <a:pt x="137" y="273"/>
                  </a:lnTo>
                  <a:lnTo>
                    <a:pt x="101" y="267"/>
                  </a:lnTo>
                  <a:lnTo>
                    <a:pt x="67" y="253"/>
                  </a:lnTo>
                  <a:lnTo>
                    <a:pt x="41" y="233"/>
                  </a:lnTo>
                  <a:lnTo>
                    <a:pt x="19" y="206"/>
                  </a:lnTo>
                  <a:lnTo>
                    <a:pt x="5" y="172"/>
                  </a:lnTo>
                  <a:lnTo>
                    <a:pt x="0" y="136"/>
                  </a:lnTo>
                  <a:lnTo>
                    <a:pt x="5" y="100"/>
                  </a:lnTo>
                  <a:lnTo>
                    <a:pt x="19" y="68"/>
                  </a:lnTo>
                  <a:lnTo>
                    <a:pt x="41" y="40"/>
                  </a:lnTo>
                  <a:lnTo>
                    <a:pt x="67" y="18"/>
                  </a:lnTo>
                  <a:lnTo>
                    <a:pt x="101" y="4"/>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2" name="Freeform 111"/>
            <p:cNvSpPr>
              <a:spLocks/>
            </p:cNvSpPr>
            <p:nvPr/>
          </p:nvSpPr>
          <p:spPr bwMode="auto">
            <a:xfrm>
              <a:off x="6391275" y="3019425"/>
              <a:ext cx="2170113" cy="217488"/>
            </a:xfrm>
            <a:custGeom>
              <a:avLst/>
              <a:gdLst>
                <a:gd name="T0" fmla="*/ 137 w 2734"/>
                <a:gd name="T1" fmla="*/ 0 h 274"/>
                <a:gd name="T2" fmla="*/ 2597 w 2734"/>
                <a:gd name="T3" fmla="*/ 0 h 274"/>
                <a:gd name="T4" fmla="*/ 2633 w 2734"/>
                <a:gd name="T5" fmla="*/ 4 h 274"/>
                <a:gd name="T6" fmla="*/ 2666 w 2734"/>
                <a:gd name="T7" fmla="*/ 18 h 274"/>
                <a:gd name="T8" fmla="*/ 2694 w 2734"/>
                <a:gd name="T9" fmla="*/ 40 h 274"/>
                <a:gd name="T10" fmla="*/ 2714 w 2734"/>
                <a:gd name="T11" fmla="*/ 68 h 274"/>
                <a:gd name="T12" fmla="*/ 2728 w 2734"/>
                <a:gd name="T13" fmla="*/ 100 h 274"/>
                <a:gd name="T14" fmla="*/ 2734 w 2734"/>
                <a:gd name="T15" fmla="*/ 136 h 274"/>
                <a:gd name="T16" fmla="*/ 2728 w 2734"/>
                <a:gd name="T17" fmla="*/ 172 h 274"/>
                <a:gd name="T18" fmla="*/ 2714 w 2734"/>
                <a:gd name="T19" fmla="*/ 206 h 274"/>
                <a:gd name="T20" fmla="*/ 2694 w 2734"/>
                <a:gd name="T21" fmla="*/ 234 h 274"/>
                <a:gd name="T22" fmla="*/ 2666 w 2734"/>
                <a:gd name="T23" fmla="*/ 254 h 274"/>
                <a:gd name="T24" fmla="*/ 2633 w 2734"/>
                <a:gd name="T25" fmla="*/ 268 h 274"/>
                <a:gd name="T26" fmla="*/ 2597 w 2734"/>
                <a:gd name="T27" fmla="*/ 274 h 274"/>
                <a:gd name="T28" fmla="*/ 137 w 2734"/>
                <a:gd name="T29" fmla="*/ 274 h 274"/>
                <a:gd name="T30" fmla="*/ 101 w 2734"/>
                <a:gd name="T31" fmla="*/ 268 h 274"/>
                <a:gd name="T32" fmla="*/ 68 w 2734"/>
                <a:gd name="T33" fmla="*/ 254 h 274"/>
                <a:gd name="T34" fmla="*/ 40 w 2734"/>
                <a:gd name="T35" fmla="*/ 234 h 274"/>
                <a:gd name="T36" fmla="*/ 20 w 2734"/>
                <a:gd name="T37" fmla="*/ 206 h 274"/>
                <a:gd name="T38" fmla="*/ 6 w 2734"/>
                <a:gd name="T39" fmla="*/ 172 h 274"/>
                <a:gd name="T40" fmla="*/ 0 w 2734"/>
                <a:gd name="T41" fmla="*/ 136 h 274"/>
                <a:gd name="T42" fmla="*/ 6 w 2734"/>
                <a:gd name="T43" fmla="*/ 100 h 274"/>
                <a:gd name="T44" fmla="*/ 20 w 2734"/>
                <a:gd name="T45" fmla="*/ 68 h 274"/>
                <a:gd name="T46" fmla="*/ 40 w 2734"/>
                <a:gd name="T47" fmla="*/ 40 h 274"/>
                <a:gd name="T48" fmla="*/ 68 w 2734"/>
                <a:gd name="T49" fmla="*/ 18 h 274"/>
                <a:gd name="T50" fmla="*/ 101 w 2734"/>
                <a:gd name="T51" fmla="*/ 4 h 274"/>
                <a:gd name="T52" fmla="*/ 137 w 2734"/>
                <a:gd name="T53"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4" h="274">
                  <a:moveTo>
                    <a:pt x="137" y="0"/>
                  </a:moveTo>
                  <a:lnTo>
                    <a:pt x="2597" y="0"/>
                  </a:lnTo>
                  <a:lnTo>
                    <a:pt x="2633" y="4"/>
                  </a:lnTo>
                  <a:lnTo>
                    <a:pt x="2666" y="18"/>
                  </a:lnTo>
                  <a:lnTo>
                    <a:pt x="2694" y="40"/>
                  </a:lnTo>
                  <a:lnTo>
                    <a:pt x="2714" y="68"/>
                  </a:lnTo>
                  <a:lnTo>
                    <a:pt x="2728" y="100"/>
                  </a:lnTo>
                  <a:lnTo>
                    <a:pt x="2734" y="136"/>
                  </a:lnTo>
                  <a:lnTo>
                    <a:pt x="2728" y="172"/>
                  </a:lnTo>
                  <a:lnTo>
                    <a:pt x="2714" y="206"/>
                  </a:lnTo>
                  <a:lnTo>
                    <a:pt x="2694" y="234"/>
                  </a:lnTo>
                  <a:lnTo>
                    <a:pt x="2666" y="254"/>
                  </a:lnTo>
                  <a:lnTo>
                    <a:pt x="2633" y="268"/>
                  </a:lnTo>
                  <a:lnTo>
                    <a:pt x="2597" y="274"/>
                  </a:lnTo>
                  <a:lnTo>
                    <a:pt x="137" y="274"/>
                  </a:lnTo>
                  <a:lnTo>
                    <a:pt x="101" y="268"/>
                  </a:lnTo>
                  <a:lnTo>
                    <a:pt x="68" y="254"/>
                  </a:lnTo>
                  <a:lnTo>
                    <a:pt x="40" y="234"/>
                  </a:lnTo>
                  <a:lnTo>
                    <a:pt x="20" y="206"/>
                  </a:lnTo>
                  <a:lnTo>
                    <a:pt x="6" y="172"/>
                  </a:lnTo>
                  <a:lnTo>
                    <a:pt x="0" y="136"/>
                  </a:lnTo>
                  <a:lnTo>
                    <a:pt x="6" y="100"/>
                  </a:lnTo>
                  <a:lnTo>
                    <a:pt x="20" y="68"/>
                  </a:lnTo>
                  <a:lnTo>
                    <a:pt x="40" y="40"/>
                  </a:lnTo>
                  <a:lnTo>
                    <a:pt x="68" y="18"/>
                  </a:lnTo>
                  <a:lnTo>
                    <a:pt x="101" y="4"/>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3" name="Freeform 112"/>
            <p:cNvSpPr>
              <a:spLocks/>
            </p:cNvSpPr>
            <p:nvPr/>
          </p:nvSpPr>
          <p:spPr bwMode="auto">
            <a:xfrm>
              <a:off x="5740400" y="3670300"/>
              <a:ext cx="2820988" cy="215900"/>
            </a:xfrm>
            <a:custGeom>
              <a:avLst/>
              <a:gdLst>
                <a:gd name="T0" fmla="*/ 138 w 3554"/>
                <a:gd name="T1" fmla="*/ 0 h 273"/>
                <a:gd name="T2" fmla="*/ 3417 w 3554"/>
                <a:gd name="T3" fmla="*/ 0 h 273"/>
                <a:gd name="T4" fmla="*/ 3453 w 3554"/>
                <a:gd name="T5" fmla="*/ 4 h 273"/>
                <a:gd name="T6" fmla="*/ 3486 w 3554"/>
                <a:gd name="T7" fmla="*/ 18 h 273"/>
                <a:gd name="T8" fmla="*/ 3514 w 3554"/>
                <a:gd name="T9" fmla="*/ 40 h 273"/>
                <a:gd name="T10" fmla="*/ 3534 w 3554"/>
                <a:gd name="T11" fmla="*/ 67 h 273"/>
                <a:gd name="T12" fmla="*/ 3548 w 3554"/>
                <a:gd name="T13" fmla="*/ 99 h 273"/>
                <a:gd name="T14" fmla="*/ 3554 w 3554"/>
                <a:gd name="T15" fmla="*/ 135 h 273"/>
                <a:gd name="T16" fmla="*/ 3548 w 3554"/>
                <a:gd name="T17" fmla="*/ 173 h 273"/>
                <a:gd name="T18" fmla="*/ 3534 w 3554"/>
                <a:gd name="T19" fmla="*/ 205 h 273"/>
                <a:gd name="T20" fmla="*/ 3514 w 3554"/>
                <a:gd name="T21" fmla="*/ 233 h 273"/>
                <a:gd name="T22" fmla="*/ 3486 w 3554"/>
                <a:gd name="T23" fmla="*/ 255 h 273"/>
                <a:gd name="T24" fmla="*/ 3453 w 3554"/>
                <a:gd name="T25" fmla="*/ 267 h 273"/>
                <a:gd name="T26" fmla="*/ 3417 w 3554"/>
                <a:gd name="T27" fmla="*/ 273 h 273"/>
                <a:gd name="T28" fmla="*/ 138 w 3554"/>
                <a:gd name="T29" fmla="*/ 273 h 273"/>
                <a:gd name="T30" fmla="*/ 102 w 3554"/>
                <a:gd name="T31" fmla="*/ 267 h 273"/>
                <a:gd name="T32" fmla="*/ 68 w 3554"/>
                <a:gd name="T33" fmla="*/ 255 h 273"/>
                <a:gd name="T34" fmla="*/ 40 w 3554"/>
                <a:gd name="T35" fmla="*/ 233 h 273"/>
                <a:gd name="T36" fmla="*/ 20 w 3554"/>
                <a:gd name="T37" fmla="*/ 205 h 273"/>
                <a:gd name="T38" fmla="*/ 6 w 3554"/>
                <a:gd name="T39" fmla="*/ 173 h 273"/>
                <a:gd name="T40" fmla="*/ 0 w 3554"/>
                <a:gd name="T41" fmla="*/ 135 h 273"/>
                <a:gd name="T42" fmla="*/ 6 w 3554"/>
                <a:gd name="T43" fmla="*/ 99 h 273"/>
                <a:gd name="T44" fmla="*/ 20 w 3554"/>
                <a:gd name="T45" fmla="*/ 67 h 273"/>
                <a:gd name="T46" fmla="*/ 40 w 3554"/>
                <a:gd name="T47" fmla="*/ 40 h 273"/>
                <a:gd name="T48" fmla="*/ 68 w 3554"/>
                <a:gd name="T49" fmla="*/ 18 h 273"/>
                <a:gd name="T50" fmla="*/ 102 w 3554"/>
                <a:gd name="T51" fmla="*/ 4 h 273"/>
                <a:gd name="T52" fmla="*/ 138 w 3554"/>
                <a:gd name="T53"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4" h="273">
                  <a:moveTo>
                    <a:pt x="138" y="0"/>
                  </a:moveTo>
                  <a:lnTo>
                    <a:pt x="3417" y="0"/>
                  </a:lnTo>
                  <a:lnTo>
                    <a:pt x="3453" y="4"/>
                  </a:lnTo>
                  <a:lnTo>
                    <a:pt x="3486" y="18"/>
                  </a:lnTo>
                  <a:lnTo>
                    <a:pt x="3514" y="40"/>
                  </a:lnTo>
                  <a:lnTo>
                    <a:pt x="3534" y="67"/>
                  </a:lnTo>
                  <a:lnTo>
                    <a:pt x="3548" y="99"/>
                  </a:lnTo>
                  <a:lnTo>
                    <a:pt x="3554" y="135"/>
                  </a:lnTo>
                  <a:lnTo>
                    <a:pt x="3548" y="173"/>
                  </a:lnTo>
                  <a:lnTo>
                    <a:pt x="3534" y="205"/>
                  </a:lnTo>
                  <a:lnTo>
                    <a:pt x="3514" y="233"/>
                  </a:lnTo>
                  <a:lnTo>
                    <a:pt x="3486" y="255"/>
                  </a:lnTo>
                  <a:lnTo>
                    <a:pt x="3453" y="267"/>
                  </a:lnTo>
                  <a:lnTo>
                    <a:pt x="3417" y="273"/>
                  </a:lnTo>
                  <a:lnTo>
                    <a:pt x="138" y="273"/>
                  </a:lnTo>
                  <a:lnTo>
                    <a:pt x="102" y="267"/>
                  </a:lnTo>
                  <a:lnTo>
                    <a:pt x="68" y="255"/>
                  </a:lnTo>
                  <a:lnTo>
                    <a:pt x="40" y="233"/>
                  </a:lnTo>
                  <a:lnTo>
                    <a:pt x="20" y="205"/>
                  </a:lnTo>
                  <a:lnTo>
                    <a:pt x="6" y="173"/>
                  </a:lnTo>
                  <a:lnTo>
                    <a:pt x="0" y="135"/>
                  </a:lnTo>
                  <a:lnTo>
                    <a:pt x="6" y="99"/>
                  </a:lnTo>
                  <a:lnTo>
                    <a:pt x="20" y="67"/>
                  </a:lnTo>
                  <a:lnTo>
                    <a:pt x="40" y="40"/>
                  </a:lnTo>
                  <a:lnTo>
                    <a:pt x="68" y="18"/>
                  </a:lnTo>
                  <a:lnTo>
                    <a:pt x="102" y="4"/>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10" name="Rectangle 9"/>
          <p:cNvSpPr/>
          <p:nvPr/>
        </p:nvSpPr>
        <p:spPr>
          <a:xfrm>
            <a:off x="2645147" y="1936314"/>
            <a:ext cx="941283" cy="369332"/>
          </a:xfrm>
          <a:prstGeom prst="rect">
            <a:avLst/>
          </a:prstGeom>
        </p:spPr>
        <p:txBody>
          <a:bodyPr wrap="none">
            <a:spAutoFit/>
          </a:bodyPr>
          <a:lstStyle/>
          <a:p>
            <a:r>
              <a:rPr lang="en-IN" dirty="0">
                <a:solidFill>
                  <a:schemeClr val="tx1">
                    <a:lumMod val="50000"/>
                    <a:lumOff val="50000"/>
                  </a:schemeClr>
                </a:solidFill>
                <a:latin typeface="Arial" pitchFamily="34" charset="0"/>
                <a:cs typeface="Arial" pitchFamily="34" charset="0"/>
              </a:rPr>
              <a:t>10 Min </a:t>
            </a:r>
            <a:endParaRPr lang="en-US" dirty="0"/>
          </a:p>
        </p:txBody>
      </p:sp>
      <p:sp>
        <p:nvSpPr>
          <p:cNvPr id="114" name="Rectangle 113"/>
          <p:cNvSpPr/>
          <p:nvPr/>
        </p:nvSpPr>
        <p:spPr>
          <a:xfrm>
            <a:off x="3127576" y="2350086"/>
            <a:ext cx="1146468" cy="369332"/>
          </a:xfrm>
          <a:prstGeom prst="rect">
            <a:avLst/>
          </a:prstGeom>
        </p:spPr>
        <p:txBody>
          <a:bodyPr wrap="none">
            <a:spAutoFit/>
          </a:bodyPr>
          <a:lstStyle/>
          <a:p>
            <a:r>
              <a:rPr lang="en-IN" dirty="0">
                <a:solidFill>
                  <a:schemeClr val="tx1">
                    <a:lumMod val="50000"/>
                    <a:lumOff val="50000"/>
                  </a:schemeClr>
                </a:solidFill>
                <a:latin typeface="Arial" pitchFamily="34" charset="0"/>
                <a:cs typeface="Arial" pitchFamily="34" charset="0"/>
              </a:rPr>
              <a:t>5-10 Min </a:t>
            </a:r>
            <a:endParaRPr lang="en-US" dirty="0"/>
          </a:p>
        </p:txBody>
      </p:sp>
      <p:sp>
        <p:nvSpPr>
          <p:cNvPr id="115" name="Rectangle 114"/>
          <p:cNvSpPr/>
          <p:nvPr/>
        </p:nvSpPr>
        <p:spPr>
          <a:xfrm>
            <a:off x="3605549" y="3224362"/>
            <a:ext cx="941283" cy="369332"/>
          </a:xfrm>
          <a:prstGeom prst="rect">
            <a:avLst/>
          </a:prstGeom>
        </p:spPr>
        <p:txBody>
          <a:bodyPr wrap="none">
            <a:spAutoFit/>
          </a:bodyPr>
          <a:lstStyle/>
          <a:p>
            <a:r>
              <a:rPr lang="en-IN" dirty="0">
                <a:solidFill>
                  <a:schemeClr val="tx1">
                    <a:lumMod val="50000"/>
                    <a:lumOff val="50000"/>
                  </a:schemeClr>
                </a:solidFill>
                <a:latin typeface="Arial" pitchFamily="34" charset="0"/>
                <a:cs typeface="Arial" pitchFamily="34" charset="0"/>
              </a:rPr>
              <a:t>10 Min </a:t>
            </a:r>
            <a:endParaRPr lang="en-US" dirty="0"/>
          </a:p>
        </p:txBody>
      </p:sp>
      <p:sp>
        <p:nvSpPr>
          <p:cNvPr id="116" name="Rectangle 115"/>
          <p:cNvSpPr/>
          <p:nvPr/>
        </p:nvSpPr>
        <p:spPr>
          <a:xfrm>
            <a:off x="3733823" y="4198356"/>
            <a:ext cx="941283" cy="369332"/>
          </a:xfrm>
          <a:prstGeom prst="rect">
            <a:avLst/>
          </a:prstGeom>
        </p:spPr>
        <p:txBody>
          <a:bodyPr wrap="none">
            <a:spAutoFit/>
          </a:bodyPr>
          <a:lstStyle/>
          <a:p>
            <a:r>
              <a:rPr lang="en-IN" dirty="0">
                <a:solidFill>
                  <a:schemeClr val="tx1">
                    <a:lumMod val="50000"/>
                    <a:lumOff val="50000"/>
                  </a:schemeClr>
                </a:solidFill>
                <a:latin typeface="Arial" pitchFamily="34" charset="0"/>
                <a:cs typeface="Arial" pitchFamily="34" charset="0"/>
              </a:rPr>
              <a:t>10 Min </a:t>
            </a:r>
            <a:endParaRPr lang="en-US" dirty="0"/>
          </a:p>
        </p:txBody>
      </p:sp>
      <p:sp>
        <p:nvSpPr>
          <p:cNvPr id="117" name="Rectangle 116"/>
          <p:cNvSpPr/>
          <p:nvPr/>
        </p:nvSpPr>
        <p:spPr>
          <a:xfrm>
            <a:off x="3006685" y="5658111"/>
            <a:ext cx="813043" cy="369332"/>
          </a:xfrm>
          <a:prstGeom prst="rect">
            <a:avLst/>
          </a:prstGeom>
        </p:spPr>
        <p:txBody>
          <a:bodyPr wrap="none">
            <a:spAutoFit/>
          </a:bodyPr>
          <a:lstStyle/>
          <a:p>
            <a:r>
              <a:rPr lang="en-IN" dirty="0">
                <a:solidFill>
                  <a:schemeClr val="tx1">
                    <a:lumMod val="50000"/>
                    <a:lumOff val="50000"/>
                  </a:schemeClr>
                </a:solidFill>
                <a:latin typeface="Arial" pitchFamily="34" charset="0"/>
                <a:cs typeface="Arial" pitchFamily="34" charset="0"/>
              </a:rPr>
              <a:t>5 Min </a:t>
            </a:r>
            <a:endParaRPr lang="en-US" dirty="0"/>
          </a:p>
        </p:txBody>
      </p:sp>
      <p:grpSp>
        <p:nvGrpSpPr>
          <p:cNvPr id="118" name="Group 117"/>
          <p:cNvGrpSpPr/>
          <p:nvPr/>
        </p:nvGrpSpPr>
        <p:grpSpPr>
          <a:xfrm>
            <a:off x="5839673" y="5970082"/>
            <a:ext cx="3938262" cy="646331"/>
            <a:chOff x="6712960" y="1442935"/>
            <a:chExt cx="2405788" cy="646331"/>
          </a:xfrm>
        </p:grpSpPr>
        <p:sp>
          <p:nvSpPr>
            <p:cNvPr id="119" name="Rectangle 118"/>
            <p:cNvSpPr/>
            <p:nvPr/>
          </p:nvSpPr>
          <p:spPr>
            <a:xfrm>
              <a:off x="6712960" y="1781489"/>
              <a:ext cx="2405788" cy="307777"/>
            </a:xfrm>
            <a:prstGeom prst="rect">
              <a:avLst/>
            </a:prstGeom>
          </p:spPr>
          <p:txBody>
            <a:bodyPr wrap="square">
              <a:spAutoFit/>
            </a:bodyPr>
            <a:lstStyle/>
            <a:p>
              <a:r>
                <a:rPr lang="en-IN" sz="1400" dirty="0">
                  <a:solidFill>
                    <a:schemeClr val="tx1">
                      <a:lumMod val="50000"/>
                      <a:lumOff val="50000"/>
                    </a:schemeClr>
                  </a:solidFill>
                  <a:latin typeface="Arial" pitchFamily="34" charset="0"/>
                  <a:cs typeface="Arial" pitchFamily="34" charset="0"/>
                </a:rPr>
                <a:t>David Chapman</a:t>
              </a:r>
            </a:p>
          </p:txBody>
        </p:sp>
        <p:sp>
          <p:nvSpPr>
            <p:cNvPr id="120" name="TextBox 119"/>
            <p:cNvSpPr txBox="1"/>
            <p:nvPr/>
          </p:nvSpPr>
          <p:spPr>
            <a:xfrm>
              <a:off x="6712960" y="1442935"/>
              <a:ext cx="2405788" cy="338554"/>
            </a:xfrm>
            <a:prstGeom prst="rect">
              <a:avLst/>
            </a:prstGeom>
            <a:noFill/>
          </p:spPr>
          <p:txBody>
            <a:bodyPr wrap="square" rtlCol="0">
              <a:spAutoFit/>
            </a:bodyPr>
            <a:lstStyle/>
            <a:p>
              <a:r>
                <a:rPr lang="en-IN" sz="1600" b="1" dirty="0">
                  <a:solidFill>
                    <a:schemeClr val="tx1">
                      <a:lumMod val="65000"/>
                      <a:lumOff val="35000"/>
                    </a:schemeClr>
                  </a:solidFill>
                  <a:latin typeface="Arial" pitchFamily="34" charset="0"/>
                  <a:cs typeface="Arial" pitchFamily="34" charset="0"/>
                </a:rPr>
                <a:t>Closing</a:t>
              </a:r>
            </a:p>
          </p:txBody>
        </p:sp>
      </p:grpSp>
      <p:sp>
        <p:nvSpPr>
          <p:cNvPr id="121" name="Diamond 120"/>
          <p:cNvSpPr/>
          <p:nvPr/>
        </p:nvSpPr>
        <p:spPr>
          <a:xfrm>
            <a:off x="4292809" y="5315573"/>
            <a:ext cx="243749" cy="243749"/>
          </a:xfrm>
          <a:prstGeom prst="diamond">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2" name="Straight Connector 121"/>
          <p:cNvCxnSpPr/>
          <p:nvPr/>
        </p:nvCxnSpPr>
        <p:spPr>
          <a:xfrm>
            <a:off x="4635532" y="5434279"/>
            <a:ext cx="1494151" cy="0"/>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3" name="Oval 122"/>
          <p:cNvSpPr/>
          <p:nvPr/>
        </p:nvSpPr>
        <p:spPr>
          <a:xfrm>
            <a:off x="6255003" y="4983259"/>
            <a:ext cx="926088" cy="926088"/>
          </a:xfrm>
          <a:prstGeom prst="ellipse">
            <a:avLst/>
          </a:prstGeom>
          <a:solidFill>
            <a:srgbClr val="97D9F3"/>
          </a:solidFill>
          <a:ln>
            <a:noFill/>
          </a:ln>
          <a:effectLst>
            <a:innerShdw blurRad="165100" dir="13500000">
              <a:prstClr val="black">
                <a:alpha val="6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4" name="Group 123"/>
          <p:cNvGrpSpPr/>
          <p:nvPr/>
        </p:nvGrpSpPr>
        <p:grpSpPr>
          <a:xfrm>
            <a:off x="6358340" y="5094938"/>
            <a:ext cx="658751" cy="688358"/>
            <a:chOff x="203201" y="3200400"/>
            <a:chExt cx="4979988" cy="5203826"/>
          </a:xfrm>
          <a:solidFill>
            <a:schemeClr val="bg1"/>
          </a:solidFill>
        </p:grpSpPr>
        <p:sp>
          <p:nvSpPr>
            <p:cNvPr id="125" name="Freeform 124"/>
            <p:cNvSpPr>
              <a:spLocks noEditPoints="1"/>
            </p:cNvSpPr>
            <p:nvPr/>
          </p:nvSpPr>
          <p:spPr bwMode="auto">
            <a:xfrm>
              <a:off x="3371851" y="3200400"/>
              <a:ext cx="1811338" cy="4524375"/>
            </a:xfrm>
            <a:custGeom>
              <a:avLst/>
              <a:gdLst>
                <a:gd name="T0" fmla="*/ 965 w 2281"/>
                <a:gd name="T1" fmla="*/ 349 h 5701"/>
                <a:gd name="T2" fmla="*/ 739 w 2281"/>
                <a:gd name="T3" fmla="*/ 614 h 5701"/>
                <a:gd name="T4" fmla="*/ 538 w 2281"/>
                <a:gd name="T5" fmla="*/ 1066 h 5701"/>
                <a:gd name="T6" fmla="*/ 384 w 2281"/>
                <a:gd name="T7" fmla="*/ 1680 h 5701"/>
                <a:gd name="T8" fmla="*/ 297 w 2281"/>
                <a:gd name="T9" fmla="*/ 2432 h 5701"/>
                <a:gd name="T10" fmla="*/ 297 w 2281"/>
                <a:gd name="T11" fmla="*/ 3269 h 5701"/>
                <a:gd name="T12" fmla="*/ 384 w 2281"/>
                <a:gd name="T13" fmla="*/ 4021 h 5701"/>
                <a:gd name="T14" fmla="*/ 538 w 2281"/>
                <a:gd name="T15" fmla="*/ 4634 h 5701"/>
                <a:gd name="T16" fmla="*/ 739 w 2281"/>
                <a:gd name="T17" fmla="*/ 5087 h 5701"/>
                <a:gd name="T18" fmla="*/ 965 w 2281"/>
                <a:gd name="T19" fmla="*/ 5354 h 5701"/>
                <a:gd name="T20" fmla="*/ 1198 w 2281"/>
                <a:gd name="T21" fmla="*/ 5408 h 5701"/>
                <a:gd name="T22" fmla="*/ 1431 w 2281"/>
                <a:gd name="T23" fmla="*/ 5244 h 5701"/>
                <a:gd name="T24" fmla="*/ 1647 w 2281"/>
                <a:gd name="T25" fmla="*/ 4882 h 5701"/>
                <a:gd name="T26" fmla="*/ 1826 w 2281"/>
                <a:gd name="T27" fmla="*/ 4345 h 5701"/>
                <a:gd name="T28" fmla="*/ 1950 w 2281"/>
                <a:gd name="T29" fmla="*/ 3660 h 5701"/>
                <a:gd name="T30" fmla="*/ 1996 w 2281"/>
                <a:gd name="T31" fmla="*/ 2850 h 5701"/>
                <a:gd name="T32" fmla="*/ 1950 w 2281"/>
                <a:gd name="T33" fmla="*/ 2041 h 5701"/>
                <a:gd name="T34" fmla="*/ 1826 w 2281"/>
                <a:gd name="T35" fmla="*/ 1355 h 5701"/>
                <a:gd name="T36" fmla="*/ 1647 w 2281"/>
                <a:gd name="T37" fmla="*/ 819 h 5701"/>
                <a:gd name="T38" fmla="*/ 1431 w 2281"/>
                <a:gd name="T39" fmla="*/ 456 h 5701"/>
                <a:gd name="T40" fmla="*/ 1198 w 2281"/>
                <a:gd name="T41" fmla="*/ 293 h 5701"/>
                <a:gd name="T42" fmla="*/ 1300 w 2281"/>
                <a:gd name="T43" fmla="*/ 24 h 5701"/>
                <a:gd name="T44" fmla="*/ 1583 w 2281"/>
                <a:gd name="T45" fmla="*/ 201 h 5701"/>
                <a:gd name="T46" fmla="*/ 1820 w 2281"/>
                <a:gd name="T47" fmla="*/ 526 h 5701"/>
                <a:gd name="T48" fmla="*/ 2010 w 2281"/>
                <a:gd name="T49" fmla="*/ 969 h 5701"/>
                <a:gd name="T50" fmla="*/ 2149 w 2281"/>
                <a:gd name="T51" fmla="*/ 1497 h 5701"/>
                <a:gd name="T52" fmla="*/ 2241 w 2281"/>
                <a:gd name="T53" fmla="*/ 2083 h 5701"/>
                <a:gd name="T54" fmla="*/ 2279 w 2281"/>
                <a:gd name="T55" fmla="*/ 2697 h 5701"/>
                <a:gd name="T56" fmla="*/ 2267 w 2281"/>
                <a:gd name="T57" fmla="*/ 3313 h 5701"/>
                <a:gd name="T58" fmla="*/ 2201 w 2281"/>
                <a:gd name="T59" fmla="*/ 3915 h 5701"/>
                <a:gd name="T60" fmla="*/ 2086 w 2281"/>
                <a:gd name="T61" fmla="*/ 4477 h 5701"/>
                <a:gd name="T62" fmla="*/ 1920 w 2281"/>
                <a:gd name="T63" fmla="*/ 4967 h 5701"/>
                <a:gd name="T64" fmla="*/ 1707 w 2281"/>
                <a:gd name="T65" fmla="*/ 5354 h 5701"/>
                <a:gd name="T66" fmla="*/ 1447 w 2281"/>
                <a:gd name="T67" fmla="*/ 5609 h 5701"/>
                <a:gd name="T68" fmla="*/ 1140 w 2281"/>
                <a:gd name="T69" fmla="*/ 5701 h 5701"/>
                <a:gd name="T70" fmla="*/ 833 w 2281"/>
                <a:gd name="T71" fmla="*/ 5609 h 5701"/>
                <a:gd name="T72" fmla="*/ 574 w 2281"/>
                <a:gd name="T73" fmla="*/ 5354 h 5701"/>
                <a:gd name="T74" fmla="*/ 361 w 2281"/>
                <a:gd name="T75" fmla="*/ 4967 h 5701"/>
                <a:gd name="T76" fmla="*/ 195 w 2281"/>
                <a:gd name="T77" fmla="*/ 4477 h 5701"/>
                <a:gd name="T78" fmla="*/ 79 w 2281"/>
                <a:gd name="T79" fmla="*/ 3915 h 5701"/>
                <a:gd name="T80" fmla="*/ 16 w 2281"/>
                <a:gd name="T81" fmla="*/ 3313 h 5701"/>
                <a:gd name="T82" fmla="*/ 2 w 2281"/>
                <a:gd name="T83" fmla="*/ 2697 h 5701"/>
                <a:gd name="T84" fmla="*/ 41 w 2281"/>
                <a:gd name="T85" fmla="*/ 2083 h 5701"/>
                <a:gd name="T86" fmla="*/ 131 w 2281"/>
                <a:gd name="T87" fmla="*/ 1497 h 5701"/>
                <a:gd name="T88" fmla="*/ 271 w 2281"/>
                <a:gd name="T89" fmla="*/ 969 h 5701"/>
                <a:gd name="T90" fmla="*/ 460 w 2281"/>
                <a:gd name="T91" fmla="*/ 526 h 5701"/>
                <a:gd name="T92" fmla="*/ 698 w 2281"/>
                <a:gd name="T93" fmla="*/ 201 h 5701"/>
                <a:gd name="T94" fmla="*/ 981 w 2281"/>
                <a:gd name="T95" fmla="*/ 24 h 5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1" h="5701">
                  <a:moveTo>
                    <a:pt x="1140" y="285"/>
                  </a:moveTo>
                  <a:lnTo>
                    <a:pt x="1082" y="293"/>
                  </a:lnTo>
                  <a:lnTo>
                    <a:pt x="1025" y="313"/>
                  </a:lnTo>
                  <a:lnTo>
                    <a:pt x="965" y="349"/>
                  </a:lnTo>
                  <a:lnTo>
                    <a:pt x="907" y="397"/>
                  </a:lnTo>
                  <a:lnTo>
                    <a:pt x="851" y="456"/>
                  </a:lnTo>
                  <a:lnTo>
                    <a:pt x="793" y="530"/>
                  </a:lnTo>
                  <a:lnTo>
                    <a:pt x="739" y="614"/>
                  </a:lnTo>
                  <a:lnTo>
                    <a:pt x="686" y="712"/>
                  </a:lnTo>
                  <a:lnTo>
                    <a:pt x="634" y="819"/>
                  </a:lnTo>
                  <a:lnTo>
                    <a:pt x="584" y="937"/>
                  </a:lnTo>
                  <a:lnTo>
                    <a:pt x="538" y="1066"/>
                  </a:lnTo>
                  <a:lnTo>
                    <a:pt x="494" y="1206"/>
                  </a:lnTo>
                  <a:lnTo>
                    <a:pt x="454" y="1355"/>
                  </a:lnTo>
                  <a:lnTo>
                    <a:pt x="416" y="1513"/>
                  </a:lnTo>
                  <a:lnTo>
                    <a:pt x="384" y="1680"/>
                  </a:lnTo>
                  <a:lnTo>
                    <a:pt x="355" y="1858"/>
                  </a:lnTo>
                  <a:lnTo>
                    <a:pt x="331" y="2041"/>
                  </a:lnTo>
                  <a:lnTo>
                    <a:pt x="311" y="2233"/>
                  </a:lnTo>
                  <a:lnTo>
                    <a:pt x="297" y="2432"/>
                  </a:lnTo>
                  <a:lnTo>
                    <a:pt x="289" y="2637"/>
                  </a:lnTo>
                  <a:lnTo>
                    <a:pt x="285" y="2850"/>
                  </a:lnTo>
                  <a:lnTo>
                    <a:pt x="289" y="3064"/>
                  </a:lnTo>
                  <a:lnTo>
                    <a:pt x="297" y="3269"/>
                  </a:lnTo>
                  <a:lnTo>
                    <a:pt x="311" y="3468"/>
                  </a:lnTo>
                  <a:lnTo>
                    <a:pt x="331" y="3660"/>
                  </a:lnTo>
                  <a:lnTo>
                    <a:pt x="355" y="3845"/>
                  </a:lnTo>
                  <a:lnTo>
                    <a:pt x="384" y="4021"/>
                  </a:lnTo>
                  <a:lnTo>
                    <a:pt x="416" y="4188"/>
                  </a:lnTo>
                  <a:lnTo>
                    <a:pt x="454" y="4345"/>
                  </a:lnTo>
                  <a:lnTo>
                    <a:pt x="494" y="4495"/>
                  </a:lnTo>
                  <a:lnTo>
                    <a:pt x="538" y="4634"/>
                  </a:lnTo>
                  <a:lnTo>
                    <a:pt x="584" y="4764"/>
                  </a:lnTo>
                  <a:lnTo>
                    <a:pt x="634" y="4882"/>
                  </a:lnTo>
                  <a:lnTo>
                    <a:pt x="686" y="4989"/>
                  </a:lnTo>
                  <a:lnTo>
                    <a:pt x="739" y="5087"/>
                  </a:lnTo>
                  <a:lnTo>
                    <a:pt x="793" y="5173"/>
                  </a:lnTo>
                  <a:lnTo>
                    <a:pt x="851" y="5244"/>
                  </a:lnTo>
                  <a:lnTo>
                    <a:pt x="907" y="5306"/>
                  </a:lnTo>
                  <a:lnTo>
                    <a:pt x="965" y="5354"/>
                  </a:lnTo>
                  <a:lnTo>
                    <a:pt x="1025" y="5388"/>
                  </a:lnTo>
                  <a:lnTo>
                    <a:pt x="1082" y="5408"/>
                  </a:lnTo>
                  <a:lnTo>
                    <a:pt x="1140" y="5416"/>
                  </a:lnTo>
                  <a:lnTo>
                    <a:pt x="1198" y="5408"/>
                  </a:lnTo>
                  <a:lnTo>
                    <a:pt x="1256" y="5388"/>
                  </a:lnTo>
                  <a:lnTo>
                    <a:pt x="1316" y="5354"/>
                  </a:lnTo>
                  <a:lnTo>
                    <a:pt x="1374" y="5306"/>
                  </a:lnTo>
                  <a:lnTo>
                    <a:pt x="1431" y="5244"/>
                  </a:lnTo>
                  <a:lnTo>
                    <a:pt x="1487" y="5173"/>
                  </a:lnTo>
                  <a:lnTo>
                    <a:pt x="1541" y="5087"/>
                  </a:lnTo>
                  <a:lnTo>
                    <a:pt x="1595" y="4989"/>
                  </a:lnTo>
                  <a:lnTo>
                    <a:pt x="1647" y="4882"/>
                  </a:lnTo>
                  <a:lnTo>
                    <a:pt x="1697" y="4764"/>
                  </a:lnTo>
                  <a:lnTo>
                    <a:pt x="1743" y="4634"/>
                  </a:lnTo>
                  <a:lnTo>
                    <a:pt x="1786" y="4495"/>
                  </a:lnTo>
                  <a:lnTo>
                    <a:pt x="1826" y="4345"/>
                  </a:lnTo>
                  <a:lnTo>
                    <a:pt x="1864" y="4188"/>
                  </a:lnTo>
                  <a:lnTo>
                    <a:pt x="1896" y="4021"/>
                  </a:lnTo>
                  <a:lnTo>
                    <a:pt x="1926" y="3845"/>
                  </a:lnTo>
                  <a:lnTo>
                    <a:pt x="1950" y="3660"/>
                  </a:lnTo>
                  <a:lnTo>
                    <a:pt x="1970" y="3468"/>
                  </a:lnTo>
                  <a:lnTo>
                    <a:pt x="1984" y="3269"/>
                  </a:lnTo>
                  <a:lnTo>
                    <a:pt x="1994" y="3064"/>
                  </a:lnTo>
                  <a:lnTo>
                    <a:pt x="1996" y="2850"/>
                  </a:lnTo>
                  <a:lnTo>
                    <a:pt x="1994" y="2637"/>
                  </a:lnTo>
                  <a:lnTo>
                    <a:pt x="1984" y="2432"/>
                  </a:lnTo>
                  <a:lnTo>
                    <a:pt x="1970" y="2233"/>
                  </a:lnTo>
                  <a:lnTo>
                    <a:pt x="1950" y="2041"/>
                  </a:lnTo>
                  <a:lnTo>
                    <a:pt x="1926" y="1858"/>
                  </a:lnTo>
                  <a:lnTo>
                    <a:pt x="1896" y="1680"/>
                  </a:lnTo>
                  <a:lnTo>
                    <a:pt x="1864" y="1513"/>
                  </a:lnTo>
                  <a:lnTo>
                    <a:pt x="1826" y="1355"/>
                  </a:lnTo>
                  <a:lnTo>
                    <a:pt x="1786" y="1206"/>
                  </a:lnTo>
                  <a:lnTo>
                    <a:pt x="1743" y="1066"/>
                  </a:lnTo>
                  <a:lnTo>
                    <a:pt x="1697" y="937"/>
                  </a:lnTo>
                  <a:lnTo>
                    <a:pt x="1647" y="819"/>
                  </a:lnTo>
                  <a:lnTo>
                    <a:pt x="1595" y="712"/>
                  </a:lnTo>
                  <a:lnTo>
                    <a:pt x="1541" y="614"/>
                  </a:lnTo>
                  <a:lnTo>
                    <a:pt x="1487" y="530"/>
                  </a:lnTo>
                  <a:lnTo>
                    <a:pt x="1431" y="456"/>
                  </a:lnTo>
                  <a:lnTo>
                    <a:pt x="1374" y="397"/>
                  </a:lnTo>
                  <a:lnTo>
                    <a:pt x="1316" y="349"/>
                  </a:lnTo>
                  <a:lnTo>
                    <a:pt x="1256" y="313"/>
                  </a:lnTo>
                  <a:lnTo>
                    <a:pt x="1198" y="293"/>
                  </a:lnTo>
                  <a:lnTo>
                    <a:pt x="1140" y="285"/>
                  </a:lnTo>
                  <a:close/>
                  <a:moveTo>
                    <a:pt x="1140" y="0"/>
                  </a:moveTo>
                  <a:lnTo>
                    <a:pt x="1222" y="6"/>
                  </a:lnTo>
                  <a:lnTo>
                    <a:pt x="1300" y="24"/>
                  </a:lnTo>
                  <a:lnTo>
                    <a:pt x="1376" y="52"/>
                  </a:lnTo>
                  <a:lnTo>
                    <a:pt x="1447" y="92"/>
                  </a:lnTo>
                  <a:lnTo>
                    <a:pt x="1517" y="142"/>
                  </a:lnTo>
                  <a:lnTo>
                    <a:pt x="1583" y="201"/>
                  </a:lnTo>
                  <a:lnTo>
                    <a:pt x="1647" y="269"/>
                  </a:lnTo>
                  <a:lnTo>
                    <a:pt x="1707" y="347"/>
                  </a:lnTo>
                  <a:lnTo>
                    <a:pt x="1764" y="433"/>
                  </a:lnTo>
                  <a:lnTo>
                    <a:pt x="1820" y="526"/>
                  </a:lnTo>
                  <a:lnTo>
                    <a:pt x="1872" y="626"/>
                  </a:lnTo>
                  <a:lnTo>
                    <a:pt x="1920" y="734"/>
                  </a:lnTo>
                  <a:lnTo>
                    <a:pt x="1966" y="847"/>
                  </a:lnTo>
                  <a:lnTo>
                    <a:pt x="2010" y="969"/>
                  </a:lnTo>
                  <a:lnTo>
                    <a:pt x="2050" y="1094"/>
                  </a:lnTo>
                  <a:lnTo>
                    <a:pt x="2086" y="1224"/>
                  </a:lnTo>
                  <a:lnTo>
                    <a:pt x="2119" y="1359"/>
                  </a:lnTo>
                  <a:lnTo>
                    <a:pt x="2149" y="1497"/>
                  </a:lnTo>
                  <a:lnTo>
                    <a:pt x="2177" y="1640"/>
                  </a:lnTo>
                  <a:lnTo>
                    <a:pt x="2201" y="1786"/>
                  </a:lnTo>
                  <a:lnTo>
                    <a:pt x="2223" y="1934"/>
                  </a:lnTo>
                  <a:lnTo>
                    <a:pt x="2241" y="2083"/>
                  </a:lnTo>
                  <a:lnTo>
                    <a:pt x="2255" y="2237"/>
                  </a:lnTo>
                  <a:lnTo>
                    <a:pt x="2267" y="2388"/>
                  </a:lnTo>
                  <a:lnTo>
                    <a:pt x="2275" y="2543"/>
                  </a:lnTo>
                  <a:lnTo>
                    <a:pt x="2279" y="2697"/>
                  </a:lnTo>
                  <a:lnTo>
                    <a:pt x="2281" y="2850"/>
                  </a:lnTo>
                  <a:lnTo>
                    <a:pt x="2279" y="3004"/>
                  </a:lnTo>
                  <a:lnTo>
                    <a:pt x="2275" y="3159"/>
                  </a:lnTo>
                  <a:lnTo>
                    <a:pt x="2267" y="3313"/>
                  </a:lnTo>
                  <a:lnTo>
                    <a:pt x="2255" y="3466"/>
                  </a:lnTo>
                  <a:lnTo>
                    <a:pt x="2241" y="3618"/>
                  </a:lnTo>
                  <a:lnTo>
                    <a:pt x="2223" y="3767"/>
                  </a:lnTo>
                  <a:lnTo>
                    <a:pt x="2201" y="3915"/>
                  </a:lnTo>
                  <a:lnTo>
                    <a:pt x="2177" y="4060"/>
                  </a:lnTo>
                  <a:lnTo>
                    <a:pt x="2149" y="4204"/>
                  </a:lnTo>
                  <a:lnTo>
                    <a:pt x="2119" y="4343"/>
                  </a:lnTo>
                  <a:lnTo>
                    <a:pt x="2086" y="4477"/>
                  </a:lnTo>
                  <a:lnTo>
                    <a:pt x="2050" y="4609"/>
                  </a:lnTo>
                  <a:lnTo>
                    <a:pt x="2010" y="4734"/>
                  </a:lnTo>
                  <a:lnTo>
                    <a:pt x="1966" y="4854"/>
                  </a:lnTo>
                  <a:lnTo>
                    <a:pt x="1920" y="4967"/>
                  </a:lnTo>
                  <a:lnTo>
                    <a:pt x="1872" y="5075"/>
                  </a:lnTo>
                  <a:lnTo>
                    <a:pt x="1820" y="5175"/>
                  </a:lnTo>
                  <a:lnTo>
                    <a:pt x="1764" y="5268"/>
                  </a:lnTo>
                  <a:lnTo>
                    <a:pt x="1707" y="5354"/>
                  </a:lnTo>
                  <a:lnTo>
                    <a:pt x="1647" y="5432"/>
                  </a:lnTo>
                  <a:lnTo>
                    <a:pt x="1583" y="5500"/>
                  </a:lnTo>
                  <a:lnTo>
                    <a:pt x="1517" y="5559"/>
                  </a:lnTo>
                  <a:lnTo>
                    <a:pt x="1447" y="5609"/>
                  </a:lnTo>
                  <a:lnTo>
                    <a:pt x="1376" y="5649"/>
                  </a:lnTo>
                  <a:lnTo>
                    <a:pt x="1300" y="5677"/>
                  </a:lnTo>
                  <a:lnTo>
                    <a:pt x="1222" y="5695"/>
                  </a:lnTo>
                  <a:lnTo>
                    <a:pt x="1140" y="5701"/>
                  </a:lnTo>
                  <a:lnTo>
                    <a:pt x="1061" y="5695"/>
                  </a:lnTo>
                  <a:lnTo>
                    <a:pt x="981" y="5677"/>
                  </a:lnTo>
                  <a:lnTo>
                    <a:pt x="907" y="5649"/>
                  </a:lnTo>
                  <a:lnTo>
                    <a:pt x="833" y="5609"/>
                  </a:lnTo>
                  <a:lnTo>
                    <a:pt x="763" y="5559"/>
                  </a:lnTo>
                  <a:lnTo>
                    <a:pt x="698" y="5500"/>
                  </a:lnTo>
                  <a:lnTo>
                    <a:pt x="634" y="5432"/>
                  </a:lnTo>
                  <a:lnTo>
                    <a:pt x="574" y="5354"/>
                  </a:lnTo>
                  <a:lnTo>
                    <a:pt x="516" y="5268"/>
                  </a:lnTo>
                  <a:lnTo>
                    <a:pt x="460" y="5175"/>
                  </a:lnTo>
                  <a:lnTo>
                    <a:pt x="408" y="5075"/>
                  </a:lnTo>
                  <a:lnTo>
                    <a:pt x="361" y="4967"/>
                  </a:lnTo>
                  <a:lnTo>
                    <a:pt x="315" y="4854"/>
                  </a:lnTo>
                  <a:lnTo>
                    <a:pt x="271" y="4734"/>
                  </a:lnTo>
                  <a:lnTo>
                    <a:pt x="231" y="4609"/>
                  </a:lnTo>
                  <a:lnTo>
                    <a:pt x="195" y="4477"/>
                  </a:lnTo>
                  <a:lnTo>
                    <a:pt x="161" y="4343"/>
                  </a:lnTo>
                  <a:lnTo>
                    <a:pt x="131" y="4204"/>
                  </a:lnTo>
                  <a:lnTo>
                    <a:pt x="103" y="4060"/>
                  </a:lnTo>
                  <a:lnTo>
                    <a:pt x="79" y="3915"/>
                  </a:lnTo>
                  <a:lnTo>
                    <a:pt x="57" y="3767"/>
                  </a:lnTo>
                  <a:lnTo>
                    <a:pt x="41" y="3618"/>
                  </a:lnTo>
                  <a:lnTo>
                    <a:pt x="25" y="3466"/>
                  </a:lnTo>
                  <a:lnTo>
                    <a:pt x="16" y="3313"/>
                  </a:lnTo>
                  <a:lnTo>
                    <a:pt x="6" y="3159"/>
                  </a:lnTo>
                  <a:lnTo>
                    <a:pt x="2" y="3004"/>
                  </a:lnTo>
                  <a:lnTo>
                    <a:pt x="0" y="2850"/>
                  </a:lnTo>
                  <a:lnTo>
                    <a:pt x="2" y="2697"/>
                  </a:lnTo>
                  <a:lnTo>
                    <a:pt x="6" y="2543"/>
                  </a:lnTo>
                  <a:lnTo>
                    <a:pt x="16" y="2388"/>
                  </a:lnTo>
                  <a:lnTo>
                    <a:pt x="25" y="2237"/>
                  </a:lnTo>
                  <a:lnTo>
                    <a:pt x="41" y="2083"/>
                  </a:lnTo>
                  <a:lnTo>
                    <a:pt x="57" y="1934"/>
                  </a:lnTo>
                  <a:lnTo>
                    <a:pt x="79" y="1786"/>
                  </a:lnTo>
                  <a:lnTo>
                    <a:pt x="103" y="1640"/>
                  </a:lnTo>
                  <a:lnTo>
                    <a:pt x="131" y="1497"/>
                  </a:lnTo>
                  <a:lnTo>
                    <a:pt x="161" y="1359"/>
                  </a:lnTo>
                  <a:lnTo>
                    <a:pt x="195" y="1224"/>
                  </a:lnTo>
                  <a:lnTo>
                    <a:pt x="231" y="1094"/>
                  </a:lnTo>
                  <a:lnTo>
                    <a:pt x="271" y="969"/>
                  </a:lnTo>
                  <a:lnTo>
                    <a:pt x="315" y="847"/>
                  </a:lnTo>
                  <a:lnTo>
                    <a:pt x="361" y="734"/>
                  </a:lnTo>
                  <a:lnTo>
                    <a:pt x="408" y="626"/>
                  </a:lnTo>
                  <a:lnTo>
                    <a:pt x="460" y="526"/>
                  </a:lnTo>
                  <a:lnTo>
                    <a:pt x="516" y="433"/>
                  </a:lnTo>
                  <a:lnTo>
                    <a:pt x="574" y="347"/>
                  </a:lnTo>
                  <a:lnTo>
                    <a:pt x="634" y="269"/>
                  </a:lnTo>
                  <a:lnTo>
                    <a:pt x="698" y="201"/>
                  </a:lnTo>
                  <a:lnTo>
                    <a:pt x="763" y="142"/>
                  </a:lnTo>
                  <a:lnTo>
                    <a:pt x="833" y="92"/>
                  </a:lnTo>
                  <a:lnTo>
                    <a:pt x="907" y="52"/>
                  </a:lnTo>
                  <a:lnTo>
                    <a:pt x="981" y="24"/>
                  </a:lnTo>
                  <a:lnTo>
                    <a:pt x="1061" y="6"/>
                  </a:lnTo>
                  <a:lnTo>
                    <a:pt x="1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6" name="Freeform 125"/>
            <p:cNvSpPr>
              <a:spLocks/>
            </p:cNvSpPr>
            <p:nvPr/>
          </p:nvSpPr>
          <p:spPr bwMode="auto">
            <a:xfrm>
              <a:off x="4051301" y="4784725"/>
              <a:ext cx="679450" cy="1357313"/>
            </a:xfrm>
            <a:custGeom>
              <a:avLst/>
              <a:gdLst>
                <a:gd name="T0" fmla="*/ 225 w 856"/>
                <a:gd name="T1" fmla="*/ 6 h 1711"/>
                <a:gd name="T2" fmla="*/ 383 w 856"/>
                <a:gd name="T3" fmla="*/ 50 h 1711"/>
                <a:gd name="T4" fmla="*/ 525 w 856"/>
                <a:gd name="T5" fmla="*/ 134 h 1711"/>
                <a:gd name="T6" fmla="*/ 646 w 856"/>
                <a:gd name="T7" fmla="*/ 251 h 1711"/>
                <a:gd name="T8" fmla="*/ 744 w 856"/>
                <a:gd name="T9" fmla="*/ 397 h 1711"/>
                <a:gd name="T10" fmla="*/ 814 w 856"/>
                <a:gd name="T11" fmla="*/ 568 h 1711"/>
                <a:gd name="T12" fmla="*/ 852 w 856"/>
                <a:gd name="T13" fmla="*/ 756 h 1711"/>
                <a:gd name="T14" fmla="*/ 852 w 856"/>
                <a:gd name="T15" fmla="*/ 955 h 1711"/>
                <a:gd name="T16" fmla="*/ 814 w 856"/>
                <a:gd name="T17" fmla="*/ 1144 h 1711"/>
                <a:gd name="T18" fmla="*/ 744 w 856"/>
                <a:gd name="T19" fmla="*/ 1314 h 1711"/>
                <a:gd name="T20" fmla="*/ 646 w 856"/>
                <a:gd name="T21" fmla="*/ 1459 h 1711"/>
                <a:gd name="T22" fmla="*/ 525 w 856"/>
                <a:gd name="T23" fmla="*/ 1577 h 1711"/>
                <a:gd name="T24" fmla="*/ 383 w 856"/>
                <a:gd name="T25" fmla="*/ 1661 h 1711"/>
                <a:gd name="T26" fmla="*/ 225 w 856"/>
                <a:gd name="T27" fmla="*/ 1705 h 1711"/>
                <a:gd name="T28" fmla="*/ 106 w 856"/>
                <a:gd name="T29" fmla="*/ 1707 h 1711"/>
                <a:gd name="T30" fmla="*/ 42 w 856"/>
                <a:gd name="T31" fmla="*/ 1669 h 1711"/>
                <a:gd name="T32" fmla="*/ 6 w 856"/>
                <a:gd name="T33" fmla="*/ 1607 h 1711"/>
                <a:gd name="T34" fmla="*/ 6 w 856"/>
                <a:gd name="T35" fmla="*/ 1531 h 1711"/>
                <a:gd name="T36" fmla="*/ 42 w 856"/>
                <a:gd name="T37" fmla="*/ 1467 h 1711"/>
                <a:gd name="T38" fmla="*/ 106 w 856"/>
                <a:gd name="T39" fmla="*/ 1432 h 1711"/>
                <a:gd name="T40" fmla="*/ 206 w 856"/>
                <a:gd name="T41" fmla="*/ 1420 h 1711"/>
                <a:gd name="T42" fmla="*/ 323 w 856"/>
                <a:gd name="T43" fmla="*/ 1372 h 1711"/>
                <a:gd name="T44" fmla="*/ 423 w 856"/>
                <a:gd name="T45" fmla="*/ 1286 h 1711"/>
                <a:gd name="T46" fmla="*/ 501 w 856"/>
                <a:gd name="T47" fmla="*/ 1166 h 1711"/>
                <a:gd name="T48" fmla="*/ 553 w 856"/>
                <a:gd name="T49" fmla="*/ 1021 h 1711"/>
                <a:gd name="T50" fmla="*/ 570 w 856"/>
                <a:gd name="T51" fmla="*/ 855 h 1711"/>
                <a:gd name="T52" fmla="*/ 553 w 856"/>
                <a:gd name="T53" fmla="*/ 692 h 1711"/>
                <a:gd name="T54" fmla="*/ 501 w 856"/>
                <a:gd name="T55" fmla="*/ 544 h 1711"/>
                <a:gd name="T56" fmla="*/ 423 w 856"/>
                <a:gd name="T57" fmla="*/ 425 h 1711"/>
                <a:gd name="T58" fmla="*/ 323 w 856"/>
                <a:gd name="T59" fmla="*/ 339 h 1711"/>
                <a:gd name="T60" fmla="*/ 206 w 856"/>
                <a:gd name="T61" fmla="*/ 291 h 1711"/>
                <a:gd name="T62" fmla="*/ 106 w 856"/>
                <a:gd name="T63" fmla="*/ 281 h 1711"/>
                <a:gd name="T64" fmla="*/ 42 w 856"/>
                <a:gd name="T65" fmla="*/ 243 h 1711"/>
                <a:gd name="T66" fmla="*/ 6 w 856"/>
                <a:gd name="T67" fmla="*/ 182 h 1711"/>
                <a:gd name="T68" fmla="*/ 6 w 856"/>
                <a:gd name="T69" fmla="*/ 106 h 1711"/>
                <a:gd name="T70" fmla="*/ 42 w 856"/>
                <a:gd name="T71" fmla="*/ 42 h 1711"/>
                <a:gd name="T72" fmla="*/ 106 w 856"/>
                <a:gd name="T73" fmla="*/ 6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6" h="1711">
                  <a:moveTo>
                    <a:pt x="144" y="0"/>
                  </a:moveTo>
                  <a:lnTo>
                    <a:pt x="225" y="6"/>
                  </a:lnTo>
                  <a:lnTo>
                    <a:pt x="305" y="22"/>
                  </a:lnTo>
                  <a:lnTo>
                    <a:pt x="383" y="50"/>
                  </a:lnTo>
                  <a:lnTo>
                    <a:pt x="457" y="88"/>
                  </a:lnTo>
                  <a:lnTo>
                    <a:pt x="525" y="134"/>
                  </a:lnTo>
                  <a:lnTo>
                    <a:pt x="588" y="190"/>
                  </a:lnTo>
                  <a:lnTo>
                    <a:pt x="646" y="251"/>
                  </a:lnTo>
                  <a:lnTo>
                    <a:pt x="698" y="321"/>
                  </a:lnTo>
                  <a:lnTo>
                    <a:pt x="744" y="397"/>
                  </a:lnTo>
                  <a:lnTo>
                    <a:pt x="784" y="481"/>
                  </a:lnTo>
                  <a:lnTo>
                    <a:pt x="814" y="568"/>
                  </a:lnTo>
                  <a:lnTo>
                    <a:pt x="838" y="660"/>
                  </a:lnTo>
                  <a:lnTo>
                    <a:pt x="852" y="756"/>
                  </a:lnTo>
                  <a:lnTo>
                    <a:pt x="856" y="855"/>
                  </a:lnTo>
                  <a:lnTo>
                    <a:pt x="852" y="955"/>
                  </a:lnTo>
                  <a:lnTo>
                    <a:pt x="838" y="1051"/>
                  </a:lnTo>
                  <a:lnTo>
                    <a:pt x="814" y="1144"/>
                  </a:lnTo>
                  <a:lnTo>
                    <a:pt x="784" y="1232"/>
                  </a:lnTo>
                  <a:lnTo>
                    <a:pt x="744" y="1314"/>
                  </a:lnTo>
                  <a:lnTo>
                    <a:pt x="698" y="1390"/>
                  </a:lnTo>
                  <a:lnTo>
                    <a:pt x="646" y="1459"/>
                  </a:lnTo>
                  <a:lnTo>
                    <a:pt x="588" y="1523"/>
                  </a:lnTo>
                  <a:lnTo>
                    <a:pt x="525" y="1577"/>
                  </a:lnTo>
                  <a:lnTo>
                    <a:pt x="457" y="1623"/>
                  </a:lnTo>
                  <a:lnTo>
                    <a:pt x="383" y="1661"/>
                  </a:lnTo>
                  <a:lnTo>
                    <a:pt x="305" y="1689"/>
                  </a:lnTo>
                  <a:lnTo>
                    <a:pt x="225" y="1705"/>
                  </a:lnTo>
                  <a:lnTo>
                    <a:pt x="144" y="1711"/>
                  </a:lnTo>
                  <a:lnTo>
                    <a:pt x="106" y="1707"/>
                  </a:lnTo>
                  <a:lnTo>
                    <a:pt x="72" y="1691"/>
                  </a:lnTo>
                  <a:lnTo>
                    <a:pt x="42" y="1669"/>
                  </a:lnTo>
                  <a:lnTo>
                    <a:pt x="20" y="1641"/>
                  </a:lnTo>
                  <a:lnTo>
                    <a:pt x="6" y="1607"/>
                  </a:lnTo>
                  <a:lnTo>
                    <a:pt x="0" y="1569"/>
                  </a:lnTo>
                  <a:lnTo>
                    <a:pt x="6" y="1531"/>
                  </a:lnTo>
                  <a:lnTo>
                    <a:pt x="20" y="1497"/>
                  </a:lnTo>
                  <a:lnTo>
                    <a:pt x="42" y="1467"/>
                  </a:lnTo>
                  <a:lnTo>
                    <a:pt x="72" y="1445"/>
                  </a:lnTo>
                  <a:lnTo>
                    <a:pt x="106" y="1432"/>
                  </a:lnTo>
                  <a:lnTo>
                    <a:pt x="144" y="1426"/>
                  </a:lnTo>
                  <a:lnTo>
                    <a:pt x="206" y="1420"/>
                  </a:lnTo>
                  <a:lnTo>
                    <a:pt x="265" y="1402"/>
                  </a:lnTo>
                  <a:lnTo>
                    <a:pt x="323" y="1372"/>
                  </a:lnTo>
                  <a:lnTo>
                    <a:pt x="375" y="1334"/>
                  </a:lnTo>
                  <a:lnTo>
                    <a:pt x="423" y="1286"/>
                  </a:lnTo>
                  <a:lnTo>
                    <a:pt x="465" y="1230"/>
                  </a:lnTo>
                  <a:lnTo>
                    <a:pt x="501" y="1166"/>
                  </a:lnTo>
                  <a:lnTo>
                    <a:pt x="531" y="1097"/>
                  </a:lnTo>
                  <a:lnTo>
                    <a:pt x="553" y="1021"/>
                  </a:lnTo>
                  <a:lnTo>
                    <a:pt x="566" y="939"/>
                  </a:lnTo>
                  <a:lnTo>
                    <a:pt x="570" y="855"/>
                  </a:lnTo>
                  <a:lnTo>
                    <a:pt x="566" y="772"/>
                  </a:lnTo>
                  <a:lnTo>
                    <a:pt x="553" y="692"/>
                  </a:lnTo>
                  <a:lnTo>
                    <a:pt x="531" y="616"/>
                  </a:lnTo>
                  <a:lnTo>
                    <a:pt x="501" y="544"/>
                  </a:lnTo>
                  <a:lnTo>
                    <a:pt x="465" y="483"/>
                  </a:lnTo>
                  <a:lnTo>
                    <a:pt x="423" y="425"/>
                  </a:lnTo>
                  <a:lnTo>
                    <a:pt x="375" y="377"/>
                  </a:lnTo>
                  <a:lnTo>
                    <a:pt x="323" y="339"/>
                  </a:lnTo>
                  <a:lnTo>
                    <a:pt x="265" y="309"/>
                  </a:lnTo>
                  <a:lnTo>
                    <a:pt x="206" y="291"/>
                  </a:lnTo>
                  <a:lnTo>
                    <a:pt x="144" y="285"/>
                  </a:lnTo>
                  <a:lnTo>
                    <a:pt x="106" y="281"/>
                  </a:lnTo>
                  <a:lnTo>
                    <a:pt x="72" y="265"/>
                  </a:lnTo>
                  <a:lnTo>
                    <a:pt x="42" y="243"/>
                  </a:lnTo>
                  <a:lnTo>
                    <a:pt x="20" y="216"/>
                  </a:lnTo>
                  <a:lnTo>
                    <a:pt x="6" y="182"/>
                  </a:lnTo>
                  <a:lnTo>
                    <a:pt x="0" y="144"/>
                  </a:lnTo>
                  <a:lnTo>
                    <a:pt x="6" y="106"/>
                  </a:lnTo>
                  <a:lnTo>
                    <a:pt x="20" y="72"/>
                  </a:lnTo>
                  <a:lnTo>
                    <a:pt x="42" y="42"/>
                  </a:lnTo>
                  <a:lnTo>
                    <a:pt x="72" y="20"/>
                  </a:lnTo>
                  <a:lnTo>
                    <a:pt x="106" y="6"/>
                  </a:ln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7" name="Freeform 126"/>
            <p:cNvSpPr>
              <a:spLocks noEditPoints="1"/>
            </p:cNvSpPr>
            <p:nvPr/>
          </p:nvSpPr>
          <p:spPr bwMode="auto">
            <a:xfrm>
              <a:off x="203201" y="3471863"/>
              <a:ext cx="3802063" cy="3981450"/>
            </a:xfrm>
            <a:custGeom>
              <a:avLst/>
              <a:gdLst>
                <a:gd name="T0" fmla="*/ 2766 w 4790"/>
                <a:gd name="T1" fmla="*/ 1640 h 5015"/>
                <a:gd name="T2" fmla="*/ 1141 w 4790"/>
                <a:gd name="T3" fmla="*/ 1652 h 5015"/>
                <a:gd name="T4" fmla="*/ 854 w 4790"/>
                <a:gd name="T5" fmla="*/ 1702 h 5015"/>
                <a:gd name="T6" fmla="*/ 606 w 4790"/>
                <a:gd name="T7" fmla="*/ 1842 h 5015"/>
                <a:gd name="T8" fmla="*/ 419 w 4790"/>
                <a:gd name="T9" fmla="*/ 2049 h 5015"/>
                <a:gd name="T10" fmla="*/ 309 w 4790"/>
                <a:gd name="T11" fmla="*/ 2312 h 5015"/>
                <a:gd name="T12" fmla="*/ 291 w 4790"/>
                <a:gd name="T13" fmla="*/ 2607 h 5015"/>
                <a:gd name="T14" fmla="*/ 373 w 4790"/>
                <a:gd name="T15" fmla="*/ 2884 h 5015"/>
                <a:gd name="T16" fmla="*/ 536 w 4790"/>
                <a:gd name="T17" fmla="*/ 3111 h 5015"/>
                <a:gd name="T18" fmla="*/ 766 w 4790"/>
                <a:gd name="T19" fmla="*/ 3275 h 5015"/>
                <a:gd name="T20" fmla="*/ 1041 w 4790"/>
                <a:gd name="T21" fmla="*/ 3357 h 5015"/>
                <a:gd name="T22" fmla="*/ 2738 w 4790"/>
                <a:gd name="T23" fmla="*/ 3367 h 5015"/>
                <a:gd name="T24" fmla="*/ 4284 w 4790"/>
                <a:gd name="T25" fmla="*/ 4441 h 5015"/>
                <a:gd name="T26" fmla="*/ 4140 w 4790"/>
                <a:gd name="T27" fmla="*/ 3935 h 5015"/>
                <a:gd name="T28" fmla="*/ 4042 w 4790"/>
                <a:gd name="T29" fmla="*/ 3355 h 5015"/>
                <a:gd name="T30" fmla="*/ 3997 w 4790"/>
                <a:gd name="T31" fmla="*/ 2725 h 5015"/>
                <a:gd name="T32" fmla="*/ 4005 w 4790"/>
                <a:gd name="T33" fmla="*/ 2077 h 5015"/>
                <a:gd name="T34" fmla="*/ 4070 w 4790"/>
                <a:gd name="T35" fmla="*/ 1461 h 5015"/>
                <a:gd name="T36" fmla="*/ 4184 w 4790"/>
                <a:gd name="T37" fmla="*/ 903 h 5015"/>
                <a:gd name="T38" fmla="*/ 4659 w 4790"/>
                <a:gd name="T39" fmla="*/ 0 h 5015"/>
                <a:gd name="T40" fmla="*/ 4748 w 4790"/>
                <a:gd name="T41" fmla="*/ 40 h 5015"/>
                <a:gd name="T42" fmla="*/ 4790 w 4790"/>
                <a:gd name="T43" fmla="*/ 127 h 5015"/>
                <a:gd name="T44" fmla="*/ 4766 w 4790"/>
                <a:gd name="T45" fmla="*/ 221 h 5015"/>
                <a:gd name="T46" fmla="*/ 4601 w 4790"/>
                <a:gd name="T47" fmla="*/ 542 h 5015"/>
                <a:gd name="T48" fmla="*/ 4465 w 4790"/>
                <a:gd name="T49" fmla="*/ 949 h 5015"/>
                <a:gd name="T50" fmla="*/ 4363 w 4790"/>
                <a:gd name="T51" fmla="*/ 1423 h 5015"/>
                <a:gd name="T52" fmla="*/ 4300 w 4790"/>
                <a:gd name="T53" fmla="*/ 1947 h 5015"/>
                <a:gd name="T54" fmla="*/ 4278 w 4790"/>
                <a:gd name="T55" fmla="*/ 2507 h 5015"/>
                <a:gd name="T56" fmla="*/ 4300 w 4790"/>
                <a:gd name="T57" fmla="*/ 3068 h 5015"/>
                <a:gd name="T58" fmla="*/ 4363 w 4790"/>
                <a:gd name="T59" fmla="*/ 3594 h 5015"/>
                <a:gd name="T60" fmla="*/ 4465 w 4790"/>
                <a:gd name="T61" fmla="*/ 4066 h 5015"/>
                <a:gd name="T62" fmla="*/ 4601 w 4790"/>
                <a:gd name="T63" fmla="*/ 4473 h 5015"/>
                <a:gd name="T64" fmla="*/ 4766 w 4790"/>
                <a:gd name="T65" fmla="*/ 4794 h 5015"/>
                <a:gd name="T66" fmla="*/ 4790 w 4790"/>
                <a:gd name="T67" fmla="*/ 4889 h 5015"/>
                <a:gd name="T68" fmla="*/ 4748 w 4790"/>
                <a:gd name="T69" fmla="*/ 4975 h 5015"/>
                <a:gd name="T70" fmla="*/ 4649 w 4790"/>
                <a:gd name="T71" fmla="*/ 5015 h 5015"/>
                <a:gd name="T72" fmla="*/ 4567 w 4790"/>
                <a:gd name="T73" fmla="*/ 4989 h 5015"/>
                <a:gd name="T74" fmla="*/ 1025 w 4790"/>
                <a:gd name="T75" fmla="*/ 3642 h 5015"/>
                <a:gd name="T76" fmla="*/ 698 w 4790"/>
                <a:gd name="T77" fmla="*/ 3558 h 5015"/>
                <a:gd name="T78" fmla="*/ 417 w 4790"/>
                <a:gd name="T79" fmla="*/ 3387 h 5015"/>
                <a:gd name="T80" fmla="*/ 195 w 4790"/>
                <a:gd name="T81" fmla="*/ 3145 h 5015"/>
                <a:gd name="T82" fmla="*/ 52 w 4790"/>
                <a:gd name="T83" fmla="*/ 2846 h 5015"/>
                <a:gd name="T84" fmla="*/ 0 w 4790"/>
                <a:gd name="T85" fmla="*/ 2507 h 5015"/>
                <a:gd name="T86" fmla="*/ 52 w 4790"/>
                <a:gd name="T87" fmla="*/ 2169 h 5015"/>
                <a:gd name="T88" fmla="*/ 195 w 4790"/>
                <a:gd name="T89" fmla="*/ 1872 h 5015"/>
                <a:gd name="T90" fmla="*/ 417 w 4790"/>
                <a:gd name="T91" fmla="*/ 1628 h 5015"/>
                <a:gd name="T92" fmla="*/ 698 w 4790"/>
                <a:gd name="T93" fmla="*/ 1457 h 5015"/>
                <a:gd name="T94" fmla="*/ 1025 w 4790"/>
                <a:gd name="T95" fmla="*/ 1373 h 5015"/>
                <a:gd name="T96" fmla="*/ 4567 w 4790"/>
                <a:gd name="T97" fmla="*/ 26 h 5015"/>
                <a:gd name="T98" fmla="*/ 4659 w 4790"/>
                <a:gd name="T99" fmla="*/ 0 h 5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0" h="5015">
                  <a:moveTo>
                    <a:pt x="4284" y="574"/>
                  </a:moveTo>
                  <a:lnTo>
                    <a:pt x="2792" y="1626"/>
                  </a:lnTo>
                  <a:lnTo>
                    <a:pt x="2766" y="1640"/>
                  </a:lnTo>
                  <a:lnTo>
                    <a:pt x="2738" y="1650"/>
                  </a:lnTo>
                  <a:lnTo>
                    <a:pt x="2710" y="1652"/>
                  </a:lnTo>
                  <a:lnTo>
                    <a:pt x="1141" y="1652"/>
                  </a:lnTo>
                  <a:lnTo>
                    <a:pt x="1041" y="1658"/>
                  </a:lnTo>
                  <a:lnTo>
                    <a:pt x="945" y="1674"/>
                  </a:lnTo>
                  <a:lnTo>
                    <a:pt x="854" y="1702"/>
                  </a:lnTo>
                  <a:lnTo>
                    <a:pt x="766" y="1740"/>
                  </a:lnTo>
                  <a:lnTo>
                    <a:pt x="682" y="1786"/>
                  </a:lnTo>
                  <a:lnTo>
                    <a:pt x="606" y="1842"/>
                  </a:lnTo>
                  <a:lnTo>
                    <a:pt x="536" y="1903"/>
                  </a:lnTo>
                  <a:lnTo>
                    <a:pt x="475" y="1973"/>
                  </a:lnTo>
                  <a:lnTo>
                    <a:pt x="419" y="2049"/>
                  </a:lnTo>
                  <a:lnTo>
                    <a:pt x="373" y="2133"/>
                  </a:lnTo>
                  <a:lnTo>
                    <a:pt x="335" y="2220"/>
                  </a:lnTo>
                  <a:lnTo>
                    <a:pt x="309" y="2312"/>
                  </a:lnTo>
                  <a:lnTo>
                    <a:pt x="291" y="2408"/>
                  </a:lnTo>
                  <a:lnTo>
                    <a:pt x="285" y="2507"/>
                  </a:lnTo>
                  <a:lnTo>
                    <a:pt x="291" y="2607"/>
                  </a:lnTo>
                  <a:lnTo>
                    <a:pt x="309" y="2703"/>
                  </a:lnTo>
                  <a:lnTo>
                    <a:pt x="335" y="2796"/>
                  </a:lnTo>
                  <a:lnTo>
                    <a:pt x="373" y="2884"/>
                  </a:lnTo>
                  <a:lnTo>
                    <a:pt x="419" y="2966"/>
                  </a:lnTo>
                  <a:lnTo>
                    <a:pt x="475" y="3042"/>
                  </a:lnTo>
                  <a:lnTo>
                    <a:pt x="536" y="3111"/>
                  </a:lnTo>
                  <a:lnTo>
                    <a:pt x="606" y="3175"/>
                  </a:lnTo>
                  <a:lnTo>
                    <a:pt x="682" y="3229"/>
                  </a:lnTo>
                  <a:lnTo>
                    <a:pt x="766" y="3275"/>
                  </a:lnTo>
                  <a:lnTo>
                    <a:pt x="854" y="3313"/>
                  </a:lnTo>
                  <a:lnTo>
                    <a:pt x="945" y="3341"/>
                  </a:lnTo>
                  <a:lnTo>
                    <a:pt x="1041" y="3357"/>
                  </a:lnTo>
                  <a:lnTo>
                    <a:pt x="1141" y="3363"/>
                  </a:lnTo>
                  <a:lnTo>
                    <a:pt x="2710" y="3363"/>
                  </a:lnTo>
                  <a:lnTo>
                    <a:pt x="2738" y="3367"/>
                  </a:lnTo>
                  <a:lnTo>
                    <a:pt x="2766" y="3375"/>
                  </a:lnTo>
                  <a:lnTo>
                    <a:pt x="2792" y="3389"/>
                  </a:lnTo>
                  <a:lnTo>
                    <a:pt x="4284" y="4441"/>
                  </a:lnTo>
                  <a:lnTo>
                    <a:pt x="4232" y="4282"/>
                  </a:lnTo>
                  <a:lnTo>
                    <a:pt x="4184" y="4112"/>
                  </a:lnTo>
                  <a:lnTo>
                    <a:pt x="4140" y="3935"/>
                  </a:lnTo>
                  <a:lnTo>
                    <a:pt x="4102" y="3747"/>
                  </a:lnTo>
                  <a:lnTo>
                    <a:pt x="4070" y="3554"/>
                  </a:lnTo>
                  <a:lnTo>
                    <a:pt x="4042" y="3355"/>
                  </a:lnTo>
                  <a:lnTo>
                    <a:pt x="4020" y="3149"/>
                  </a:lnTo>
                  <a:lnTo>
                    <a:pt x="4005" y="2938"/>
                  </a:lnTo>
                  <a:lnTo>
                    <a:pt x="3997" y="2725"/>
                  </a:lnTo>
                  <a:lnTo>
                    <a:pt x="3993" y="2507"/>
                  </a:lnTo>
                  <a:lnTo>
                    <a:pt x="3997" y="2290"/>
                  </a:lnTo>
                  <a:lnTo>
                    <a:pt x="4005" y="2077"/>
                  </a:lnTo>
                  <a:lnTo>
                    <a:pt x="4020" y="1868"/>
                  </a:lnTo>
                  <a:lnTo>
                    <a:pt x="4042" y="1660"/>
                  </a:lnTo>
                  <a:lnTo>
                    <a:pt x="4070" y="1461"/>
                  </a:lnTo>
                  <a:lnTo>
                    <a:pt x="4102" y="1268"/>
                  </a:lnTo>
                  <a:lnTo>
                    <a:pt x="4140" y="1082"/>
                  </a:lnTo>
                  <a:lnTo>
                    <a:pt x="4184" y="903"/>
                  </a:lnTo>
                  <a:lnTo>
                    <a:pt x="4232" y="733"/>
                  </a:lnTo>
                  <a:lnTo>
                    <a:pt x="4284" y="574"/>
                  </a:lnTo>
                  <a:close/>
                  <a:moveTo>
                    <a:pt x="4659" y="0"/>
                  </a:moveTo>
                  <a:lnTo>
                    <a:pt x="4691" y="6"/>
                  </a:lnTo>
                  <a:lnTo>
                    <a:pt x="4720" y="20"/>
                  </a:lnTo>
                  <a:lnTo>
                    <a:pt x="4748" y="40"/>
                  </a:lnTo>
                  <a:lnTo>
                    <a:pt x="4768" y="66"/>
                  </a:lnTo>
                  <a:lnTo>
                    <a:pt x="4782" y="96"/>
                  </a:lnTo>
                  <a:lnTo>
                    <a:pt x="4790" y="127"/>
                  </a:lnTo>
                  <a:lnTo>
                    <a:pt x="4790" y="159"/>
                  </a:lnTo>
                  <a:lnTo>
                    <a:pt x="4782" y="191"/>
                  </a:lnTo>
                  <a:lnTo>
                    <a:pt x="4766" y="221"/>
                  </a:lnTo>
                  <a:lnTo>
                    <a:pt x="4709" y="317"/>
                  </a:lnTo>
                  <a:lnTo>
                    <a:pt x="4653" y="424"/>
                  </a:lnTo>
                  <a:lnTo>
                    <a:pt x="4601" y="542"/>
                  </a:lnTo>
                  <a:lnTo>
                    <a:pt x="4551" y="670"/>
                  </a:lnTo>
                  <a:lnTo>
                    <a:pt x="4507" y="805"/>
                  </a:lnTo>
                  <a:lnTo>
                    <a:pt x="4465" y="949"/>
                  </a:lnTo>
                  <a:lnTo>
                    <a:pt x="4427" y="1100"/>
                  </a:lnTo>
                  <a:lnTo>
                    <a:pt x="4393" y="1258"/>
                  </a:lnTo>
                  <a:lnTo>
                    <a:pt x="4363" y="1423"/>
                  </a:lnTo>
                  <a:lnTo>
                    <a:pt x="4338" y="1593"/>
                  </a:lnTo>
                  <a:lnTo>
                    <a:pt x="4316" y="1768"/>
                  </a:lnTo>
                  <a:lnTo>
                    <a:pt x="4300" y="1947"/>
                  </a:lnTo>
                  <a:lnTo>
                    <a:pt x="4288" y="2131"/>
                  </a:lnTo>
                  <a:lnTo>
                    <a:pt x="4280" y="2318"/>
                  </a:lnTo>
                  <a:lnTo>
                    <a:pt x="4278" y="2507"/>
                  </a:lnTo>
                  <a:lnTo>
                    <a:pt x="4280" y="2697"/>
                  </a:lnTo>
                  <a:lnTo>
                    <a:pt x="4288" y="2884"/>
                  </a:lnTo>
                  <a:lnTo>
                    <a:pt x="4300" y="3068"/>
                  </a:lnTo>
                  <a:lnTo>
                    <a:pt x="4316" y="3247"/>
                  </a:lnTo>
                  <a:lnTo>
                    <a:pt x="4338" y="3422"/>
                  </a:lnTo>
                  <a:lnTo>
                    <a:pt x="4363" y="3594"/>
                  </a:lnTo>
                  <a:lnTo>
                    <a:pt x="4393" y="3757"/>
                  </a:lnTo>
                  <a:lnTo>
                    <a:pt x="4427" y="3917"/>
                  </a:lnTo>
                  <a:lnTo>
                    <a:pt x="4465" y="4066"/>
                  </a:lnTo>
                  <a:lnTo>
                    <a:pt x="4507" y="4210"/>
                  </a:lnTo>
                  <a:lnTo>
                    <a:pt x="4551" y="4345"/>
                  </a:lnTo>
                  <a:lnTo>
                    <a:pt x="4601" y="4473"/>
                  </a:lnTo>
                  <a:lnTo>
                    <a:pt x="4653" y="4590"/>
                  </a:lnTo>
                  <a:lnTo>
                    <a:pt x="4709" y="4698"/>
                  </a:lnTo>
                  <a:lnTo>
                    <a:pt x="4766" y="4794"/>
                  </a:lnTo>
                  <a:lnTo>
                    <a:pt x="4782" y="4824"/>
                  </a:lnTo>
                  <a:lnTo>
                    <a:pt x="4790" y="4856"/>
                  </a:lnTo>
                  <a:lnTo>
                    <a:pt x="4790" y="4889"/>
                  </a:lnTo>
                  <a:lnTo>
                    <a:pt x="4782" y="4919"/>
                  </a:lnTo>
                  <a:lnTo>
                    <a:pt x="4768" y="4949"/>
                  </a:lnTo>
                  <a:lnTo>
                    <a:pt x="4748" y="4975"/>
                  </a:lnTo>
                  <a:lnTo>
                    <a:pt x="4718" y="4997"/>
                  </a:lnTo>
                  <a:lnTo>
                    <a:pt x="4685" y="5011"/>
                  </a:lnTo>
                  <a:lnTo>
                    <a:pt x="4649" y="5015"/>
                  </a:lnTo>
                  <a:lnTo>
                    <a:pt x="4621" y="5013"/>
                  </a:lnTo>
                  <a:lnTo>
                    <a:pt x="4593" y="5005"/>
                  </a:lnTo>
                  <a:lnTo>
                    <a:pt x="4567" y="4989"/>
                  </a:lnTo>
                  <a:lnTo>
                    <a:pt x="2664" y="3648"/>
                  </a:lnTo>
                  <a:lnTo>
                    <a:pt x="1141" y="3648"/>
                  </a:lnTo>
                  <a:lnTo>
                    <a:pt x="1025" y="3642"/>
                  </a:lnTo>
                  <a:lnTo>
                    <a:pt x="911" y="3624"/>
                  </a:lnTo>
                  <a:lnTo>
                    <a:pt x="802" y="3596"/>
                  </a:lnTo>
                  <a:lnTo>
                    <a:pt x="698" y="3558"/>
                  </a:lnTo>
                  <a:lnTo>
                    <a:pt x="598" y="3510"/>
                  </a:lnTo>
                  <a:lnTo>
                    <a:pt x="505" y="3452"/>
                  </a:lnTo>
                  <a:lnTo>
                    <a:pt x="417" y="3387"/>
                  </a:lnTo>
                  <a:lnTo>
                    <a:pt x="335" y="3313"/>
                  </a:lnTo>
                  <a:lnTo>
                    <a:pt x="261" y="3233"/>
                  </a:lnTo>
                  <a:lnTo>
                    <a:pt x="195" y="3145"/>
                  </a:lnTo>
                  <a:lnTo>
                    <a:pt x="138" y="3052"/>
                  </a:lnTo>
                  <a:lnTo>
                    <a:pt x="90" y="2952"/>
                  </a:lnTo>
                  <a:lnTo>
                    <a:pt x="52" y="2846"/>
                  </a:lnTo>
                  <a:lnTo>
                    <a:pt x="24" y="2737"/>
                  </a:lnTo>
                  <a:lnTo>
                    <a:pt x="6" y="2625"/>
                  </a:lnTo>
                  <a:lnTo>
                    <a:pt x="0" y="2507"/>
                  </a:lnTo>
                  <a:lnTo>
                    <a:pt x="6" y="2392"/>
                  </a:lnTo>
                  <a:lnTo>
                    <a:pt x="24" y="2278"/>
                  </a:lnTo>
                  <a:lnTo>
                    <a:pt x="52" y="2169"/>
                  </a:lnTo>
                  <a:lnTo>
                    <a:pt x="90" y="2065"/>
                  </a:lnTo>
                  <a:lnTo>
                    <a:pt x="138" y="1965"/>
                  </a:lnTo>
                  <a:lnTo>
                    <a:pt x="195" y="1872"/>
                  </a:lnTo>
                  <a:lnTo>
                    <a:pt x="261" y="1782"/>
                  </a:lnTo>
                  <a:lnTo>
                    <a:pt x="335" y="1702"/>
                  </a:lnTo>
                  <a:lnTo>
                    <a:pt x="417" y="1628"/>
                  </a:lnTo>
                  <a:lnTo>
                    <a:pt x="505" y="1563"/>
                  </a:lnTo>
                  <a:lnTo>
                    <a:pt x="598" y="1505"/>
                  </a:lnTo>
                  <a:lnTo>
                    <a:pt x="698" y="1457"/>
                  </a:lnTo>
                  <a:lnTo>
                    <a:pt x="802" y="1419"/>
                  </a:lnTo>
                  <a:lnTo>
                    <a:pt x="911" y="1391"/>
                  </a:lnTo>
                  <a:lnTo>
                    <a:pt x="1025" y="1373"/>
                  </a:lnTo>
                  <a:lnTo>
                    <a:pt x="1141" y="1367"/>
                  </a:lnTo>
                  <a:lnTo>
                    <a:pt x="2664" y="1367"/>
                  </a:lnTo>
                  <a:lnTo>
                    <a:pt x="4567" y="26"/>
                  </a:lnTo>
                  <a:lnTo>
                    <a:pt x="4595" y="10"/>
                  </a:lnTo>
                  <a:lnTo>
                    <a:pt x="4627" y="2"/>
                  </a:lnTo>
                  <a:lnTo>
                    <a:pt x="46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8" name="Freeform 127"/>
            <p:cNvSpPr>
              <a:spLocks/>
            </p:cNvSpPr>
            <p:nvPr/>
          </p:nvSpPr>
          <p:spPr bwMode="auto">
            <a:xfrm>
              <a:off x="882651" y="4557713"/>
              <a:ext cx="1584325" cy="3846513"/>
            </a:xfrm>
            <a:custGeom>
              <a:avLst/>
              <a:gdLst>
                <a:gd name="T0" fmla="*/ 1926 w 1996"/>
                <a:gd name="T1" fmla="*/ 20 h 4846"/>
                <a:gd name="T2" fmla="*/ 1992 w 1996"/>
                <a:gd name="T3" fmla="*/ 106 h 4846"/>
                <a:gd name="T4" fmla="*/ 1976 w 1996"/>
                <a:gd name="T5" fmla="*/ 216 h 4846"/>
                <a:gd name="T6" fmla="*/ 1892 w 1996"/>
                <a:gd name="T7" fmla="*/ 281 h 4846"/>
                <a:gd name="T8" fmla="*/ 1691 w 1996"/>
                <a:gd name="T9" fmla="*/ 301 h 4846"/>
                <a:gd name="T10" fmla="*/ 1491 w 1996"/>
                <a:gd name="T11" fmla="*/ 381 h 4846"/>
                <a:gd name="T12" fmla="*/ 1340 w 1996"/>
                <a:gd name="T13" fmla="*/ 513 h 4846"/>
                <a:gd name="T14" fmla="*/ 1234 w 1996"/>
                <a:gd name="T15" fmla="*/ 682 h 4846"/>
                <a:gd name="T16" fmla="*/ 1170 w 1996"/>
                <a:gd name="T17" fmla="*/ 873 h 4846"/>
                <a:gd name="T18" fmla="*/ 1142 w 1996"/>
                <a:gd name="T19" fmla="*/ 1075 h 4846"/>
                <a:gd name="T20" fmla="*/ 1148 w 1996"/>
                <a:gd name="T21" fmla="*/ 1274 h 4846"/>
                <a:gd name="T22" fmla="*/ 1186 w 1996"/>
                <a:gd name="T23" fmla="*/ 1473 h 4846"/>
                <a:gd name="T24" fmla="*/ 1264 w 1996"/>
                <a:gd name="T25" fmla="*/ 1659 h 4846"/>
                <a:gd name="T26" fmla="*/ 1386 w 1996"/>
                <a:gd name="T27" fmla="*/ 1818 h 4846"/>
                <a:gd name="T28" fmla="*/ 1551 w 1996"/>
                <a:gd name="T29" fmla="*/ 1934 h 4846"/>
                <a:gd name="T30" fmla="*/ 1768 w 1996"/>
                <a:gd name="T31" fmla="*/ 1992 h 4846"/>
                <a:gd name="T32" fmla="*/ 1914 w 1996"/>
                <a:gd name="T33" fmla="*/ 2010 h 4846"/>
                <a:gd name="T34" fmla="*/ 1982 w 1996"/>
                <a:gd name="T35" fmla="*/ 2075 h 4846"/>
                <a:gd name="T36" fmla="*/ 1994 w 1996"/>
                <a:gd name="T37" fmla="*/ 2167 h 4846"/>
                <a:gd name="T38" fmla="*/ 1745 w 1996"/>
                <a:gd name="T39" fmla="*/ 3511 h 4846"/>
                <a:gd name="T40" fmla="*/ 1840 w 1996"/>
                <a:gd name="T41" fmla="*/ 3640 h 4846"/>
                <a:gd name="T42" fmla="*/ 1956 w 1996"/>
                <a:gd name="T43" fmla="*/ 3849 h 4846"/>
                <a:gd name="T44" fmla="*/ 1996 w 1996"/>
                <a:gd name="T45" fmla="*/ 4085 h 4846"/>
                <a:gd name="T46" fmla="*/ 1978 w 1996"/>
                <a:gd name="T47" fmla="*/ 4342 h 4846"/>
                <a:gd name="T48" fmla="*/ 1888 w 1996"/>
                <a:gd name="T49" fmla="*/ 4561 h 4846"/>
                <a:gd name="T50" fmla="*/ 1669 w 1996"/>
                <a:gd name="T51" fmla="*/ 4804 h 4846"/>
                <a:gd name="T52" fmla="*/ 1569 w 1996"/>
                <a:gd name="T53" fmla="*/ 4846 h 4846"/>
                <a:gd name="T54" fmla="*/ 1489 w 1996"/>
                <a:gd name="T55" fmla="*/ 4822 h 4846"/>
                <a:gd name="T56" fmla="*/ 753 w 1996"/>
                <a:gd name="T57" fmla="*/ 4306 h 4846"/>
                <a:gd name="T58" fmla="*/ 618 w 1996"/>
                <a:gd name="T59" fmla="*/ 4087 h 4846"/>
                <a:gd name="T60" fmla="*/ 570 w 1996"/>
                <a:gd name="T61" fmla="*/ 3829 h 4846"/>
                <a:gd name="T62" fmla="*/ 18 w 1996"/>
                <a:gd name="T63" fmla="*/ 2209 h 4846"/>
                <a:gd name="T64" fmla="*/ 6 w 1996"/>
                <a:gd name="T65" fmla="*/ 2101 h 4846"/>
                <a:gd name="T66" fmla="*/ 71 w 1996"/>
                <a:gd name="T67" fmla="*/ 2014 h 4846"/>
                <a:gd name="T68" fmla="*/ 179 w 1996"/>
                <a:gd name="T69" fmla="*/ 2000 h 4846"/>
                <a:gd name="T70" fmla="*/ 813 w 1996"/>
                <a:gd name="T71" fmla="*/ 2608 h 4846"/>
                <a:gd name="T72" fmla="*/ 855 w 1996"/>
                <a:gd name="T73" fmla="*/ 2709 h 4846"/>
                <a:gd name="T74" fmla="*/ 873 w 1996"/>
                <a:gd name="T75" fmla="*/ 3947 h 4846"/>
                <a:gd name="T76" fmla="*/ 957 w 1996"/>
                <a:gd name="T77" fmla="*/ 4105 h 4846"/>
                <a:gd name="T78" fmla="*/ 1551 w 1996"/>
                <a:gd name="T79" fmla="*/ 4521 h 4846"/>
                <a:gd name="T80" fmla="*/ 1665 w 1996"/>
                <a:gd name="T81" fmla="*/ 4376 h 4846"/>
                <a:gd name="T82" fmla="*/ 1711 w 1996"/>
                <a:gd name="T83" fmla="*/ 4182 h 4846"/>
                <a:gd name="T84" fmla="*/ 1691 w 1996"/>
                <a:gd name="T85" fmla="*/ 3951 h 4846"/>
                <a:gd name="T86" fmla="*/ 1585 w 1996"/>
                <a:gd name="T87" fmla="*/ 3782 h 4846"/>
                <a:gd name="T88" fmla="*/ 1481 w 1996"/>
                <a:gd name="T89" fmla="*/ 3622 h 4846"/>
                <a:gd name="T90" fmla="*/ 1453 w 1996"/>
                <a:gd name="T91" fmla="*/ 3437 h 4846"/>
                <a:gd name="T92" fmla="*/ 1585 w 1996"/>
                <a:gd name="T93" fmla="*/ 2247 h 4846"/>
                <a:gd name="T94" fmla="*/ 1322 w 1996"/>
                <a:gd name="T95" fmla="*/ 2131 h 4846"/>
                <a:gd name="T96" fmla="*/ 1110 w 1996"/>
                <a:gd name="T97" fmla="*/ 1942 h 4846"/>
                <a:gd name="T98" fmla="*/ 959 w 1996"/>
                <a:gd name="T99" fmla="*/ 1689 h 4846"/>
                <a:gd name="T100" fmla="*/ 873 w 1996"/>
                <a:gd name="T101" fmla="*/ 1376 h 4846"/>
                <a:gd name="T102" fmla="*/ 861 w 1996"/>
                <a:gd name="T103" fmla="*/ 1015 h 4846"/>
                <a:gd name="T104" fmla="*/ 927 w 1996"/>
                <a:gd name="T105" fmla="*/ 674 h 4846"/>
                <a:gd name="T106" fmla="*/ 1068 w 1996"/>
                <a:gd name="T107" fmla="*/ 393 h 4846"/>
                <a:gd name="T108" fmla="*/ 1276 w 1996"/>
                <a:gd name="T109" fmla="*/ 182 h 4846"/>
                <a:gd name="T110" fmla="*/ 1539 w 1996"/>
                <a:gd name="T111" fmla="*/ 48 h 4846"/>
                <a:gd name="T112" fmla="*/ 1854 w 1996"/>
                <a:gd name="T113" fmla="*/ 0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6" h="4846">
                  <a:moveTo>
                    <a:pt x="1854" y="0"/>
                  </a:moveTo>
                  <a:lnTo>
                    <a:pt x="1892" y="6"/>
                  </a:lnTo>
                  <a:lnTo>
                    <a:pt x="1926" y="20"/>
                  </a:lnTo>
                  <a:lnTo>
                    <a:pt x="1954" y="42"/>
                  </a:lnTo>
                  <a:lnTo>
                    <a:pt x="1976" y="72"/>
                  </a:lnTo>
                  <a:lnTo>
                    <a:pt x="1992" y="106"/>
                  </a:lnTo>
                  <a:lnTo>
                    <a:pt x="1996" y="144"/>
                  </a:lnTo>
                  <a:lnTo>
                    <a:pt x="1992" y="182"/>
                  </a:lnTo>
                  <a:lnTo>
                    <a:pt x="1976" y="216"/>
                  </a:lnTo>
                  <a:lnTo>
                    <a:pt x="1954" y="243"/>
                  </a:lnTo>
                  <a:lnTo>
                    <a:pt x="1926" y="265"/>
                  </a:lnTo>
                  <a:lnTo>
                    <a:pt x="1892" y="281"/>
                  </a:lnTo>
                  <a:lnTo>
                    <a:pt x="1854" y="285"/>
                  </a:lnTo>
                  <a:lnTo>
                    <a:pt x="1768" y="289"/>
                  </a:lnTo>
                  <a:lnTo>
                    <a:pt x="1691" y="301"/>
                  </a:lnTo>
                  <a:lnTo>
                    <a:pt x="1619" y="321"/>
                  </a:lnTo>
                  <a:lnTo>
                    <a:pt x="1551" y="347"/>
                  </a:lnTo>
                  <a:lnTo>
                    <a:pt x="1491" y="381"/>
                  </a:lnTo>
                  <a:lnTo>
                    <a:pt x="1435" y="419"/>
                  </a:lnTo>
                  <a:lnTo>
                    <a:pt x="1386" y="463"/>
                  </a:lnTo>
                  <a:lnTo>
                    <a:pt x="1340" y="513"/>
                  </a:lnTo>
                  <a:lnTo>
                    <a:pt x="1300" y="564"/>
                  </a:lnTo>
                  <a:lnTo>
                    <a:pt x="1264" y="622"/>
                  </a:lnTo>
                  <a:lnTo>
                    <a:pt x="1234" y="682"/>
                  </a:lnTo>
                  <a:lnTo>
                    <a:pt x="1208" y="744"/>
                  </a:lnTo>
                  <a:lnTo>
                    <a:pt x="1186" y="808"/>
                  </a:lnTo>
                  <a:lnTo>
                    <a:pt x="1170" y="873"/>
                  </a:lnTo>
                  <a:lnTo>
                    <a:pt x="1156" y="941"/>
                  </a:lnTo>
                  <a:lnTo>
                    <a:pt x="1148" y="1007"/>
                  </a:lnTo>
                  <a:lnTo>
                    <a:pt x="1142" y="1075"/>
                  </a:lnTo>
                  <a:lnTo>
                    <a:pt x="1140" y="1140"/>
                  </a:lnTo>
                  <a:lnTo>
                    <a:pt x="1142" y="1206"/>
                  </a:lnTo>
                  <a:lnTo>
                    <a:pt x="1148" y="1274"/>
                  </a:lnTo>
                  <a:lnTo>
                    <a:pt x="1156" y="1342"/>
                  </a:lnTo>
                  <a:lnTo>
                    <a:pt x="1170" y="1408"/>
                  </a:lnTo>
                  <a:lnTo>
                    <a:pt x="1186" y="1473"/>
                  </a:lnTo>
                  <a:lnTo>
                    <a:pt x="1208" y="1537"/>
                  </a:lnTo>
                  <a:lnTo>
                    <a:pt x="1234" y="1599"/>
                  </a:lnTo>
                  <a:lnTo>
                    <a:pt x="1264" y="1659"/>
                  </a:lnTo>
                  <a:lnTo>
                    <a:pt x="1300" y="1717"/>
                  </a:lnTo>
                  <a:lnTo>
                    <a:pt x="1340" y="1768"/>
                  </a:lnTo>
                  <a:lnTo>
                    <a:pt x="1386" y="1818"/>
                  </a:lnTo>
                  <a:lnTo>
                    <a:pt x="1435" y="1862"/>
                  </a:lnTo>
                  <a:lnTo>
                    <a:pt x="1491" y="1900"/>
                  </a:lnTo>
                  <a:lnTo>
                    <a:pt x="1551" y="1934"/>
                  </a:lnTo>
                  <a:lnTo>
                    <a:pt x="1619" y="1960"/>
                  </a:lnTo>
                  <a:lnTo>
                    <a:pt x="1691" y="1980"/>
                  </a:lnTo>
                  <a:lnTo>
                    <a:pt x="1768" y="1992"/>
                  </a:lnTo>
                  <a:lnTo>
                    <a:pt x="1854" y="1996"/>
                  </a:lnTo>
                  <a:lnTo>
                    <a:pt x="1884" y="2000"/>
                  </a:lnTo>
                  <a:lnTo>
                    <a:pt x="1914" y="2010"/>
                  </a:lnTo>
                  <a:lnTo>
                    <a:pt x="1942" y="2025"/>
                  </a:lnTo>
                  <a:lnTo>
                    <a:pt x="1964" y="2047"/>
                  </a:lnTo>
                  <a:lnTo>
                    <a:pt x="1982" y="2075"/>
                  </a:lnTo>
                  <a:lnTo>
                    <a:pt x="1992" y="2103"/>
                  </a:lnTo>
                  <a:lnTo>
                    <a:pt x="1996" y="2135"/>
                  </a:lnTo>
                  <a:lnTo>
                    <a:pt x="1994" y="2167"/>
                  </a:lnTo>
                  <a:lnTo>
                    <a:pt x="1741" y="3429"/>
                  </a:lnTo>
                  <a:lnTo>
                    <a:pt x="1739" y="3469"/>
                  </a:lnTo>
                  <a:lnTo>
                    <a:pt x="1745" y="3511"/>
                  </a:lnTo>
                  <a:lnTo>
                    <a:pt x="1761" y="3546"/>
                  </a:lnTo>
                  <a:lnTo>
                    <a:pt x="1786" y="3580"/>
                  </a:lnTo>
                  <a:lnTo>
                    <a:pt x="1840" y="3640"/>
                  </a:lnTo>
                  <a:lnTo>
                    <a:pt x="1888" y="3706"/>
                  </a:lnTo>
                  <a:lnTo>
                    <a:pt x="1926" y="3776"/>
                  </a:lnTo>
                  <a:lnTo>
                    <a:pt x="1956" y="3849"/>
                  </a:lnTo>
                  <a:lnTo>
                    <a:pt x="1978" y="3925"/>
                  </a:lnTo>
                  <a:lnTo>
                    <a:pt x="1992" y="4005"/>
                  </a:lnTo>
                  <a:lnTo>
                    <a:pt x="1996" y="4085"/>
                  </a:lnTo>
                  <a:lnTo>
                    <a:pt x="1996" y="4182"/>
                  </a:lnTo>
                  <a:lnTo>
                    <a:pt x="1992" y="4264"/>
                  </a:lnTo>
                  <a:lnTo>
                    <a:pt x="1978" y="4342"/>
                  </a:lnTo>
                  <a:lnTo>
                    <a:pt x="1956" y="4417"/>
                  </a:lnTo>
                  <a:lnTo>
                    <a:pt x="1926" y="4491"/>
                  </a:lnTo>
                  <a:lnTo>
                    <a:pt x="1888" y="4561"/>
                  </a:lnTo>
                  <a:lnTo>
                    <a:pt x="1842" y="4627"/>
                  </a:lnTo>
                  <a:lnTo>
                    <a:pt x="1788" y="4687"/>
                  </a:lnTo>
                  <a:lnTo>
                    <a:pt x="1669" y="4804"/>
                  </a:lnTo>
                  <a:lnTo>
                    <a:pt x="1639" y="4828"/>
                  </a:lnTo>
                  <a:lnTo>
                    <a:pt x="1605" y="4842"/>
                  </a:lnTo>
                  <a:lnTo>
                    <a:pt x="1569" y="4846"/>
                  </a:lnTo>
                  <a:lnTo>
                    <a:pt x="1541" y="4844"/>
                  </a:lnTo>
                  <a:lnTo>
                    <a:pt x="1515" y="4836"/>
                  </a:lnTo>
                  <a:lnTo>
                    <a:pt x="1489" y="4822"/>
                  </a:lnTo>
                  <a:lnTo>
                    <a:pt x="887" y="4421"/>
                  </a:lnTo>
                  <a:lnTo>
                    <a:pt x="817" y="4368"/>
                  </a:lnTo>
                  <a:lnTo>
                    <a:pt x="753" y="4306"/>
                  </a:lnTo>
                  <a:lnTo>
                    <a:pt x="700" y="4238"/>
                  </a:lnTo>
                  <a:lnTo>
                    <a:pt x="654" y="4164"/>
                  </a:lnTo>
                  <a:lnTo>
                    <a:pt x="618" y="4087"/>
                  </a:lnTo>
                  <a:lnTo>
                    <a:pt x="592" y="4003"/>
                  </a:lnTo>
                  <a:lnTo>
                    <a:pt x="576" y="3917"/>
                  </a:lnTo>
                  <a:lnTo>
                    <a:pt x="570" y="3829"/>
                  </a:lnTo>
                  <a:lnTo>
                    <a:pt x="570" y="2767"/>
                  </a:lnTo>
                  <a:lnTo>
                    <a:pt x="41" y="2239"/>
                  </a:lnTo>
                  <a:lnTo>
                    <a:pt x="18" y="2209"/>
                  </a:lnTo>
                  <a:lnTo>
                    <a:pt x="6" y="2175"/>
                  </a:lnTo>
                  <a:lnTo>
                    <a:pt x="0" y="2139"/>
                  </a:lnTo>
                  <a:lnTo>
                    <a:pt x="6" y="2101"/>
                  </a:lnTo>
                  <a:lnTo>
                    <a:pt x="18" y="2067"/>
                  </a:lnTo>
                  <a:lnTo>
                    <a:pt x="41" y="2037"/>
                  </a:lnTo>
                  <a:lnTo>
                    <a:pt x="71" y="2014"/>
                  </a:lnTo>
                  <a:lnTo>
                    <a:pt x="107" y="2000"/>
                  </a:lnTo>
                  <a:lnTo>
                    <a:pt x="143" y="1996"/>
                  </a:lnTo>
                  <a:lnTo>
                    <a:pt x="179" y="2000"/>
                  </a:lnTo>
                  <a:lnTo>
                    <a:pt x="213" y="2014"/>
                  </a:lnTo>
                  <a:lnTo>
                    <a:pt x="243" y="2037"/>
                  </a:lnTo>
                  <a:lnTo>
                    <a:pt x="813" y="2608"/>
                  </a:lnTo>
                  <a:lnTo>
                    <a:pt x="837" y="2637"/>
                  </a:lnTo>
                  <a:lnTo>
                    <a:pt x="851" y="2671"/>
                  </a:lnTo>
                  <a:lnTo>
                    <a:pt x="855" y="2709"/>
                  </a:lnTo>
                  <a:lnTo>
                    <a:pt x="855" y="3829"/>
                  </a:lnTo>
                  <a:lnTo>
                    <a:pt x="859" y="3889"/>
                  </a:lnTo>
                  <a:lnTo>
                    <a:pt x="873" y="3947"/>
                  </a:lnTo>
                  <a:lnTo>
                    <a:pt x="893" y="4003"/>
                  </a:lnTo>
                  <a:lnTo>
                    <a:pt x="921" y="4057"/>
                  </a:lnTo>
                  <a:lnTo>
                    <a:pt x="957" y="4105"/>
                  </a:lnTo>
                  <a:lnTo>
                    <a:pt x="999" y="4146"/>
                  </a:lnTo>
                  <a:lnTo>
                    <a:pt x="1047" y="4184"/>
                  </a:lnTo>
                  <a:lnTo>
                    <a:pt x="1551" y="4521"/>
                  </a:lnTo>
                  <a:lnTo>
                    <a:pt x="1585" y="4485"/>
                  </a:lnTo>
                  <a:lnTo>
                    <a:pt x="1629" y="4433"/>
                  </a:lnTo>
                  <a:lnTo>
                    <a:pt x="1665" y="4376"/>
                  </a:lnTo>
                  <a:lnTo>
                    <a:pt x="1691" y="4314"/>
                  </a:lnTo>
                  <a:lnTo>
                    <a:pt x="1707" y="4250"/>
                  </a:lnTo>
                  <a:lnTo>
                    <a:pt x="1711" y="4182"/>
                  </a:lnTo>
                  <a:lnTo>
                    <a:pt x="1711" y="4085"/>
                  </a:lnTo>
                  <a:lnTo>
                    <a:pt x="1707" y="4017"/>
                  </a:lnTo>
                  <a:lnTo>
                    <a:pt x="1691" y="3951"/>
                  </a:lnTo>
                  <a:lnTo>
                    <a:pt x="1665" y="3891"/>
                  </a:lnTo>
                  <a:lnTo>
                    <a:pt x="1629" y="3833"/>
                  </a:lnTo>
                  <a:lnTo>
                    <a:pt x="1585" y="3782"/>
                  </a:lnTo>
                  <a:lnTo>
                    <a:pt x="1543" y="3734"/>
                  </a:lnTo>
                  <a:lnTo>
                    <a:pt x="1509" y="3680"/>
                  </a:lnTo>
                  <a:lnTo>
                    <a:pt x="1481" y="3622"/>
                  </a:lnTo>
                  <a:lnTo>
                    <a:pt x="1463" y="3562"/>
                  </a:lnTo>
                  <a:lnTo>
                    <a:pt x="1453" y="3501"/>
                  </a:lnTo>
                  <a:lnTo>
                    <a:pt x="1453" y="3437"/>
                  </a:lnTo>
                  <a:lnTo>
                    <a:pt x="1461" y="3373"/>
                  </a:lnTo>
                  <a:lnTo>
                    <a:pt x="1683" y="2267"/>
                  </a:lnTo>
                  <a:lnTo>
                    <a:pt x="1585" y="2247"/>
                  </a:lnTo>
                  <a:lnTo>
                    <a:pt x="1491" y="2217"/>
                  </a:lnTo>
                  <a:lnTo>
                    <a:pt x="1404" y="2179"/>
                  </a:lnTo>
                  <a:lnTo>
                    <a:pt x="1322" y="2131"/>
                  </a:lnTo>
                  <a:lnTo>
                    <a:pt x="1246" y="2077"/>
                  </a:lnTo>
                  <a:lnTo>
                    <a:pt x="1174" y="2014"/>
                  </a:lnTo>
                  <a:lnTo>
                    <a:pt x="1110" y="1942"/>
                  </a:lnTo>
                  <a:lnTo>
                    <a:pt x="1053" y="1864"/>
                  </a:lnTo>
                  <a:lnTo>
                    <a:pt x="1003" y="1780"/>
                  </a:lnTo>
                  <a:lnTo>
                    <a:pt x="959" y="1689"/>
                  </a:lnTo>
                  <a:lnTo>
                    <a:pt x="923" y="1591"/>
                  </a:lnTo>
                  <a:lnTo>
                    <a:pt x="893" y="1485"/>
                  </a:lnTo>
                  <a:lnTo>
                    <a:pt x="873" y="1376"/>
                  </a:lnTo>
                  <a:lnTo>
                    <a:pt x="859" y="1262"/>
                  </a:lnTo>
                  <a:lnTo>
                    <a:pt x="855" y="1140"/>
                  </a:lnTo>
                  <a:lnTo>
                    <a:pt x="861" y="1015"/>
                  </a:lnTo>
                  <a:lnTo>
                    <a:pt x="873" y="895"/>
                  </a:lnTo>
                  <a:lnTo>
                    <a:pt x="897" y="782"/>
                  </a:lnTo>
                  <a:lnTo>
                    <a:pt x="927" y="674"/>
                  </a:lnTo>
                  <a:lnTo>
                    <a:pt x="967" y="574"/>
                  </a:lnTo>
                  <a:lnTo>
                    <a:pt x="1015" y="481"/>
                  </a:lnTo>
                  <a:lnTo>
                    <a:pt x="1068" y="393"/>
                  </a:lnTo>
                  <a:lnTo>
                    <a:pt x="1130" y="315"/>
                  </a:lnTo>
                  <a:lnTo>
                    <a:pt x="1200" y="243"/>
                  </a:lnTo>
                  <a:lnTo>
                    <a:pt x="1276" y="182"/>
                  </a:lnTo>
                  <a:lnTo>
                    <a:pt x="1358" y="128"/>
                  </a:lnTo>
                  <a:lnTo>
                    <a:pt x="1445" y="82"/>
                  </a:lnTo>
                  <a:lnTo>
                    <a:pt x="1539" y="48"/>
                  </a:lnTo>
                  <a:lnTo>
                    <a:pt x="1639" y="22"/>
                  </a:lnTo>
                  <a:lnTo>
                    <a:pt x="1745" y="6"/>
                  </a:lnTo>
                  <a:lnTo>
                    <a:pt x="18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129" name="Rectangle 128"/>
          <p:cNvSpPr/>
          <p:nvPr/>
        </p:nvSpPr>
        <p:spPr>
          <a:xfrm>
            <a:off x="3483239" y="5132577"/>
            <a:ext cx="941283" cy="369332"/>
          </a:xfrm>
          <a:prstGeom prst="rect">
            <a:avLst/>
          </a:prstGeom>
        </p:spPr>
        <p:txBody>
          <a:bodyPr wrap="none">
            <a:spAutoFit/>
          </a:bodyPr>
          <a:lstStyle/>
          <a:p>
            <a:r>
              <a:rPr lang="en-IN" dirty="0">
                <a:solidFill>
                  <a:schemeClr val="tx1">
                    <a:lumMod val="50000"/>
                    <a:lumOff val="50000"/>
                  </a:schemeClr>
                </a:solidFill>
                <a:latin typeface="Arial" pitchFamily="34" charset="0"/>
                <a:cs typeface="Arial" pitchFamily="34" charset="0"/>
              </a:rPr>
              <a:t>15 Min </a:t>
            </a:r>
            <a:endParaRPr lang="en-US" dirty="0"/>
          </a:p>
        </p:txBody>
      </p:sp>
    </p:spTree>
    <p:extLst>
      <p:ext uri="{BB962C8B-B14F-4D97-AF65-F5344CB8AC3E}">
        <p14:creationId xmlns:p14="http://schemas.microsoft.com/office/powerpoint/2010/main" val="328577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Membership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0" name="Google Shape;287;gb1617eece6_0_8">
            <a:extLst>
              <a:ext uri="{FF2B5EF4-FFF2-40B4-BE49-F238E27FC236}">
                <a16:creationId xmlns:a16="http://schemas.microsoft.com/office/drawing/2014/main" id="{EF10B149-B1FB-48CB-A1B6-CA80026A6BD9}"/>
              </a:ext>
            </a:extLst>
          </p:cNvPr>
          <p:cNvSpPr txBox="1">
            <a:spLocks/>
          </p:cNvSpPr>
          <p:nvPr/>
        </p:nvSpPr>
        <p:spPr>
          <a:xfrm>
            <a:off x="4305984" y="246192"/>
            <a:ext cx="7543800" cy="12212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000" b="0" i="0" u="none" strike="noStrike" kern="0" cap="none" spc="0" normalizeH="0" baseline="0" noProof="0" dirty="0">
                <a:ln>
                  <a:noFill/>
                </a:ln>
                <a:solidFill>
                  <a:srgbClr val="4484CE"/>
                </a:solidFill>
                <a:effectLst/>
                <a:uLnTx/>
                <a:uFillTx/>
                <a:latin typeface="Montserrat Medium"/>
                <a:sym typeface="Montserrat Medium"/>
              </a:rPr>
              <a:t>Welcome…</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000" b="0" i="0" u="none" strike="noStrike" kern="0" cap="none" spc="0" normalizeH="0" baseline="0" noProof="0" dirty="0">
                <a:ln>
                  <a:noFill/>
                </a:ln>
                <a:solidFill>
                  <a:srgbClr val="4484CE"/>
                </a:solidFill>
                <a:effectLst/>
                <a:uLnTx/>
                <a:uFillTx/>
                <a:latin typeface="Montserrat Medium"/>
                <a:sym typeface="Montserrat Medium"/>
              </a:rPr>
              <a:t>New Members as of January 1, 2021</a:t>
            </a:r>
          </a:p>
        </p:txBody>
      </p:sp>
      <p:pic>
        <p:nvPicPr>
          <p:cNvPr id="5" name="Picture 4">
            <a:extLst>
              <a:ext uri="{FF2B5EF4-FFF2-40B4-BE49-F238E27FC236}">
                <a16:creationId xmlns:a16="http://schemas.microsoft.com/office/drawing/2014/main" id="{97B465A0-8B84-4FF5-9234-2D4059A26488}"/>
              </a:ext>
            </a:extLst>
          </p:cNvPr>
          <p:cNvPicPr>
            <a:picLocks noChangeAspect="1"/>
          </p:cNvPicPr>
          <p:nvPr/>
        </p:nvPicPr>
        <p:blipFill>
          <a:blip r:embed="rId3"/>
          <a:stretch>
            <a:fillRect/>
          </a:stretch>
        </p:blipFill>
        <p:spPr>
          <a:xfrm>
            <a:off x="4533900" y="1559840"/>
            <a:ext cx="6687234" cy="5051968"/>
          </a:xfrm>
          <a:prstGeom prst="rect">
            <a:avLst/>
          </a:prstGeom>
        </p:spPr>
      </p:pic>
    </p:spTree>
    <p:extLst>
      <p:ext uri="{BB962C8B-B14F-4D97-AF65-F5344CB8AC3E}">
        <p14:creationId xmlns:p14="http://schemas.microsoft.com/office/powerpoint/2010/main" val="27249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Membership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1" name="Rectangle 10">
            <a:extLst>
              <a:ext uri="{FF2B5EF4-FFF2-40B4-BE49-F238E27FC236}">
                <a16:creationId xmlns:a16="http://schemas.microsoft.com/office/drawing/2014/main" id="{ED3E5576-FD82-42C9-AC5D-C6D208AA1270}"/>
              </a:ext>
            </a:extLst>
          </p:cNvPr>
          <p:cNvSpPr/>
          <p:nvPr/>
        </p:nvSpPr>
        <p:spPr>
          <a:xfrm>
            <a:off x="4444011" y="338119"/>
            <a:ext cx="728416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2021 KEY STRATEGIC OBJECTIVES:</a:t>
            </a:r>
          </a:p>
        </p:txBody>
      </p:sp>
      <p:sp>
        <p:nvSpPr>
          <p:cNvPr id="9" name="TextBox 8">
            <a:extLst>
              <a:ext uri="{FF2B5EF4-FFF2-40B4-BE49-F238E27FC236}">
                <a16:creationId xmlns:a16="http://schemas.microsoft.com/office/drawing/2014/main" id="{D7C99FC5-A5B1-4E13-91D1-264941EEAEF7}"/>
              </a:ext>
            </a:extLst>
          </p:cNvPr>
          <p:cNvSpPr txBox="1"/>
          <p:nvPr/>
        </p:nvSpPr>
        <p:spPr>
          <a:xfrm>
            <a:off x="4496486" y="1538448"/>
            <a:ext cx="7555494" cy="62478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Establish Quarterly Member Chapter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Develop, administer, analyze and share member survey result by end of Q3</a:t>
            </a: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Plan and Execute Membership Drive by Q3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Recruit and grow membership committee to (10) members by Q4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Work with Programs Committee to establish “Community Reinvestment” Sub-Committee  (Quarterly Sweat Equity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Graphic 13" descr="Checkmark with solid fill">
            <a:extLst>
              <a:ext uri="{FF2B5EF4-FFF2-40B4-BE49-F238E27FC236}">
                <a16:creationId xmlns:a16="http://schemas.microsoft.com/office/drawing/2014/main" id="{6F28FF57-F8D0-45A0-BA49-300EBD7197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011" y="1325217"/>
            <a:ext cx="593724" cy="593724"/>
          </a:xfrm>
          <a:prstGeom prst="rect">
            <a:avLst/>
          </a:prstGeom>
        </p:spPr>
      </p:pic>
    </p:spTree>
    <p:extLst>
      <p:ext uri="{BB962C8B-B14F-4D97-AF65-F5344CB8AC3E}">
        <p14:creationId xmlns:p14="http://schemas.microsoft.com/office/powerpoint/2010/main" val="32534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Membership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1" name="Rectangle 10">
            <a:extLst>
              <a:ext uri="{FF2B5EF4-FFF2-40B4-BE49-F238E27FC236}">
                <a16:creationId xmlns:a16="http://schemas.microsoft.com/office/drawing/2014/main" id="{ED3E5576-FD82-42C9-AC5D-C6D208AA1270}"/>
              </a:ext>
            </a:extLst>
          </p:cNvPr>
          <p:cNvSpPr/>
          <p:nvPr/>
        </p:nvSpPr>
        <p:spPr>
          <a:xfrm>
            <a:off x="4444011" y="338119"/>
            <a:ext cx="728416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STRATEGIC OBJECTIVE:</a:t>
            </a:r>
          </a:p>
        </p:txBody>
      </p:sp>
      <p:sp>
        <p:nvSpPr>
          <p:cNvPr id="8" name="TextBox 7">
            <a:extLst>
              <a:ext uri="{FF2B5EF4-FFF2-40B4-BE49-F238E27FC236}">
                <a16:creationId xmlns:a16="http://schemas.microsoft.com/office/drawing/2014/main" id="{96CD99B5-8D1B-4ADC-B8DC-E8306D81D547}"/>
              </a:ext>
            </a:extLst>
          </p:cNvPr>
          <p:cNvSpPr txBox="1"/>
          <p:nvPr/>
        </p:nvSpPr>
        <p:spPr>
          <a:xfrm>
            <a:off x="4667031" y="1292934"/>
            <a:ext cx="6838122" cy="5601533"/>
          </a:xfrm>
          <a:prstGeom prst="rect">
            <a:avLst/>
          </a:prstGeom>
          <a:noFill/>
        </p:spPr>
        <p:txBody>
          <a:bodyPr wrap="square">
            <a:spAutoFit/>
          </a:bodyPr>
          <a:lstStyle/>
          <a:p>
            <a:pPr marL="0" marR="0">
              <a:lnSpc>
                <a:spcPct val="107000"/>
              </a:lnSpc>
              <a:spcBef>
                <a:spcPts val="0"/>
              </a:spcBef>
              <a:spcAft>
                <a:spcPts val="800"/>
              </a:spcAft>
            </a:pPr>
            <a:r>
              <a:rPr lang="en-US" sz="2800" b="1" u="sng"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Community Reinvestment Committee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Mission:                                                                                                                                                                                        </a:t>
            </a:r>
            <a:r>
              <a:rPr lang="en-US"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Create opportunities for ACMP members of the Carolinas Chapter to support the communities where they work and live.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How:                                                                                                                                                                                             </a:t>
            </a:r>
            <a:r>
              <a:rPr lang="en-US"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The Community Reinvestment Committee will:                                                                                                        Communicate and build awareness of the needs with non-profit agencies in the community.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Post-COVID plan volunteer </a:t>
            </a:r>
            <a:r>
              <a:rPr lang="en-US" sz="20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“sweat equity” </a:t>
            </a:r>
            <a:r>
              <a:rPr lang="en-US"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events.  </a:t>
            </a:r>
          </a:p>
          <a:p>
            <a:pPr marL="0" marR="0">
              <a:lnSpc>
                <a:spcPct val="107000"/>
              </a:lnSpc>
              <a:spcBef>
                <a:spcPts val="0"/>
              </a:spcBef>
              <a:spcAft>
                <a:spcPts val="800"/>
              </a:spcAft>
            </a:pPr>
            <a:r>
              <a:rPr lang="en-US" sz="20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Examples include sorting food at Feeding America Food Bank, sorting school supplies, provide labor at a Habitat for Humanity build, etc.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039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Membership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1" name="Rectangle 10">
            <a:extLst>
              <a:ext uri="{FF2B5EF4-FFF2-40B4-BE49-F238E27FC236}">
                <a16:creationId xmlns:a16="http://schemas.microsoft.com/office/drawing/2014/main" id="{ED3E5576-FD82-42C9-AC5D-C6D208AA1270}"/>
              </a:ext>
            </a:extLst>
          </p:cNvPr>
          <p:cNvSpPr/>
          <p:nvPr/>
        </p:nvSpPr>
        <p:spPr>
          <a:xfrm>
            <a:off x="4444011" y="338119"/>
            <a:ext cx="728416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STRATEGIC OBJECTIVE:</a:t>
            </a:r>
          </a:p>
        </p:txBody>
      </p:sp>
      <p:sp>
        <p:nvSpPr>
          <p:cNvPr id="8" name="TextBox 7">
            <a:extLst>
              <a:ext uri="{FF2B5EF4-FFF2-40B4-BE49-F238E27FC236}">
                <a16:creationId xmlns:a16="http://schemas.microsoft.com/office/drawing/2014/main" id="{96CD99B5-8D1B-4ADC-B8DC-E8306D81D547}"/>
              </a:ext>
            </a:extLst>
          </p:cNvPr>
          <p:cNvSpPr txBox="1"/>
          <p:nvPr/>
        </p:nvSpPr>
        <p:spPr>
          <a:xfrm>
            <a:off x="4745852" y="1096192"/>
            <a:ext cx="6863052" cy="533415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sng"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Community Reinvestment Committee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 Pillars of Need to Support:                                                                                                                                                     Basic needs of Hunger, Housing, Children &amp; Education: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0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Children &amp; Education:                                                                                                                                                                            </a:t>
            </a:r>
            <a:r>
              <a:rPr kumimoji="0" lang="en-US"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Support</a:t>
            </a:r>
            <a:r>
              <a:rPr kumimoji="0" lang="en-US"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agencies and organizations with a mission to provide services t</a:t>
            </a:r>
            <a:r>
              <a:rPr kumimoji="0" lang="en-US"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o </a:t>
            </a:r>
            <a:r>
              <a:rPr kumimoji="0" lang="en-US"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children in need because of health issues, living in poverty and any situation</a:t>
            </a:r>
            <a:r>
              <a:rPr kumimoji="0" lang="en-US"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that leaves them at risk.</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Housing: </a:t>
            </a:r>
            <a:br>
              <a:rPr kumimoji="0" lang="en-US" sz="20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Support agencies in the Carolinas with the mission to provide housing and shelter for those in need with donation opportunities and sweat equity / volunteer hours.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Hunger: </a:t>
            </a:r>
            <a:br>
              <a:rPr kumimoji="0" lang="en-US" sz="2000" b="1"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b="0" i="0" u="none" strike="noStrike" kern="1200" cap="none" spc="0" normalizeH="0" baseline="0" noProof="0" dirty="0">
                <a:ln>
                  <a:noFill/>
                </a:ln>
                <a:solidFill>
                  <a:srgbClr val="2F5496"/>
                </a:solidFill>
                <a:effectLst/>
                <a:uLnTx/>
                <a:uFillTx/>
                <a:latin typeface="Calibri" panose="020F0502020204030204" pitchFamily="34" charset="0"/>
                <a:ea typeface="Calibri" panose="020F0502020204030204" pitchFamily="34" charset="0"/>
                <a:cs typeface="Times New Roman" panose="02020603050405020304" pitchFamily="18" charset="0"/>
              </a:rPr>
              <a:t>Support the Food Banks in the Carolinas with the donation of food, money &amp; sweat equity / volunteer hours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642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Membership Committee</a:t>
            </a:r>
          </a:p>
        </p:txBody>
      </p:sp>
      <p:sp>
        <p:nvSpPr>
          <p:cNvPr id="27" name="Rectangle 26">
            <a:extLst>
              <a:ext uri="{FF2B5EF4-FFF2-40B4-BE49-F238E27FC236}">
                <a16:creationId xmlns:a16="http://schemas.microsoft.com/office/drawing/2014/main" id="{4AA03510-2677-4AA8-9E5E-C3AC70D81142}"/>
              </a:ext>
            </a:extLst>
          </p:cNvPr>
          <p:cNvSpPr/>
          <p:nvPr/>
        </p:nvSpPr>
        <p:spPr>
          <a:xfrm>
            <a:off x="4033150" y="996143"/>
            <a:ext cx="8051500" cy="203132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lang="en-US" sz="2400" dirty="0">
                <a:solidFill>
                  <a:prstClr val="black"/>
                </a:solidFill>
                <a:latin typeface="Calibri" panose="020F0502020204030204"/>
              </a:rPr>
              <a:t>One lucky member will WIN </a:t>
            </a:r>
          </a:p>
          <a:p>
            <a:pPr marL="0" marR="0" lvl="0" indent="0" algn="ctr" defTabSz="457200" rtl="0" eaLnBrk="1" fontAlgn="auto" latinLnBrk="0" hangingPunct="1">
              <a:lnSpc>
                <a:spcPct val="100000"/>
              </a:lnSpc>
              <a:spcBef>
                <a:spcPts val="0"/>
              </a:spcBef>
              <a:spcAft>
                <a:spcPts val="1200"/>
              </a:spcAft>
              <a:buClrTx/>
              <a:buSzTx/>
              <a:buFontTx/>
              <a:buNone/>
              <a:tabLst/>
              <a:defRPr/>
            </a:pPr>
            <a:r>
              <a:rPr lang="en-US" sz="2400" dirty="0">
                <a:solidFill>
                  <a:prstClr val="black"/>
                </a:solidFill>
                <a:latin typeface="Calibri" panose="020F0502020204030204"/>
              </a:rPr>
              <a:t>an all expenses paid admission to…</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1" name="Rectangle 10">
            <a:extLst>
              <a:ext uri="{FF2B5EF4-FFF2-40B4-BE49-F238E27FC236}">
                <a16:creationId xmlns:a16="http://schemas.microsoft.com/office/drawing/2014/main" id="{ED3E5576-FD82-42C9-AC5D-C6D208AA1270}"/>
              </a:ext>
            </a:extLst>
          </p:cNvPr>
          <p:cNvSpPr/>
          <p:nvPr/>
        </p:nvSpPr>
        <p:spPr>
          <a:xfrm>
            <a:off x="6199118" y="349812"/>
            <a:ext cx="3830707"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lang="en-US" sz="3600" dirty="0">
                <a:solidFill>
                  <a:prstClr val="black"/>
                </a:solidFill>
                <a:latin typeface="Calibri" panose="020F0502020204030204"/>
              </a:rPr>
              <a:t>STICK AROUND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D7FE2E2-3635-4FDE-8D45-8F486EAE81EB}"/>
              </a:ext>
            </a:extLst>
          </p:cNvPr>
          <p:cNvSpPr txBox="1"/>
          <p:nvPr/>
        </p:nvSpPr>
        <p:spPr>
          <a:xfrm>
            <a:off x="5981700" y="5403369"/>
            <a:ext cx="6210300" cy="523220"/>
          </a:xfrm>
          <a:prstGeom prst="rect">
            <a:avLst/>
          </a:prstGeom>
          <a:noFill/>
        </p:spPr>
        <p:txBody>
          <a:bodyPr wrap="square">
            <a:spAutoFit/>
          </a:bodyPr>
          <a:lstStyle/>
          <a:p>
            <a:r>
              <a:rPr lang="da-DK" sz="2800" b="1" i="0" dirty="0">
                <a:solidFill>
                  <a:srgbClr val="622569"/>
                </a:solidFill>
                <a:effectLst/>
                <a:latin typeface="Montserrat"/>
              </a:rPr>
              <a:t>June 8</a:t>
            </a:r>
            <a:r>
              <a:rPr lang="da-DK" sz="2800" b="1" dirty="0">
                <a:solidFill>
                  <a:srgbClr val="622569"/>
                </a:solidFill>
                <a:latin typeface="Montserrat"/>
              </a:rPr>
              <a:t> </a:t>
            </a:r>
            <a:r>
              <a:rPr lang="da-DK" sz="2800" b="1" i="0" dirty="0">
                <a:solidFill>
                  <a:srgbClr val="622569"/>
                </a:solidFill>
                <a:effectLst/>
                <a:latin typeface="Montserrat"/>
              </a:rPr>
              <a:t>— June 11, 2021</a:t>
            </a:r>
            <a:endParaRPr lang="en-US" sz="2800" dirty="0"/>
          </a:p>
        </p:txBody>
      </p:sp>
      <p:pic>
        <p:nvPicPr>
          <p:cNvPr id="9" name="Picture 8">
            <a:extLst>
              <a:ext uri="{FF2B5EF4-FFF2-40B4-BE49-F238E27FC236}">
                <a16:creationId xmlns:a16="http://schemas.microsoft.com/office/drawing/2014/main" id="{4F2F3BB2-E81A-4CAD-A60B-787B15A4016A}"/>
              </a:ext>
            </a:extLst>
          </p:cNvPr>
          <p:cNvPicPr>
            <a:picLocks noChangeAspect="1"/>
          </p:cNvPicPr>
          <p:nvPr/>
        </p:nvPicPr>
        <p:blipFill>
          <a:blip r:embed="rId3"/>
          <a:stretch>
            <a:fillRect/>
          </a:stretch>
        </p:blipFill>
        <p:spPr>
          <a:xfrm>
            <a:off x="4140500" y="2331719"/>
            <a:ext cx="8051500" cy="2671371"/>
          </a:xfrm>
          <a:prstGeom prst="rect">
            <a:avLst/>
          </a:prstGeom>
        </p:spPr>
      </p:pic>
    </p:spTree>
    <p:extLst>
      <p:ext uri="{BB962C8B-B14F-4D97-AF65-F5344CB8AC3E}">
        <p14:creationId xmlns:p14="http://schemas.microsoft.com/office/powerpoint/2010/main" val="321711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Membership Committee</a:t>
            </a:r>
          </a:p>
        </p:txBody>
      </p:sp>
      <p:sp>
        <p:nvSpPr>
          <p:cNvPr id="27" name="Rectangle 26">
            <a:extLst>
              <a:ext uri="{FF2B5EF4-FFF2-40B4-BE49-F238E27FC236}">
                <a16:creationId xmlns:a16="http://schemas.microsoft.com/office/drawing/2014/main" id="{4AA03510-2677-4AA8-9E5E-C3AC70D81142}"/>
              </a:ext>
            </a:extLst>
          </p:cNvPr>
          <p:cNvSpPr/>
          <p:nvPr/>
        </p:nvSpPr>
        <p:spPr>
          <a:xfrm>
            <a:off x="4019739" y="996143"/>
            <a:ext cx="8051500" cy="255454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Interested in joining the membership committee?</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Please contact:</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clapata@bhdp.com</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1" name="Rectangle 10">
            <a:extLst>
              <a:ext uri="{FF2B5EF4-FFF2-40B4-BE49-F238E27FC236}">
                <a16:creationId xmlns:a16="http://schemas.microsoft.com/office/drawing/2014/main" id="{ED3E5576-FD82-42C9-AC5D-C6D208AA1270}"/>
              </a:ext>
            </a:extLst>
          </p:cNvPr>
          <p:cNvSpPr/>
          <p:nvPr/>
        </p:nvSpPr>
        <p:spPr>
          <a:xfrm>
            <a:off x="6970643" y="3319855"/>
            <a:ext cx="2464905"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Thank you !</a:t>
            </a:r>
          </a:p>
        </p:txBody>
      </p:sp>
    </p:spTree>
    <p:extLst>
      <p:ext uri="{BB962C8B-B14F-4D97-AF65-F5344CB8AC3E}">
        <p14:creationId xmlns:p14="http://schemas.microsoft.com/office/powerpoint/2010/main" val="3520298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F774B5E-3D86-D744-9739-9A55B86C5C92}" type="slidenum">
              <a:rPr lang="en-US" smtClean="0"/>
              <a:pPr/>
              <a:t>26</a:t>
            </a:fld>
            <a:endParaRPr lang="en-US" dirty="0"/>
          </a:p>
        </p:txBody>
      </p:sp>
      <p:sp>
        <p:nvSpPr>
          <p:cNvPr id="16" name="Title 15"/>
          <p:cNvSpPr>
            <a:spLocks noGrp="1"/>
          </p:cNvSpPr>
          <p:nvPr>
            <p:ph type="title"/>
          </p:nvPr>
        </p:nvSpPr>
        <p:spPr>
          <a:xfrm>
            <a:off x="477004" y="290428"/>
            <a:ext cx="10058400" cy="702302"/>
          </a:xfrm>
        </p:spPr>
        <p:txBody>
          <a:bodyPr/>
          <a:lstStyle/>
          <a:p>
            <a:r>
              <a:rPr lang="en-US" b="1" dirty="0"/>
              <a:t>BREAKOUT ROOMS:   </a:t>
            </a:r>
            <a:r>
              <a:rPr lang="en-US" dirty="0"/>
              <a:t>Tell us a little something about yourself …</a:t>
            </a:r>
          </a:p>
        </p:txBody>
      </p:sp>
      <p:sp>
        <p:nvSpPr>
          <p:cNvPr id="5" name="TextBox 4"/>
          <p:cNvSpPr txBox="1"/>
          <p:nvPr/>
        </p:nvSpPr>
        <p:spPr>
          <a:xfrm>
            <a:off x="4743926" y="1658100"/>
            <a:ext cx="5967072" cy="2031325"/>
          </a:xfrm>
          <a:prstGeom prst="rect">
            <a:avLst/>
          </a:prstGeom>
          <a:noFill/>
        </p:spPr>
        <p:txBody>
          <a:bodyPr wrap="square" rtlCol="0">
            <a:spAutoFit/>
          </a:bodyPr>
          <a:lstStyle/>
          <a:p>
            <a:pPr lvl="1"/>
            <a:r>
              <a:rPr lang="en-US" b="1" dirty="0"/>
              <a:t>What’s your name?</a:t>
            </a:r>
          </a:p>
          <a:p>
            <a:pPr lvl="1"/>
            <a:r>
              <a:rPr lang="en-US" b="1" dirty="0"/>
              <a:t>What company are you with?</a:t>
            </a:r>
          </a:p>
          <a:p>
            <a:pPr lvl="1"/>
            <a:r>
              <a:rPr lang="en-US" b="1" dirty="0"/>
              <a:t>When did you join ACMP?  And WHY?</a:t>
            </a:r>
          </a:p>
          <a:p>
            <a:pPr lvl="1"/>
            <a:endParaRPr lang="en-US" b="1" dirty="0"/>
          </a:p>
          <a:p>
            <a:pPr lvl="1"/>
            <a:endParaRPr lang="en-US" b="1" dirty="0"/>
          </a:p>
          <a:p>
            <a:pPr lvl="1"/>
            <a:r>
              <a:rPr lang="en-US" b="1" dirty="0"/>
              <a:t>Tell us a little more …</a:t>
            </a:r>
          </a:p>
          <a:p>
            <a:pPr marL="800100" lvl="1" indent="-342900">
              <a:buFont typeface="+mj-lt"/>
              <a:buAutoNum type="arabicPeriod"/>
            </a:pPr>
            <a:endParaRPr lang="en-US" dirty="0"/>
          </a:p>
        </p:txBody>
      </p:sp>
      <p:pic>
        <p:nvPicPr>
          <p:cNvPr id="3" name="Picture 2"/>
          <p:cNvPicPr>
            <a:picLocks noChangeAspect="1"/>
          </p:cNvPicPr>
          <p:nvPr/>
        </p:nvPicPr>
        <p:blipFill>
          <a:blip r:embed="rId2"/>
          <a:stretch>
            <a:fillRect/>
          </a:stretch>
        </p:blipFill>
        <p:spPr>
          <a:xfrm>
            <a:off x="634025" y="992730"/>
            <a:ext cx="3467100" cy="2857500"/>
          </a:xfrm>
          <a:prstGeom prst="rect">
            <a:avLst/>
          </a:prstGeom>
        </p:spPr>
      </p:pic>
      <p:grpSp>
        <p:nvGrpSpPr>
          <p:cNvPr id="6" name="Group 5"/>
          <p:cNvGrpSpPr/>
          <p:nvPr/>
        </p:nvGrpSpPr>
        <p:grpSpPr>
          <a:xfrm>
            <a:off x="6096000" y="3580004"/>
            <a:ext cx="4863122" cy="3231983"/>
            <a:chOff x="2805364" y="1661898"/>
            <a:chExt cx="6794248" cy="4296602"/>
          </a:xfrm>
        </p:grpSpPr>
        <p:sp>
          <p:nvSpPr>
            <p:cNvPr id="7" name="Oval 6"/>
            <p:cNvSpPr/>
            <p:nvPr/>
          </p:nvSpPr>
          <p:spPr>
            <a:xfrm rot="21326052">
              <a:off x="2805364" y="5384525"/>
              <a:ext cx="6553200" cy="573975"/>
            </a:xfrm>
            <a:prstGeom prst="ellipse">
              <a:avLst/>
            </a:prstGeom>
            <a:gradFill flip="none" rotWithShape="1">
              <a:gsLst>
                <a:gs pos="0">
                  <a:schemeClr val="tx1">
                    <a:lumMod val="95000"/>
                    <a:lumOff val="5000"/>
                    <a:alpha val="20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nvGrpSpPr>
            <p:cNvPr id="8" name="Group 7"/>
            <p:cNvGrpSpPr/>
            <p:nvPr/>
          </p:nvGrpSpPr>
          <p:grpSpPr>
            <a:xfrm>
              <a:off x="2970212" y="1661898"/>
              <a:ext cx="6629400" cy="3824502"/>
              <a:chOff x="2513012" y="1447800"/>
              <a:chExt cx="6629400" cy="3824502"/>
            </a:xfrm>
            <a:solidFill>
              <a:schemeClr val="tx2"/>
            </a:solidFill>
            <a:scene3d>
              <a:camera prst="perspectiveContrastingRightFacing" fov="2400000">
                <a:rot lat="0" lon="20400000" rev="0"/>
              </a:camera>
              <a:lightRig rig="balanced" dir="t">
                <a:rot lat="0" lon="0" rev="5400000"/>
              </a:lightRig>
            </a:scene3d>
          </p:grpSpPr>
          <p:grpSp>
            <p:nvGrpSpPr>
              <p:cNvPr id="9" name="Group 8"/>
              <p:cNvGrpSpPr/>
              <p:nvPr/>
            </p:nvGrpSpPr>
            <p:grpSpPr>
              <a:xfrm>
                <a:off x="2589066" y="1447800"/>
                <a:ext cx="6477293" cy="1202696"/>
                <a:chOff x="2665119" y="1447800"/>
                <a:chExt cx="6477293" cy="1202696"/>
              </a:xfrm>
              <a:grpFill/>
            </p:grpSpPr>
            <p:sp>
              <p:nvSpPr>
                <p:cNvPr id="17" name="Rectangle 16"/>
                <p:cNvSpPr/>
                <p:nvPr/>
              </p:nvSpPr>
              <p:spPr>
                <a:xfrm>
                  <a:off x="3046412" y="1449773"/>
                  <a:ext cx="6096000" cy="1200723"/>
                </a:xfrm>
                <a:prstGeom prst="rect">
                  <a:avLst/>
                </a:prstGeom>
                <a:gradFill flip="none" rotWithShape="1">
                  <a:gsLst>
                    <a:gs pos="0">
                      <a:schemeClr val="bg1">
                        <a:lumMod val="85000"/>
                      </a:schemeClr>
                    </a:gs>
                    <a:gs pos="100000">
                      <a:schemeClr val="bg1">
                        <a:lumMod val="95000"/>
                      </a:schemeClr>
                    </a:gs>
                  </a:gsLst>
                  <a:lin ang="10800000" scaled="1"/>
                  <a:tileRect/>
                </a:gradFill>
                <a:ln>
                  <a:noFill/>
                </a:ln>
                <a:sp3d prstMaterial="plastic">
                  <a:bevelT w="0" h="2540000"/>
                </a:sp3d>
              </p:spPr>
              <p:style>
                <a:lnRef idx="2">
                  <a:schemeClr val="accent1">
                    <a:shade val="50000"/>
                  </a:schemeClr>
                </a:lnRef>
                <a:fillRef idx="1">
                  <a:schemeClr val="accent1"/>
                </a:fillRef>
                <a:effectRef idx="0">
                  <a:schemeClr val="accent1"/>
                </a:effectRef>
                <a:fontRef idx="minor">
                  <a:schemeClr val="lt1"/>
                </a:fontRef>
              </p:style>
              <p:txBody>
                <a:bodyPr lIns="640080" rIns="1463040" rtlCol="0" anchor="ctr"/>
                <a:lstStyle/>
                <a:p>
                  <a:r>
                    <a:rPr lang="en-US" kern="0" dirty="0">
                      <a:solidFill>
                        <a:schemeClr val="tx1">
                          <a:lumMod val="85000"/>
                          <a:lumOff val="15000"/>
                        </a:schemeClr>
                      </a:solidFill>
                      <a:latin typeface="Arial" pitchFamily="34" charset="0"/>
                      <a:cs typeface="Arial" pitchFamily="34" charset="0"/>
                    </a:rPr>
                    <a:t>What’s your favorite thing about your home office?</a:t>
                  </a:r>
                  <a:endParaRPr lang="en-US" dirty="0">
                    <a:solidFill>
                      <a:schemeClr val="tx1">
                        <a:lumMod val="85000"/>
                        <a:lumOff val="15000"/>
                      </a:schemeClr>
                    </a:solidFill>
                  </a:endParaRPr>
                </a:p>
              </p:txBody>
            </p:sp>
            <p:sp>
              <p:nvSpPr>
                <p:cNvPr id="18" name="Freeform 6"/>
                <p:cNvSpPr>
                  <a:spLocks/>
                </p:cNvSpPr>
                <p:nvPr/>
              </p:nvSpPr>
              <p:spPr bwMode="auto">
                <a:xfrm>
                  <a:off x="2665119" y="1447800"/>
                  <a:ext cx="520236" cy="1201002"/>
                </a:xfrm>
                <a:custGeom>
                  <a:avLst/>
                  <a:gdLst/>
                  <a:ahLst/>
                  <a:cxnLst>
                    <a:cxn ang="0">
                      <a:pos x="330" y="0"/>
                    </a:cxn>
                    <a:cxn ang="0">
                      <a:pos x="525" y="0"/>
                    </a:cxn>
                    <a:cxn ang="0">
                      <a:pos x="525" y="1212"/>
                    </a:cxn>
                    <a:cxn ang="0">
                      <a:pos x="287" y="1212"/>
                    </a:cxn>
                    <a:cxn ang="0">
                      <a:pos x="287" y="378"/>
                    </a:cxn>
                    <a:cxn ang="0">
                      <a:pos x="0" y="378"/>
                    </a:cxn>
                    <a:cxn ang="0">
                      <a:pos x="0" y="210"/>
                    </a:cxn>
                    <a:cxn ang="0">
                      <a:pos x="34" y="210"/>
                    </a:cxn>
                    <a:cxn ang="0">
                      <a:pos x="72" y="209"/>
                    </a:cxn>
                    <a:cxn ang="0">
                      <a:pos x="108" y="205"/>
                    </a:cxn>
                    <a:cxn ang="0">
                      <a:pos x="141" y="200"/>
                    </a:cxn>
                    <a:cxn ang="0">
                      <a:pos x="170" y="192"/>
                    </a:cxn>
                    <a:cxn ang="0">
                      <a:pos x="195" y="183"/>
                    </a:cxn>
                    <a:cxn ang="0">
                      <a:pos x="220" y="172"/>
                    </a:cxn>
                    <a:cxn ang="0">
                      <a:pos x="240" y="160"/>
                    </a:cxn>
                    <a:cxn ang="0">
                      <a:pos x="258" y="146"/>
                    </a:cxn>
                    <a:cxn ang="0">
                      <a:pos x="273" y="132"/>
                    </a:cxn>
                    <a:cxn ang="0">
                      <a:pos x="287" y="116"/>
                    </a:cxn>
                    <a:cxn ang="0">
                      <a:pos x="298" y="100"/>
                    </a:cxn>
                    <a:cxn ang="0">
                      <a:pos x="308" y="83"/>
                    </a:cxn>
                    <a:cxn ang="0">
                      <a:pos x="315" y="67"/>
                    </a:cxn>
                    <a:cxn ang="0">
                      <a:pos x="322" y="50"/>
                    </a:cxn>
                    <a:cxn ang="0">
                      <a:pos x="326" y="33"/>
                    </a:cxn>
                    <a:cxn ang="0">
                      <a:pos x="328" y="16"/>
                    </a:cxn>
                    <a:cxn ang="0">
                      <a:pos x="330" y="0"/>
                    </a:cxn>
                  </a:cxnLst>
                  <a:rect l="0" t="0" r="r" b="b"/>
                  <a:pathLst>
                    <a:path w="525" h="1212">
                      <a:moveTo>
                        <a:pt x="330" y="0"/>
                      </a:moveTo>
                      <a:lnTo>
                        <a:pt x="525" y="0"/>
                      </a:lnTo>
                      <a:lnTo>
                        <a:pt x="525" y="1212"/>
                      </a:lnTo>
                      <a:lnTo>
                        <a:pt x="287" y="1212"/>
                      </a:lnTo>
                      <a:lnTo>
                        <a:pt x="287" y="378"/>
                      </a:lnTo>
                      <a:lnTo>
                        <a:pt x="0" y="378"/>
                      </a:lnTo>
                      <a:lnTo>
                        <a:pt x="0" y="210"/>
                      </a:lnTo>
                      <a:lnTo>
                        <a:pt x="34" y="210"/>
                      </a:lnTo>
                      <a:lnTo>
                        <a:pt x="72" y="209"/>
                      </a:lnTo>
                      <a:lnTo>
                        <a:pt x="108" y="205"/>
                      </a:lnTo>
                      <a:lnTo>
                        <a:pt x="141" y="200"/>
                      </a:lnTo>
                      <a:lnTo>
                        <a:pt x="170" y="192"/>
                      </a:lnTo>
                      <a:lnTo>
                        <a:pt x="195" y="183"/>
                      </a:lnTo>
                      <a:lnTo>
                        <a:pt x="220" y="172"/>
                      </a:lnTo>
                      <a:lnTo>
                        <a:pt x="240" y="160"/>
                      </a:lnTo>
                      <a:lnTo>
                        <a:pt x="258" y="146"/>
                      </a:lnTo>
                      <a:lnTo>
                        <a:pt x="273" y="132"/>
                      </a:lnTo>
                      <a:lnTo>
                        <a:pt x="287" y="116"/>
                      </a:lnTo>
                      <a:lnTo>
                        <a:pt x="298" y="100"/>
                      </a:lnTo>
                      <a:lnTo>
                        <a:pt x="308" y="83"/>
                      </a:lnTo>
                      <a:lnTo>
                        <a:pt x="315" y="67"/>
                      </a:lnTo>
                      <a:lnTo>
                        <a:pt x="322" y="50"/>
                      </a:lnTo>
                      <a:lnTo>
                        <a:pt x="326" y="33"/>
                      </a:lnTo>
                      <a:lnTo>
                        <a:pt x="328" y="16"/>
                      </a:lnTo>
                      <a:lnTo>
                        <a:pt x="330" y="0"/>
                      </a:lnTo>
                      <a:close/>
                    </a:path>
                  </a:pathLst>
                </a:custGeom>
                <a:solidFill>
                  <a:schemeClr val="accent1"/>
                </a:solidFill>
                <a:ln w="0">
                  <a:noFill/>
                  <a:prstDash val="solid"/>
                  <a:round/>
                  <a:headEnd/>
                  <a:tailEnd/>
                </a:ln>
                <a:sp3d prstMaterial="plastic">
                  <a:bevelT w="0" h="2540000"/>
                </a:sp3d>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2514746" y="2742792"/>
                <a:ext cx="6625932" cy="1203511"/>
                <a:chOff x="2516480" y="3080543"/>
                <a:chExt cx="6625932" cy="1203511"/>
              </a:xfrm>
              <a:grpFill/>
            </p:grpSpPr>
            <p:sp>
              <p:nvSpPr>
                <p:cNvPr id="14" name="Freeform 13"/>
                <p:cNvSpPr/>
                <p:nvPr/>
              </p:nvSpPr>
              <p:spPr>
                <a:xfrm>
                  <a:off x="2637396" y="3080543"/>
                  <a:ext cx="6505016" cy="1203511"/>
                </a:xfrm>
                <a:custGeom>
                  <a:avLst/>
                  <a:gdLst>
                    <a:gd name="connsiteX0" fmla="*/ 0 w 6170612"/>
                    <a:gd name="connsiteY0" fmla="*/ 0 h 1203511"/>
                    <a:gd name="connsiteX1" fmla="*/ 6170612 w 6170612"/>
                    <a:gd name="connsiteY1" fmla="*/ 0 h 1203511"/>
                    <a:gd name="connsiteX2" fmla="*/ 6170612 w 6170612"/>
                    <a:gd name="connsiteY2" fmla="*/ 1203511 h 1203511"/>
                    <a:gd name="connsiteX3" fmla="*/ 0 w 6170612"/>
                    <a:gd name="connsiteY3" fmla="*/ 1203511 h 1203511"/>
                    <a:gd name="connsiteX4" fmla="*/ 0 w 6170612"/>
                    <a:gd name="connsiteY4" fmla="*/ 0 h 1203511"/>
                    <a:gd name="connsiteX0" fmla="*/ 306389 w 6477001"/>
                    <a:gd name="connsiteY0" fmla="*/ 0 h 1203511"/>
                    <a:gd name="connsiteX1" fmla="*/ 6477001 w 6477001"/>
                    <a:gd name="connsiteY1" fmla="*/ 0 h 1203511"/>
                    <a:gd name="connsiteX2" fmla="*/ 6477001 w 6477001"/>
                    <a:gd name="connsiteY2" fmla="*/ 1203511 h 1203511"/>
                    <a:gd name="connsiteX3" fmla="*/ 306389 w 6477001"/>
                    <a:gd name="connsiteY3" fmla="*/ 1203511 h 1203511"/>
                    <a:gd name="connsiteX4" fmla="*/ 0 w 6477001"/>
                    <a:gd name="connsiteY4" fmla="*/ 998398 h 1203511"/>
                    <a:gd name="connsiteX5" fmla="*/ 306389 w 6477001"/>
                    <a:gd name="connsiteY5" fmla="*/ 0 h 1203511"/>
                    <a:gd name="connsiteX0" fmla="*/ 1056450 w 7227062"/>
                    <a:gd name="connsiteY0" fmla="*/ 0 h 1203511"/>
                    <a:gd name="connsiteX1" fmla="*/ 7227062 w 7227062"/>
                    <a:gd name="connsiteY1" fmla="*/ 0 h 1203511"/>
                    <a:gd name="connsiteX2" fmla="*/ 7227062 w 7227062"/>
                    <a:gd name="connsiteY2" fmla="*/ 1203511 h 1203511"/>
                    <a:gd name="connsiteX3" fmla="*/ 1056450 w 7227062"/>
                    <a:gd name="connsiteY3" fmla="*/ 1203511 h 1203511"/>
                    <a:gd name="connsiteX4" fmla="*/ 750061 w 7227062"/>
                    <a:gd name="connsiteY4" fmla="*/ 998398 h 1203511"/>
                    <a:gd name="connsiteX5" fmla="*/ 1267774 w 7227062"/>
                    <a:gd name="connsiteY5" fmla="*/ 536716 h 1203511"/>
                    <a:gd name="connsiteX6" fmla="*/ 1056450 w 7227062"/>
                    <a:gd name="connsiteY6" fmla="*/ 0 h 1203511"/>
                    <a:gd name="connsiteX0" fmla="*/ 334404 w 6505016"/>
                    <a:gd name="connsiteY0" fmla="*/ 0 h 1203511"/>
                    <a:gd name="connsiteX1" fmla="*/ 6505016 w 6505016"/>
                    <a:gd name="connsiteY1" fmla="*/ 0 h 1203511"/>
                    <a:gd name="connsiteX2" fmla="*/ 6505016 w 6505016"/>
                    <a:gd name="connsiteY2" fmla="*/ 1203511 h 1203511"/>
                    <a:gd name="connsiteX3" fmla="*/ 334404 w 6505016"/>
                    <a:gd name="connsiteY3" fmla="*/ 1203511 h 1203511"/>
                    <a:gd name="connsiteX4" fmla="*/ 28015 w 6505016"/>
                    <a:gd name="connsiteY4" fmla="*/ 998398 h 1203511"/>
                    <a:gd name="connsiteX5" fmla="*/ 545728 w 6505016"/>
                    <a:gd name="connsiteY5" fmla="*/ 536716 h 1203511"/>
                    <a:gd name="connsiteX6" fmla="*/ 334404 w 6505016"/>
                    <a:gd name="connsiteY6" fmla="*/ 0 h 1203511"/>
                    <a:gd name="connsiteX0" fmla="*/ 334404 w 6505016"/>
                    <a:gd name="connsiteY0" fmla="*/ 0 h 1203511"/>
                    <a:gd name="connsiteX1" fmla="*/ 6505016 w 6505016"/>
                    <a:gd name="connsiteY1" fmla="*/ 0 h 1203511"/>
                    <a:gd name="connsiteX2" fmla="*/ 6505016 w 6505016"/>
                    <a:gd name="connsiteY2" fmla="*/ 1203511 h 1203511"/>
                    <a:gd name="connsiteX3" fmla="*/ 334404 w 6505016"/>
                    <a:gd name="connsiteY3" fmla="*/ 1203511 h 1203511"/>
                    <a:gd name="connsiteX4" fmla="*/ 28015 w 6505016"/>
                    <a:gd name="connsiteY4" fmla="*/ 998398 h 1203511"/>
                    <a:gd name="connsiteX5" fmla="*/ 545728 w 6505016"/>
                    <a:gd name="connsiteY5" fmla="*/ 536716 h 1203511"/>
                    <a:gd name="connsiteX6" fmla="*/ 334404 w 6505016"/>
                    <a:gd name="connsiteY6" fmla="*/ 0 h 120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5016" h="1203511">
                      <a:moveTo>
                        <a:pt x="334404" y="0"/>
                      </a:moveTo>
                      <a:lnTo>
                        <a:pt x="6505016" y="0"/>
                      </a:lnTo>
                      <a:lnTo>
                        <a:pt x="6505016" y="1203511"/>
                      </a:lnTo>
                      <a:lnTo>
                        <a:pt x="334404" y="1203511"/>
                      </a:lnTo>
                      <a:cubicBezTo>
                        <a:pt x="334404" y="1008140"/>
                        <a:pt x="28015" y="1193769"/>
                        <a:pt x="28015" y="998398"/>
                      </a:cubicBezTo>
                      <a:cubicBezTo>
                        <a:pt x="0" y="887266"/>
                        <a:pt x="494663" y="703116"/>
                        <a:pt x="545728" y="536716"/>
                      </a:cubicBezTo>
                      <a:cubicBezTo>
                        <a:pt x="629757" y="504787"/>
                        <a:pt x="628730" y="143241"/>
                        <a:pt x="334404" y="0"/>
                      </a:cubicBezTo>
                      <a:close/>
                    </a:path>
                  </a:pathLst>
                </a:custGeom>
                <a:gradFill flip="none" rotWithShape="1">
                  <a:gsLst>
                    <a:gs pos="0">
                      <a:schemeClr val="bg1">
                        <a:lumMod val="85000"/>
                      </a:schemeClr>
                    </a:gs>
                    <a:gs pos="100000">
                      <a:schemeClr val="bg1">
                        <a:lumMod val="95000"/>
                      </a:schemeClr>
                    </a:gs>
                  </a:gsLst>
                  <a:lin ang="10800000" scaled="1"/>
                  <a:tileRect/>
                </a:gradFill>
                <a:ln>
                  <a:noFill/>
                </a:ln>
                <a:sp3d prstMaterial="plastic">
                  <a:bevelT w="0" h="2540000"/>
                </a:sp3d>
              </p:spPr>
              <p:style>
                <a:lnRef idx="2">
                  <a:schemeClr val="accent1">
                    <a:shade val="50000"/>
                  </a:schemeClr>
                </a:lnRef>
                <a:fillRef idx="1">
                  <a:schemeClr val="accent1"/>
                </a:fillRef>
                <a:effectRef idx="0">
                  <a:schemeClr val="accent1"/>
                </a:effectRef>
                <a:fontRef idx="minor">
                  <a:schemeClr val="lt1"/>
                </a:fontRef>
              </p:style>
              <p:txBody>
                <a:bodyPr lIns="1005840" rIns="1463040" rtlCol="0" anchor="ctr"/>
                <a:lstStyle/>
                <a:p>
                  <a:r>
                    <a:rPr lang="en-US" kern="0" dirty="0">
                      <a:solidFill>
                        <a:schemeClr val="tx1">
                          <a:lumMod val="85000"/>
                          <a:lumOff val="15000"/>
                        </a:schemeClr>
                      </a:solidFill>
                      <a:latin typeface="Arial" pitchFamily="34" charset="0"/>
                      <a:cs typeface="Arial" pitchFamily="34" charset="0"/>
                    </a:rPr>
                    <a:t>Where do you want to go when the pandemic is over?</a:t>
                  </a:r>
                  <a:endParaRPr lang="en-US" dirty="0">
                    <a:solidFill>
                      <a:schemeClr val="tx1">
                        <a:lumMod val="85000"/>
                        <a:lumOff val="15000"/>
                      </a:schemeClr>
                    </a:solidFill>
                  </a:endParaRPr>
                </a:p>
              </p:txBody>
            </p:sp>
            <p:sp>
              <p:nvSpPr>
                <p:cNvPr id="15" name="Freeform 7"/>
                <p:cNvSpPr>
                  <a:spLocks/>
                </p:cNvSpPr>
                <p:nvPr/>
              </p:nvSpPr>
              <p:spPr bwMode="auto">
                <a:xfrm>
                  <a:off x="2516480" y="3081284"/>
                  <a:ext cx="817514" cy="1201002"/>
                </a:xfrm>
                <a:custGeom>
                  <a:avLst/>
                  <a:gdLst/>
                  <a:ahLst/>
                  <a:cxnLst>
                    <a:cxn ang="0">
                      <a:pos x="449" y="2"/>
                    </a:cxn>
                    <a:cxn ang="0">
                      <a:pos x="562" y="23"/>
                    </a:cxn>
                    <a:cxn ang="0">
                      <a:pos x="660" y="68"/>
                    </a:cxn>
                    <a:cxn ang="0">
                      <a:pos x="739" y="137"/>
                    </a:cxn>
                    <a:cxn ang="0">
                      <a:pos x="794" y="228"/>
                    </a:cxn>
                    <a:cxn ang="0">
                      <a:pos x="822" y="341"/>
                    </a:cxn>
                    <a:cxn ang="0">
                      <a:pos x="817" y="461"/>
                    </a:cxn>
                    <a:cxn ang="0">
                      <a:pos x="784" y="560"/>
                    </a:cxn>
                    <a:cxn ang="0">
                      <a:pos x="732" y="640"/>
                    </a:cxn>
                    <a:cxn ang="0">
                      <a:pos x="667" y="706"/>
                    </a:cxn>
                    <a:cxn ang="0">
                      <a:pos x="572" y="777"/>
                    </a:cxn>
                    <a:cxn ang="0">
                      <a:pos x="466" y="852"/>
                    </a:cxn>
                    <a:cxn ang="0">
                      <a:pos x="387" y="910"/>
                    </a:cxn>
                    <a:cxn ang="0">
                      <a:pos x="332" y="958"/>
                    </a:cxn>
                    <a:cxn ang="0">
                      <a:pos x="301" y="1000"/>
                    </a:cxn>
                    <a:cxn ang="0">
                      <a:pos x="0" y="1212"/>
                    </a:cxn>
                    <a:cxn ang="0">
                      <a:pos x="14" y="1084"/>
                    </a:cxn>
                    <a:cxn ang="0">
                      <a:pos x="39" y="1004"/>
                    </a:cxn>
                    <a:cxn ang="0">
                      <a:pos x="87" y="919"/>
                    </a:cxn>
                    <a:cxn ang="0">
                      <a:pos x="164" y="828"/>
                    </a:cxn>
                    <a:cxn ang="0">
                      <a:pos x="281" y="731"/>
                    </a:cxn>
                    <a:cxn ang="0">
                      <a:pos x="396" y="646"/>
                    </a:cxn>
                    <a:cxn ang="0">
                      <a:pos x="482" y="577"/>
                    </a:cxn>
                    <a:cxn ang="0">
                      <a:pos x="541" y="514"/>
                    </a:cxn>
                    <a:cxn ang="0">
                      <a:pos x="575" y="448"/>
                    </a:cxn>
                    <a:cxn ang="0">
                      <a:pos x="585" y="374"/>
                    </a:cxn>
                    <a:cxn ang="0">
                      <a:pos x="577" y="318"/>
                    </a:cxn>
                    <a:cxn ang="0">
                      <a:pos x="552" y="266"/>
                    </a:cxn>
                    <a:cxn ang="0">
                      <a:pos x="507" y="225"/>
                    </a:cxn>
                    <a:cxn ang="0">
                      <a:pos x="444" y="204"/>
                    </a:cxn>
                    <a:cxn ang="0">
                      <a:pos x="366" y="208"/>
                    </a:cxn>
                    <a:cxn ang="0">
                      <a:pos x="309" y="233"/>
                    </a:cxn>
                    <a:cxn ang="0">
                      <a:pos x="274" y="274"/>
                    </a:cxn>
                    <a:cxn ang="0">
                      <a:pos x="255" y="325"/>
                    </a:cxn>
                    <a:cxn ang="0">
                      <a:pos x="246" y="396"/>
                    </a:cxn>
                    <a:cxn ang="0">
                      <a:pos x="14" y="429"/>
                    </a:cxn>
                    <a:cxn ang="0">
                      <a:pos x="25" y="302"/>
                    </a:cxn>
                    <a:cxn ang="0">
                      <a:pos x="57" y="203"/>
                    </a:cxn>
                    <a:cxn ang="0">
                      <a:pos x="104" y="128"/>
                    </a:cxn>
                    <a:cxn ang="0">
                      <a:pos x="161" y="74"/>
                    </a:cxn>
                    <a:cxn ang="0">
                      <a:pos x="223" y="37"/>
                    </a:cxn>
                    <a:cxn ang="0">
                      <a:pos x="286" y="16"/>
                    </a:cxn>
                    <a:cxn ang="0">
                      <a:pos x="345" y="4"/>
                    </a:cxn>
                    <a:cxn ang="0">
                      <a:pos x="395" y="0"/>
                    </a:cxn>
                  </a:cxnLst>
                  <a:rect l="0" t="0" r="r" b="b"/>
                  <a:pathLst>
                    <a:path w="825" h="1212">
                      <a:moveTo>
                        <a:pt x="395" y="0"/>
                      </a:moveTo>
                      <a:lnTo>
                        <a:pt x="408" y="0"/>
                      </a:lnTo>
                      <a:lnTo>
                        <a:pt x="449" y="2"/>
                      </a:lnTo>
                      <a:lnTo>
                        <a:pt x="488" y="6"/>
                      </a:lnTo>
                      <a:lnTo>
                        <a:pt x="526" y="13"/>
                      </a:lnTo>
                      <a:lnTo>
                        <a:pt x="562" y="23"/>
                      </a:lnTo>
                      <a:lnTo>
                        <a:pt x="597" y="35"/>
                      </a:lnTo>
                      <a:lnTo>
                        <a:pt x="630" y="50"/>
                      </a:lnTo>
                      <a:lnTo>
                        <a:pt x="660" y="68"/>
                      </a:lnTo>
                      <a:lnTo>
                        <a:pt x="689" y="88"/>
                      </a:lnTo>
                      <a:lnTo>
                        <a:pt x="716" y="112"/>
                      </a:lnTo>
                      <a:lnTo>
                        <a:pt x="739" y="137"/>
                      </a:lnTo>
                      <a:lnTo>
                        <a:pt x="761" y="165"/>
                      </a:lnTo>
                      <a:lnTo>
                        <a:pt x="779" y="195"/>
                      </a:lnTo>
                      <a:lnTo>
                        <a:pt x="794" y="228"/>
                      </a:lnTo>
                      <a:lnTo>
                        <a:pt x="807" y="263"/>
                      </a:lnTo>
                      <a:lnTo>
                        <a:pt x="816" y="301"/>
                      </a:lnTo>
                      <a:lnTo>
                        <a:pt x="822" y="341"/>
                      </a:lnTo>
                      <a:lnTo>
                        <a:pt x="823" y="383"/>
                      </a:lnTo>
                      <a:lnTo>
                        <a:pt x="822" y="423"/>
                      </a:lnTo>
                      <a:lnTo>
                        <a:pt x="817" y="461"/>
                      </a:lnTo>
                      <a:lnTo>
                        <a:pt x="808" y="496"/>
                      </a:lnTo>
                      <a:lnTo>
                        <a:pt x="798" y="529"/>
                      </a:lnTo>
                      <a:lnTo>
                        <a:pt x="784" y="560"/>
                      </a:lnTo>
                      <a:lnTo>
                        <a:pt x="769" y="589"/>
                      </a:lnTo>
                      <a:lnTo>
                        <a:pt x="751" y="615"/>
                      </a:lnTo>
                      <a:lnTo>
                        <a:pt x="732" y="640"/>
                      </a:lnTo>
                      <a:lnTo>
                        <a:pt x="711" y="664"/>
                      </a:lnTo>
                      <a:lnTo>
                        <a:pt x="689" y="686"/>
                      </a:lnTo>
                      <a:lnTo>
                        <a:pt x="667" y="706"/>
                      </a:lnTo>
                      <a:lnTo>
                        <a:pt x="643" y="725"/>
                      </a:lnTo>
                      <a:lnTo>
                        <a:pt x="595" y="761"/>
                      </a:lnTo>
                      <a:lnTo>
                        <a:pt x="572" y="777"/>
                      </a:lnTo>
                      <a:lnTo>
                        <a:pt x="533" y="804"/>
                      </a:lnTo>
                      <a:lnTo>
                        <a:pt x="498" y="828"/>
                      </a:lnTo>
                      <a:lnTo>
                        <a:pt x="466" y="852"/>
                      </a:lnTo>
                      <a:lnTo>
                        <a:pt x="437" y="872"/>
                      </a:lnTo>
                      <a:lnTo>
                        <a:pt x="410" y="891"/>
                      </a:lnTo>
                      <a:lnTo>
                        <a:pt x="387" y="910"/>
                      </a:lnTo>
                      <a:lnTo>
                        <a:pt x="366" y="927"/>
                      </a:lnTo>
                      <a:lnTo>
                        <a:pt x="348" y="942"/>
                      </a:lnTo>
                      <a:lnTo>
                        <a:pt x="332" y="958"/>
                      </a:lnTo>
                      <a:lnTo>
                        <a:pt x="320" y="972"/>
                      </a:lnTo>
                      <a:lnTo>
                        <a:pt x="309" y="987"/>
                      </a:lnTo>
                      <a:lnTo>
                        <a:pt x="301" y="1000"/>
                      </a:lnTo>
                      <a:lnTo>
                        <a:pt x="825" y="1000"/>
                      </a:lnTo>
                      <a:lnTo>
                        <a:pt x="825" y="1212"/>
                      </a:lnTo>
                      <a:lnTo>
                        <a:pt x="0" y="1212"/>
                      </a:lnTo>
                      <a:lnTo>
                        <a:pt x="3" y="1162"/>
                      </a:lnTo>
                      <a:lnTo>
                        <a:pt x="9" y="1110"/>
                      </a:lnTo>
                      <a:lnTo>
                        <a:pt x="14" y="1084"/>
                      </a:lnTo>
                      <a:lnTo>
                        <a:pt x="21" y="1058"/>
                      </a:lnTo>
                      <a:lnTo>
                        <a:pt x="29" y="1031"/>
                      </a:lnTo>
                      <a:lnTo>
                        <a:pt x="39" y="1004"/>
                      </a:lnTo>
                      <a:lnTo>
                        <a:pt x="52" y="976"/>
                      </a:lnTo>
                      <a:lnTo>
                        <a:pt x="68" y="948"/>
                      </a:lnTo>
                      <a:lnTo>
                        <a:pt x="87" y="919"/>
                      </a:lnTo>
                      <a:lnTo>
                        <a:pt x="108" y="889"/>
                      </a:lnTo>
                      <a:lnTo>
                        <a:pt x="134" y="859"/>
                      </a:lnTo>
                      <a:lnTo>
                        <a:pt x="164" y="828"/>
                      </a:lnTo>
                      <a:lnTo>
                        <a:pt x="199" y="797"/>
                      </a:lnTo>
                      <a:lnTo>
                        <a:pt x="237" y="764"/>
                      </a:lnTo>
                      <a:lnTo>
                        <a:pt x="281" y="731"/>
                      </a:lnTo>
                      <a:lnTo>
                        <a:pt x="322" y="700"/>
                      </a:lnTo>
                      <a:lnTo>
                        <a:pt x="361" y="672"/>
                      </a:lnTo>
                      <a:lnTo>
                        <a:pt x="396" y="646"/>
                      </a:lnTo>
                      <a:lnTo>
                        <a:pt x="428" y="622"/>
                      </a:lnTo>
                      <a:lnTo>
                        <a:pt x="457" y="598"/>
                      </a:lnTo>
                      <a:lnTo>
                        <a:pt x="482" y="577"/>
                      </a:lnTo>
                      <a:lnTo>
                        <a:pt x="504" y="555"/>
                      </a:lnTo>
                      <a:lnTo>
                        <a:pt x="524" y="534"/>
                      </a:lnTo>
                      <a:lnTo>
                        <a:pt x="541" y="514"/>
                      </a:lnTo>
                      <a:lnTo>
                        <a:pt x="555" y="493"/>
                      </a:lnTo>
                      <a:lnTo>
                        <a:pt x="566" y="471"/>
                      </a:lnTo>
                      <a:lnTo>
                        <a:pt x="575" y="448"/>
                      </a:lnTo>
                      <a:lnTo>
                        <a:pt x="581" y="425"/>
                      </a:lnTo>
                      <a:lnTo>
                        <a:pt x="585" y="401"/>
                      </a:lnTo>
                      <a:lnTo>
                        <a:pt x="585" y="374"/>
                      </a:lnTo>
                      <a:lnTo>
                        <a:pt x="585" y="355"/>
                      </a:lnTo>
                      <a:lnTo>
                        <a:pt x="581" y="337"/>
                      </a:lnTo>
                      <a:lnTo>
                        <a:pt x="577" y="318"/>
                      </a:lnTo>
                      <a:lnTo>
                        <a:pt x="570" y="300"/>
                      </a:lnTo>
                      <a:lnTo>
                        <a:pt x="562" y="282"/>
                      </a:lnTo>
                      <a:lnTo>
                        <a:pt x="552" y="266"/>
                      </a:lnTo>
                      <a:lnTo>
                        <a:pt x="539" y="250"/>
                      </a:lnTo>
                      <a:lnTo>
                        <a:pt x="524" y="237"/>
                      </a:lnTo>
                      <a:lnTo>
                        <a:pt x="507" y="225"/>
                      </a:lnTo>
                      <a:lnTo>
                        <a:pt x="488" y="216"/>
                      </a:lnTo>
                      <a:lnTo>
                        <a:pt x="467" y="208"/>
                      </a:lnTo>
                      <a:lnTo>
                        <a:pt x="444" y="204"/>
                      </a:lnTo>
                      <a:lnTo>
                        <a:pt x="418" y="202"/>
                      </a:lnTo>
                      <a:lnTo>
                        <a:pt x="391" y="204"/>
                      </a:lnTo>
                      <a:lnTo>
                        <a:pt x="366" y="208"/>
                      </a:lnTo>
                      <a:lnTo>
                        <a:pt x="344" y="214"/>
                      </a:lnTo>
                      <a:lnTo>
                        <a:pt x="326" y="222"/>
                      </a:lnTo>
                      <a:lnTo>
                        <a:pt x="309" y="233"/>
                      </a:lnTo>
                      <a:lnTo>
                        <a:pt x="295" y="246"/>
                      </a:lnTo>
                      <a:lnTo>
                        <a:pt x="284" y="259"/>
                      </a:lnTo>
                      <a:lnTo>
                        <a:pt x="274" y="274"/>
                      </a:lnTo>
                      <a:lnTo>
                        <a:pt x="266" y="290"/>
                      </a:lnTo>
                      <a:lnTo>
                        <a:pt x="260" y="307"/>
                      </a:lnTo>
                      <a:lnTo>
                        <a:pt x="255" y="325"/>
                      </a:lnTo>
                      <a:lnTo>
                        <a:pt x="252" y="342"/>
                      </a:lnTo>
                      <a:lnTo>
                        <a:pt x="249" y="360"/>
                      </a:lnTo>
                      <a:lnTo>
                        <a:pt x="246" y="396"/>
                      </a:lnTo>
                      <a:lnTo>
                        <a:pt x="245" y="413"/>
                      </a:lnTo>
                      <a:lnTo>
                        <a:pt x="245" y="429"/>
                      </a:lnTo>
                      <a:lnTo>
                        <a:pt x="14" y="429"/>
                      </a:lnTo>
                      <a:lnTo>
                        <a:pt x="15" y="384"/>
                      </a:lnTo>
                      <a:lnTo>
                        <a:pt x="19" y="341"/>
                      </a:lnTo>
                      <a:lnTo>
                        <a:pt x="25" y="302"/>
                      </a:lnTo>
                      <a:lnTo>
                        <a:pt x="34" y="266"/>
                      </a:lnTo>
                      <a:lnTo>
                        <a:pt x="44" y="233"/>
                      </a:lnTo>
                      <a:lnTo>
                        <a:pt x="57" y="203"/>
                      </a:lnTo>
                      <a:lnTo>
                        <a:pt x="71" y="175"/>
                      </a:lnTo>
                      <a:lnTo>
                        <a:pt x="87" y="150"/>
                      </a:lnTo>
                      <a:lnTo>
                        <a:pt x="104" y="128"/>
                      </a:lnTo>
                      <a:lnTo>
                        <a:pt x="122" y="108"/>
                      </a:lnTo>
                      <a:lnTo>
                        <a:pt x="141" y="90"/>
                      </a:lnTo>
                      <a:lnTo>
                        <a:pt x="161" y="74"/>
                      </a:lnTo>
                      <a:lnTo>
                        <a:pt x="181" y="60"/>
                      </a:lnTo>
                      <a:lnTo>
                        <a:pt x="202" y="48"/>
                      </a:lnTo>
                      <a:lnTo>
                        <a:pt x="223" y="37"/>
                      </a:lnTo>
                      <a:lnTo>
                        <a:pt x="244" y="28"/>
                      </a:lnTo>
                      <a:lnTo>
                        <a:pt x="265" y="21"/>
                      </a:lnTo>
                      <a:lnTo>
                        <a:pt x="286" y="16"/>
                      </a:lnTo>
                      <a:lnTo>
                        <a:pt x="306" y="11"/>
                      </a:lnTo>
                      <a:lnTo>
                        <a:pt x="326" y="7"/>
                      </a:lnTo>
                      <a:lnTo>
                        <a:pt x="345" y="4"/>
                      </a:lnTo>
                      <a:lnTo>
                        <a:pt x="363" y="3"/>
                      </a:lnTo>
                      <a:lnTo>
                        <a:pt x="379" y="1"/>
                      </a:lnTo>
                      <a:lnTo>
                        <a:pt x="395" y="0"/>
                      </a:lnTo>
                      <a:close/>
                    </a:path>
                  </a:pathLst>
                </a:custGeom>
                <a:solidFill>
                  <a:schemeClr val="tx2"/>
                </a:solidFill>
                <a:ln w="0">
                  <a:noFill/>
                  <a:prstDash val="solid"/>
                  <a:round/>
                  <a:headEnd/>
                  <a:tailEnd/>
                </a:ln>
                <a:sp3d prstMaterial="plastic">
                  <a:bevelT w="0" h="2540000"/>
                </a:sp3d>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2513012" y="4038600"/>
                <a:ext cx="6629400" cy="1233702"/>
                <a:chOff x="2513012" y="4714768"/>
                <a:chExt cx="6629400" cy="1233702"/>
              </a:xfrm>
              <a:grpFill/>
            </p:grpSpPr>
            <p:sp>
              <p:nvSpPr>
                <p:cNvPr id="12" name="Freeform 11"/>
                <p:cNvSpPr/>
                <p:nvPr/>
              </p:nvSpPr>
              <p:spPr>
                <a:xfrm>
                  <a:off x="2971799" y="4723325"/>
                  <a:ext cx="6170613" cy="1203511"/>
                </a:xfrm>
                <a:custGeom>
                  <a:avLst/>
                  <a:gdLst>
                    <a:gd name="connsiteX0" fmla="*/ 0 w 6170612"/>
                    <a:gd name="connsiteY0" fmla="*/ 0 h 1203511"/>
                    <a:gd name="connsiteX1" fmla="*/ 6170612 w 6170612"/>
                    <a:gd name="connsiteY1" fmla="*/ 0 h 1203511"/>
                    <a:gd name="connsiteX2" fmla="*/ 6170612 w 6170612"/>
                    <a:gd name="connsiteY2" fmla="*/ 1203511 h 1203511"/>
                    <a:gd name="connsiteX3" fmla="*/ 0 w 6170612"/>
                    <a:gd name="connsiteY3" fmla="*/ 1203511 h 1203511"/>
                    <a:gd name="connsiteX4" fmla="*/ 0 w 6170612"/>
                    <a:gd name="connsiteY4" fmla="*/ 0 h 1203511"/>
                    <a:gd name="connsiteX0" fmla="*/ 1 w 6170613"/>
                    <a:gd name="connsiteY0" fmla="*/ 0 h 1203511"/>
                    <a:gd name="connsiteX1" fmla="*/ 6170613 w 6170613"/>
                    <a:gd name="connsiteY1" fmla="*/ 0 h 1203511"/>
                    <a:gd name="connsiteX2" fmla="*/ 6170613 w 6170613"/>
                    <a:gd name="connsiteY2" fmla="*/ 1203511 h 1203511"/>
                    <a:gd name="connsiteX3" fmla="*/ 1 w 6170613"/>
                    <a:gd name="connsiteY3" fmla="*/ 1203511 h 1203511"/>
                    <a:gd name="connsiteX4" fmla="*/ 0 w 6170613"/>
                    <a:gd name="connsiteY4" fmla="*/ 561369 h 1203511"/>
                    <a:gd name="connsiteX5" fmla="*/ 1 w 6170613"/>
                    <a:gd name="connsiteY5" fmla="*/ 0 h 1203511"/>
                    <a:gd name="connsiteX0" fmla="*/ 1 w 6170613"/>
                    <a:gd name="connsiteY0" fmla="*/ 0 h 1203511"/>
                    <a:gd name="connsiteX1" fmla="*/ 6170613 w 6170613"/>
                    <a:gd name="connsiteY1" fmla="*/ 0 h 1203511"/>
                    <a:gd name="connsiteX2" fmla="*/ 6170613 w 6170613"/>
                    <a:gd name="connsiteY2" fmla="*/ 1203511 h 1203511"/>
                    <a:gd name="connsiteX3" fmla="*/ 1 w 6170613"/>
                    <a:gd name="connsiteY3" fmla="*/ 1203511 h 1203511"/>
                    <a:gd name="connsiteX4" fmla="*/ 0 w 6170613"/>
                    <a:gd name="connsiteY4" fmla="*/ 561369 h 1203511"/>
                    <a:gd name="connsiteX5" fmla="*/ 1 w 6170613"/>
                    <a:gd name="connsiteY5" fmla="*/ 0 h 1203511"/>
                    <a:gd name="connsiteX0" fmla="*/ 1028435 w 7199047"/>
                    <a:gd name="connsiteY0" fmla="*/ 0 h 1203511"/>
                    <a:gd name="connsiteX1" fmla="*/ 7199047 w 7199047"/>
                    <a:gd name="connsiteY1" fmla="*/ 0 h 1203511"/>
                    <a:gd name="connsiteX2" fmla="*/ 7199047 w 7199047"/>
                    <a:gd name="connsiteY2" fmla="*/ 1203511 h 1203511"/>
                    <a:gd name="connsiteX3" fmla="*/ 1028435 w 7199047"/>
                    <a:gd name="connsiteY3" fmla="*/ 1203511 h 1203511"/>
                    <a:gd name="connsiteX4" fmla="*/ 1028434 w 7199047"/>
                    <a:gd name="connsiteY4" fmla="*/ 561369 h 1203511"/>
                    <a:gd name="connsiteX5" fmla="*/ 1255447 w 7199047"/>
                    <a:gd name="connsiteY5" fmla="*/ 258810 h 1203511"/>
                    <a:gd name="connsiteX6" fmla="*/ 1028435 w 7199047"/>
                    <a:gd name="connsiteY6" fmla="*/ 0 h 1203511"/>
                    <a:gd name="connsiteX0" fmla="*/ 1028435 w 7199047"/>
                    <a:gd name="connsiteY0" fmla="*/ 0 h 1203511"/>
                    <a:gd name="connsiteX1" fmla="*/ 7199047 w 7199047"/>
                    <a:gd name="connsiteY1" fmla="*/ 0 h 1203511"/>
                    <a:gd name="connsiteX2" fmla="*/ 7199047 w 7199047"/>
                    <a:gd name="connsiteY2" fmla="*/ 1203511 h 1203511"/>
                    <a:gd name="connsiteX3" fmla="*/ 1028435 w 7199047"/>
                    <a:gd name="connsiteY3" fmla="*/ 1203511 h 1203511"/>
                    <a:gd name="connsiteX4" fmla="*/ 1028434 w 7199047"/>
                    <a:gd name="connsiteY4" fmla="*/ 561369 h 1203511"/>
                    <a:gd name="connsiteX5" fmla="*/ 1255447 w 7199047"/>
                    <a:gd name="connsiteY5" fmla="*/ 258810 h 1203511"/>
                    <a:gd name="connsiteX6" fmla="*/ 1028435 w 7199047"/>
                    <a:gd name="connsiteY6" fmla="*/ 0 h 1203511"/>
                    <a:gd name="connsiteX0" fmla="*/ 1 w 6170613"/>
                    <a:gd name="connsiteY0" fmla="*/ 0 h 1203511"/>
                    <a:gd name="connsiteX1" fmla="*/ 6170613 w 6170613"/>
                    <a:gd name="connsiteY1" fmla="*/ 0 h 1203511"/>
                    <a:gd name="connsiteX2" fmla="*/ 6170613 w 6170613"/>
                    <a:gd name="connsiteY2" fmla="*/ 1203511 h 1203511"/>
                    <a:gd name="connsiteX3" fmla="*/ 1 w 6170613"/>
                    <a:gd name="connsiteY3" fmla="*/ 1203511 h 1203511"/>
                    <a:gd name="connsiteX4" fmla="*/ 0 w 6170613"/>
                    <a:gd name="connsiteY4" fmla="*/ 561369 h 1203511"/>
                    <a:gd name="connsiteX5" fmla="*/ 227013 w 6170613"/>
                    <a:gd name="connsiteY5" fmla="*/ 258810 h 1203511"/>
                    <a:gd name="connsiteX6" fmla="*/ 1 w 6170613"/>
                    <a:gd name="connsiteY6" fmla="*/ 0 h 1203511"/>
                    <a:gd name="connsiteX0" fmla="*/ 1 w 6170613"/>
                    <a:gd name="connsiteY0" fmla="*/ 0 h 1203511"/>
                    <a:gd name="connsiteX1" fmla="*/ 6170613 w 6170613"/>
                    <a:gd name="connsiteY1" fmla="*/ 0 h 1203511"/>
                    <a:gd name="connsiteX2" fmla="*/ 6170613 w 6170613"/>
                    <a:gd name="connsiteY2" fmla="*/ 1203511 h 1203511"/>
                    <a:gd name="connsiteX3" fmla="*/ 1 w 6170613"/>
                    <a:gd name="connsiteY3" fmla="*/ 1203511 h 1203511"/>
                    <a:gd name="connsiteX4" fmla="*/ 0 w 6170613"/>
                    <a:gd name="connsiteY4" fmla="*/ 561369 h 1203511"/>
                    <a:gd name="connsiteX5" fmla="*/ 227013 w 6170613"/>
                    <a:gd name="connsiteY5" fmla="*/ 258810 h 1203511"/>
                    <a:gd name="connsiteX6" fmla="*/ 1 w 6170613"/>
                    <a:gd name="connsiteY6" fmla="*/ 0 h 1203511"/>
                    <a:gd name="connsiteX0" fmla="*/ 1 w 6170613"/>
                    <a:gd name="connsiteY0" fmla="*/ 0 h 1203511"/>
                    <a:gd name="connsiteX1" fmla="*/ 6170613 w 6170613"/>
                    <a:gd name="connsiteY1" fmla="*/ 0 h 1203511"/>
                    <a:gd name="connsiteX2" fmla="*/ 6170613 w 6170613"/>
                    <a:gd name="connsiteY2" fmla="*/ 1203511 h 1203511"/>
                    <a:gd name="connsiteX3" fmla="*/ 1 w 6170613"/>
                    <a:gd name="connsiteY3" fmla="*/ 1203511 h 1203511"/>
                    <a:gd name="connsiteX4" fmla="*/ 0 w 6170613"/>
                    <a:gd name="connsiteY4" fmla="*/ 561369 h 1203511"/>
                    <a:gd name="connsiteX5" fmla="*/ 227013 w 6170613"/>
                    <a:gd name="connsiteY5" fmla="*/ 258810 h 1203511"/>
                    <a:gd name="connsiteX6" fmla="*/ 1 w 6170613"/>
                    <a:gd name="connsiteY6" fmla="*/ 0 h 1203511"/>
                    <a:gd name="connsiteX0" fmla="*/ 1 w 6170613"/>
                    <a:gd name="connsiteY0" fmla="*/ 0 h 1203511"/>
                    <a:gd name="connsiteX1" fmla="*/ 6170613 w 6170613"/>
                    <a:gd name="connsiteY1" fmla="*/ 0 h 1203511"/>
                    <a:gd name="connsiteX2" fmla="*/ 6170613 w 6170613"/>
                    <a:gd name="connsiteY2" fmla="*/ 1203511 h 1203511"/>
                    <a:gd name="connsiteX3" fmla="*/ 1 w 6170613"/>
                    <a:gd name="connsiteY3" fmla="*/ 1203511 h 1203511"/>
                    <a:gd name="connsiteX4" fmla="*/ 0 w 6170613"/>
                    <a:gd name="connsiteY4" fmla="*/ 561369 h 1203511"/>
                    <a:gd name="connsiteX5" fmla="*/ 227013 w 6170613"/>
                    <a:gd name="connsiteY5" fmla="*/ 258810 h 1203511"/>
                    <a:gd name="connsiteX6" fmla="*/ 1 w 6170613"/>
                    <a:gd name="connsiteY6" fmla="*/ 0 h 120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613" h="1203511">
                      <a:moveTo>
                        <a:pt x="1" y="0"/>
                      </a:moveTo>
                      <a:lnTo>
                        <a:pt x="6170613" y="0"/>
                      </a:lnTo>
                      <a:lnTo>
                        <a:pt x="6170613" y="1203511"/>
                      </a:lnTo>
                      <a:lnTo>
                        <a:pt x="1" y="1203511"/>
                      </a:lnTo>
                      <a:cubicBezTo>
                        <a:pt x="472236" y="976017"/>
                        <a:pt x="250359" y="573710"/>
                        <a:pt x="0" y="561369"/>
                      </a:cubicBezTo>
                      <a:cubicBezTo>
                        <a:pt x="82270" y="536148"/>
                        <a:pt x="262219" y="437536"/>
                        <a:pt x="227013" y="258810"/>
                      </a:cubicBezTo>
                      <a:cubicBezTo>
                        <a:pt x="227013" y="165249"/>
                        <a:pt x="154254" y="78994"/>
                        <a:pt x="1" y="0"/>
                      </a:cubicBezTo>
                      <a:close/>
                    </a:path>
                  </a:pathLst>
                </a:custGeom>
                <a:gradFill flip="none" rotWithShape="1">
                  <a:gsLst>
                    <a:gs pos="0">
                      <a:schemeClr val="bg1">
                        <a:lumMod val="85000"/>
                      </a:schemeClr>
                    </a:gs>
                    <a:gs pos="100000">
                      <a:schemeClr val="bg1">
                        <a:lumMod val="95000"/>
                      </a:schemeClr>
                    </a:gs>
                  </a:gsLst>
                  <a:lin ang="10800000" scaled="1"/>
                  <a:tileRect/>
                </a:gradFill>
                <a:ln>
                  <a:noFill/>
                </a:ln>
                <a:sp3d prstMaterial="plastic">
                  <a:bevelT w="0" h="2540000"/>
                </a:sp3d>
              </p:spPr>
              <p:style>
                <a:lnRef idx="2">
                  <a:schemeClr val="accent1">
                    <a:shade val="50000"/>
                  </a:schemeClr>
                </a:lnRef>
                <a:fillRef idx="1">
                  <a:schemeClr val="accent1"/>
                </a:fillRef>
                <a:effectRef idx="0">
                  <a:schemeClr val="accent1"/>
                </a:effectRef>
                <a:fontRef idx="minor">
                  <a:schemeClr val="lt1"/>
                </a:fontRef>
              </p:style>
              <p:txBody>
                <a:bodyPr lIns="640080" rIns="1463040" rtlCol="0" anchor="ctr"/>
                <a:lstStyle/>
                <a:p>
                  <a:r>
                    <a:rPr lang="en-US" kern="0" dirty="0">
                      <a:solidFill>
                        <a:schemeClr val="tx1">
                          <a:lumMod val="85000"/>
                          <a:lumOff val="15000"/>
                        </a:schemeClr>
                      </a:solidFill>
                      <a:latin typeface="Arial" pitchFamily="34" charset="0"/>
                      <a:cs typeface="Arial" pitchFamily="34" charset="0"/>
                    </a:rPr>
                    <a:t>What’s the funniest thing one of your pets has ever done? </a:t>
                  </a:r>
                  <a:endParaRPr lang="en-US" dirty="0">
                    <a:solidFill>
                      <a:schemeClr val="tx1">
                        <a:lumMod val="85000"/>
                        <a:lumOff val="15000"/>
                      </a:schemeClr>
                    </a:solidFill>
                  </a:endParaRPr>
                </a:p>
              </p:txBody>
            </p:sp>
            <p:sp>
              <p:nvSpPr>
                <p:cNvPr id="13" name="Freeform 8"/>
                <p:cNvSpPr>
                  <a:spLocks/>
                </p:cNvSpPr>
                <p:nvPr/>
              </p:nvSpPr>
              <p:spPr bwMode="auto">
                <a:xfrm>
                  <a:off x="2513012" y="4714768"/>
                  <a:ext cx="824450" cy="1233702"/>
                </a:xfrm>
                <a:custGeom>
                  <a:avLst/>
                  <a:gdLst/>
                  <a:ahLst/>
                  <a:cxnLst>
                    <a:cxn ang="0">
                      <a:pos x="500" y="7"/>
                    </a:cxn>
                    <a:cxn ang="0">
                      <a:pos x="606" y="38"/>
                    </a:cxn>
                    <a:cxn ang="0">
                      <a:pos x="701" y="100"/>
                    </a:cxn>
                    <a:cxn ang="0">
                      <a:pos x="768" y="199"/>
                    </a:cxn>
                    <a:cxn ang="0">
                      <a:pos x="794" y="338"/>
                    </a:cxn>
                    <a:cxn ang="0">
                      <a:pos x="768" y="454"/>
                    </a:cxn>
                    <a:cxn ang="0">
                      <a:pos x="706" y="533"/>
                    </a:cxn>
                    <a:cxn ang="0">
                      <a:pos x="649" y="573"/>
                    </a:cxn>
                    <a:cxn ang="0">
                      <a:pos x="693" y="590"/>
                    </a:cxn>
                    <a:cxn ang="0">
                      <a:pos x="749" y="633"/>
                    </a:cxn>
                    <a:cxn ang="0">
                      <a:pos x="801" y="707"/>
                    </a:cxn>
                    <a:cxn ang="0">
                      <a:pos x="830" y="819"/>
                    </a:cxn>
                    <a:cxn ang="0">
                      <a:pos x="813" y="982"/>
                    </a:cxn>
                    <a:cxn ang="0">
                      <a:pos x="731" y="1121"/>
                    </a:cxn>
                    <a:cxn ang="0">
                      <a:pos x="597" y="1212"/>
                    </a:cxn>
                    <a:cxn ang="0">
                      <a:pos x="420" y="1245"/>
                    </a:cxn>
                    <a:cxn ang="0">
                      <a:pos x="353" y="1242"/>
                    </a:cxn>
                    <a:cxn ang="0">
                      <a:pos x="268" y="1226"/>
                    </a:cxn>
                    <a:cxn ang="0">
                      <a:pos x="178" y="1191"/>
                    </a:cxn>
                    <a:cxn ang="0">
                      <a:pos x="96" y="1128"/>
                    </a:cxn>
                    <a:cxn ang="0">
                      <a:pos x="33" y="1028"/>
                    </a:cxn>
                    <a:cxn ang="0">
                      <a:pos x="2" y="884"/>
                    </a:cxn>
                    <a:cxn ang="0">
                      <a:pos x="231" y="854"/>
                    </a:cxn>
                    <a:cxn ang="0">
                      <a:pos x="243" y="931"/>
                    </a:cxn>
                    <a:cxn ang="0">
                      <a:pos x="275" y="995"/>
                    </a:cxn>
                    <a:cxn ang="0">
                      <a:pos x="336" y="1042"/>
                    </a:cxn>
                    <a:cxn ang="0">
                      <a:pos x="431" y="1052"/>
                    </a:cxn>
                    <a:cxn ang="0">
                      <a:pos x="516" y="1019"/>
                    </a:cxn>
                    <a:cxn ang="0">
                      <a:pos x="572" y="942"/>
                    </a:cxn>
                    <a:cxn ang="0">
                      <a:pos x="585" y="828"/>
                    </a:cxn>
                    <a:cxn ang="0">
                      <a:pos x="554" y="749"/>
                    </a:cxn>
                    <a:cxn ang="0">
                      <a:pos x="492" y="706"/>
                    </a:cxn>
                    <a:cxn ang="0">
                      <a:pos x="415" y="686"/>
                    </a:cxn>
                    <a:cxn ang="0">
                      <a:pos x="335" y="682"/>
                    </a:cxn>
                    <a:cxn ang="0">
                      <a:pos x="396" y="510"/>
                    </a:cxn>
                    <a:cxn ang="0">
                      <a:pos x="459" y="497"/>
                    </a:cxn>
                    <a:cxn ang="0">
                      <a:pos x="516" y="464"/>
                    </a:cxn>
                    <a:cxn ang="0">
                      <a:pos x="551" y="397"/>
                    </a:cxn>
                    <a:cxn ang="0">
                      <a:pos x="554" y="326"/>
                    </a:cxn>
                    <a:cxn ang="0">
                      <a:pos x="541" y="273"/>
                    </a:cxn>
                    <a:cxn ang="0">
                      <a:pos x="502" y="222"/>
                    </a:cxn>
                    <a:cxn ang="0">
                      <a:pos x="430" y="193"/>
                    </a:cxn>
                    <a:cxn ang="0">
                      <a:pos x="336" y="204"/>
                    </a:cxn>
                    <a:cxn ang="0">
                      <a:pos x="279" y="246"/>
                    </a:cxn>
                    <a:cxn ang="0">
                      <a:pos x="251" y="305"/>
                    </a:cxn>
                    <a:cxn ang="0">
                      <a:pos x="242" y="372"/>
                    </a:cxn>
                    <a:cxn ang="0">
                      <a:pos x="26" y="312"/>
                    </a:cxn>
                    <a:cxn ang="0">
                      <a:pos x="69" y="178"/>
                    </a:cxn>
                    <a:cxn ang="0">
                      <a:pos x="156" y="76"/>
                    </a:cxn>
                    <a:cxn ang="0">
                      <a:pos x="290" y="15"/>
                    </a:cxn>
                  </a:cxnLst>
                  <a:rect l="0" t="0" r="r" b="b"/>
                  <a:pathLst>
                    <a:path w="832" h="1245">
                      <a:moveTo>
                        <a:pt x="420" y="0"/>
                      </a:moveTo>
                      <a:lnTo>
                        <a:pt x="446" y="1"/>
                      </a:lnTo>
                      <a:lnTo>
                        <a:pt x="472" y="3"/>
                      </a:lnTo>
                      <a:lnTo>
                        <a:pt x="500" y="7"/>
                      </a:lnTo>
                      <a:lnTo>
                        <a:pt x="526" y="12"/>
                      </a:lnTo>
                      <a:lnTo>
                        <a:pt x="554" y="19"/>
                      </a:lnTo>
                      <a:lnTo>
                        <a:pt x="580" y="28"/>
                      </a:lnTo>
                      <a:lnTo>
                        <a:pt x="606" y="38"/>
                      </a:lnTo>
                      <a:lnTo>
                        <a:pt x="632" y="51"/>
                      </a:lnTo>
                      <a:lnTo>
                        <a:pt x="656" y="66"/>
                      </a:lnTo>
                      <a:lnTo>
                        <a:pt x="679" y="82"/>
                      </a:lnTo>
                      <a:lnTo>
                        <a:pt x="701" y="100"/>
                      </a:lnTo>
                      <a:lnTo>
                        <a:pt x="721" y="122"/>
                      </a:lnTo>
                      <a:lnTo>
                        <a:pt x="739" y="145"/>
                      </a:lnTo>
                      <a:lnTo>
                        <a:pt x="755" y="171"/>
                      </a:lnTo>
                      <a:lnTo>
                        <a:pt x="768" y="199"/>
                      </a:lnTo>
                      <a:lnTo>
                        <a:pt x="780" y="229"/>
                      </a:lnTo>
                      <a:lnTo>
                        <a:pt x="788" y="263"/>
                      </a:lnTo>
                      <a:lnTo>
                        <a:pt x="792" y="300"/>
                      </a:lnTo>
                      <a:lnTo>
                        <a:pt x="794" y="338"/>
                      </a:lnTo>
                      <a:lnTo>
                        <a:pt x="792" y="371"/>
                      </a:lnTo>
                      <a:lnTo>
                        <a:pt x="787" y="401"/>
                      </a:lnTo>
                      <a:lnTo>
                        <a:pt x="779" y="429"/>
                      </a:lnTo>
                      <a:lnTo>
                        <a:pt x="768" y="454"/>
                      </a:lnTo>
                      <a:lnTo>
                        <a:pt x="755" y="477"/>
                      </a:lnTo>
                      <a:lnTo>
                        <a:pt x="739" y="498"/>
                      </a:lnTo>
                      <a:lnTo>
                        <a:pt x="723" y="517"/>
                      </a:lnTo>
                      <a:lnTo>
                        <a:pt x="706" y="533"/>
                      </a:lnTo>
                      <a:lnTo>
                        <a:pt x="687" y="548"/>
                      </a:lnTo>
                      <a:lnTo>
                        <a:pt x="668" y="559"/>
                      </a:lnTo>
                      <a:lnTo>
                        <a:pt x="649" y="569"/>
                      </a:lnTo>
                      <a:lnTo>
                        <a:pt x="649" y="573"/>
                      </a:lnTo>
                      <a:lnTo>
                        <a:pt x="658" y="575"/>
                      </a:lnTo>
                      <a:lnTo>
                        <a:pt x="668" y="579"/>
                      </a:lnTo>
                      <a:lnTo>
                        <a:pt x="680" y="584"/>
                      </a:lnTo>
                      <a:lnTo>
                        <a:pt x="693" y="590"/>
                      </a:lnTo>
                      <a:lnTo>
                        <a:pt x="706" y="598"/>
                      </a:lnTo>
                      <a:lnTo>
                        <a:pt x="720" y="608"/>
                      </a:lnTo>
                      <a:lnTo>
                        <a:pt x="735" y="619"/>
                      </a:lnTo>
                      <a:lnTo>
                        <a:pt x="749" y="633"/>
                      </a:lnTo>
                      <a:lnTo>
                        <a:pt x="764" y="648"/>
                      </a:lnTo>
                      <a:lnTo>
                        <a:pt x="777" y="665"/>
                      </a:lnTo>
                      <a:lnTo>
                        <a:pt x="790" y="685"/>
                      </a:lnTo>
                      <a:lnTo>
                        <a:pt x="801" y="707"/>
                      </a:lnTo>
                      <a:lnTo>
                        <a:pt x="812" y="731"/>
                      </a:lnTo>
                      <a:lnTo>
                        <a:pt x="820" y="757"/>
                      </a:lnTo>
                      <a:lnTo>
                        <a:pt x="826" y="787"/>
                      </a:lnTo>
                      <a:lnTo>
                        <a:pt x="830" y="819"/>
                      </a:lnTo>
                      <a:lnTo>
                        <a:pt x="832" y="854"/>
                      </a:lnTo>
                      <a:lnTo>
                        <a:pt x="829" y="899"/>
                      </a:lnTo>
                      <a:lnTo>
                        <a:pt x="823" y="942"/>
                      </a:lnTo>
                      <a:lnTo>
                        <a:pt x="813" y="982"/>
                      </a:lnTo>
                      <a:lnTo>
                        <a:pt x="797" y="1021"/>
                      </a:lnTo>
                      <a:lnTo>
                        <a:pt x="779" y="1057"/>
                      </a:lnTo>
                      <a:lnTo>
                        <a:pt x="757" y="1090"/>
                      </a:lnTo>
                      <a:lnTo>
                        <a:pt x="731" y="1121"/>
                      </a:lnTo>
                      <a:lnTo>
                        <a:pt x="702" y="1149"/>
                      </a:lnTo>
                      <a:lnTo>
                        <a:pt x="670" y="1173"/>
                      </a:lnTo>
                      <a:lnTo>
                        <a:pt x="635" y="1194"/>
                      </a:lnTo>
                      <a:lnTo>
                        <a:pt x="597" y="1212"/>
                      </a:lnTo>
                      <a:lnTo>
                        <a:pt x="556" y="1226"/>
                      </a:lnTo>
                      <a:lnTo>
                        <a:pt x="513" y="1237"/>
                      </a:lnTo>
                      <a:lnTo>
                        <a:pt x="468" y="1243"/>
                      </a:lnTo>
                      <a:lnTo>
                        <a:pt x="420" y="1245"/>
                      </a:lnTo>
                      <a:lnTo>
                        <a:pt x="406" y="1245"/>
                      </a:lnTo>
                      <a:lnTo>
                        <a:pt x="390" y="1244"/>
                      </a:lnTo>
                      <a:lnTo>
                        <a:pt x="372" y="1243"/>
                      </a:lnTo>
                      <a:lnTo>
                        <a:pt x="353" y="1242"/>
                      </a:lnTo>
                      <a:lnTo>
                        <a:pt x="332" y="1239"/>
                      </a:lnTo>
                      <a:lnTo>
                        <a:pt x="312" y="1236"/>
                      </a:lnTo>
                      <a:lnTo>
                        <a:pt x="290" y="1232"/>
                      </a:lnTo>
                      <a:lnTo>
                        <a:pt x="268" y="1226"/>
                      </a:lnTo>
                      <a:lnTo>
                        <a:pt x="246" y="1220"/>
                      </a:lnTo>
                      <a:lnTo>
                        <a:pt x="223" y="1212"/>
                      </a:lnTo>
                      <a:lnTo>
                        <a:pt x="201" y="1202"/>
                      </a:lnTo>
                      <a:lnTo>
                        <a:pt x="178" y="1191"/>
                      </a:lnTo>
                      <a:lnTo>
                        <a:pt x="156" y="1178"/>
                      </a:lnTo>
                      <a:lnTo>
                        <a:pt x="135" y="1164"/>
                      </a:lnTo>
                      <a:lnTo>
                        <a:pt x="115" y="1147"/>
                      </a:lnTo>
                      <a:lnTo>
                        <a:pt x="96" y="1128"/>
                      </a:lnTo>
                      <a:lnTo>
                        <a:pt x="77" y="1106"/>
                      </a:lnTo>
                      <a:lnTo>
                        <a:pt x="61" y="1083"/>
                      </a:lnTo>
                      <a:lnTo>
                        <a:pt x="46" y="1057"/>
                      </a:lnTo>
                      <a:lnTo>
                        <a:pt x="33" y="1028"/>
                      </a:lnTo>
                      <a:lnTo>
                        <a:pt x="22" y="996"/>
                      </a:lnTo>
                      <a:lnTo>
                        <a:pt x="12" y="963"/>
                      </a:lnTo>
                      <a:lnTo>
                        <a:pt x="6" y="925"/>
                      </a:lnTo>
                      <a:lnTo>
                        <a:pt x="2" y="884"/>
                      </a:lnTo>
                      <a:lnTo>
                        <a:pt x="0" y="841"/>
                      </a:lnTo>
                      <a:lnTo>
                        <a:pt x="233" y="841"/>
                      </a:lnTo>
                      <a:lnTo>
                        <a:pt x="231" y="842"/>
                      </a:lnTo>
                      <a:lnTo>
                        <a:pt x="231" y="854"/>
                      </a:lnTo>
                      <a:lnTo>
                        <a:pt x="232" y="868"/>
                      </a:lnTo>
                      <a:lnTo>
                        <a:pt x="234" y="883"/>
                      </a:lnTo>
                      <a:lnTo>
                        <a:pt x="238" y="915"/>
                      </a:lnTo>
                      <a:lnTo>
                        <a:pt x="243" y="931"/>
                      </a:lnTo>
                      <a:lnTo>
                        <a:pt x="249" y="948"/>
                      </a:lnTo>
                      <a:lnTo>
                        <a:pt x="255" y="964"/>
                      </a:lnTo>
                      <a:lnTo>
                        <a:pt x="264" y="980"/>
                      </a:lnTo>
                      <a:lnTo>
                        <a:pt x="275" y="995"/>
                      </a:lnTo>
                      <a:lnTo>
                        <a:pt x="287" y="1009"/>
                      </a:lnTo>
                      <a:lnTo>
                        <a:pt x="301" y="1021"/>
                      </a:lnTo>
                      <a:lnTo>
                        <a:pt x="317" y="1032"/>
                      </a:lnTo>
                      <a:lnTo>
                        <a:pt x="336" y="1042"/>
                      </a:lnTo>
                      <a:lnTo>
                        <a:pt x="357" y="1048"/>
                      </a:lnTo>
                      <a:lnTo>
                        <a:pt x="381" y="1052"/>
                      </a:lnTo>
                      <a:lnTo>
                        <a:pt x="408" y="1054"/>
                      </a:lnTo>
                      <a:lnTo>
                        <a:pt x="431" y="1052"/>
                      </a:lnTo>
                      <a:lnTo>
                        <a:pt x="455" y="1048"/>
                      </a:lnTo>
                      <a:lnTo>
                        <a:pt x="476" y="1042"/>
                      </a:lnTo>
                      <a:lnTo>
                        <a:pt x="497" y="1032"/>
                      </a:lnTo>
                      <a:lnTo>
                        <a:pt x="516" y="1019"/>
                      </a:lnTo>
                      <a:lnTo>
                        <a:pt x="534" y="1004"/>
                      </a:lnTo>
                      <a:lnTo>
                        <a:pt x="549" y="986"/>
                      </a:lnTo>
                      <a:lnTo>
                        <a:pt x="562" y="966"/>
                      </a:lnTo>
                      <a:lnTo>
                        <a:pt x="572" y="942"/>
                      </a:lnTo>
                      <a:lnTo>
                        <a:pt x="580" y="915"/>
                      </a:lnTo>
                      <a:lnTo>
                        <a:pt x="585" y="886"/>
                      </a:lnTo>
                      <a:lnTo>
                        <a:pt x="587" y="854"/>
                      </a:lnTo>
                      <a:lnTo>
                        <a:pt x="585" y="828"/>
                      </a:lnTo>
                      <a:lnTo>
                        <a:pt x="581" y="804"/>
                      </a:lnTo>
                      <a:lnTo>
                        <a:pt x="575" y="783"/>
                      </a:lnTo>
                      <a:lnTo>
                        <a:pt x="565" y="765"/>
                      </a:lnTo>
                      <a:lnTo>
                        <a:pt x="554" y="749"/>
                      </a:lnTo>
                      <a:lnTo>
                        <a:pt x="541" y="736"/>
                      </a:lnTo>
                      <a:lnTo>
                        <a:pt x="526" y="724"/>
                      </a:lnTo>
                      <a:lnTo>
                        <a:pt x="510" y="714"/>
                      </a:lnTo>
                      <a:lnTo>
                        <a:pt x="492" y="706"/>
                      </a:lnTo>
                      <a:lnTo>
                        <a:pt x="474" y="699"/>
                      </a:lnTo>
                      <a:lnTo>
                        <a:pt x="455" y="694"/>
                      </a:lnTo>
                      <a:lnTo>
                        <a:pt x="435" y="690"/>
                      </a:lnTo>
                      <a:lnTo>
                        <a:pt x="415" y="686"/>
                      </a:lnTo>
                      <a:lnTo>
                        <a:pt x="395" y="684"/>
                      </a:lnTo>
                      <a:lnTo>
                        <a:pt x="374" y="683"/>
                      </a:lnTo>
                      <a:lnTo>
                        <a:pt x="355" y="682"/>
                      </a:lnTo>
                      <a:lnTo>
                        <a:pt x="335" y="682"/>
                      </a:lnTo>
                      <a:lnTo>
                        <a:pt x="316" y="682"/>
                      </a:lnTo>
                      <a:lnTo>
                        <a:pt x="316" y="511"/>
                      </a:lnTo>
                      <a:lnTo>
                        <a:pt x="367" y="511"/>
                      </a:lnTo>
                      <a:lnTo>
                        <a:pt x="396" y="510"/>
                      </a:lnTo>
                      <a:lnTo>
                        <a:pt x="411" y="508"/>
                      </a:lnTo>
                      <a:lnTo>
                        <a:pt x="427" y="506"/>
                      </a:lnTo>
                      <a:lnTo>
                        <a:pt x="443" y="502"/>
                      </a:lnTo>
                      <a:lnTo>
                        <a:pt x="459" y="497"/>
                      </a:lnTo>
                      <a:lnTo>
                        <a:pt x="474" y="492"/>
                      </a:lnTo>
                      <a:lnTo>
                        <a:pt x="489" y="484"/>
                      </a:lnTo>
                      <a:lnTo>
                        <a:pt x="503" y="475"/>
                      </a:lnTo>
                      <a:lnTo>
                        <a:pt x="516" y="464"/>
                      </a:lnTo>
                      <a:lnTo>
                        <a:pt x="527" y="451"/>
                      </a:lnTo>
                      <a:lnTo>
                        <a:pt x="537" y="435"/>
                      </a:lnTo>
                      <a:lnTo>
                        <a:pt x="545" y="417"/>
                      </a:lnTo>
                      <a:lnTo>
                        <a:pt x="551" y="397"/>
                      </a:lnTo>
                      <a:lnTo>
                        <a:pt x="554" y="373"/>
                      </a:lnTo>
                      <a:lnTo>
                        <a:pt x="556" y="347"/>
                      </a:lnTo>
                      <a:lnTo>
                        <a:pt x="556" y="338"/>
                      </a:lnTo>
                      <a:lnTo>
                        <a:pt x="554" y="326"/>
                      </a:lnTo>
                      <a:lnTo>
                        <a:pt x="553" y="314"/>
                      </a:lnTo>
                      <a:lnTo>
                        <a:pt x="550" y="301"/>
                      </a:lnTo>
                      <a:lnTo>
                        <a:pt x="546" y="288"/>
                      </a:lnTo>
                      <a:lnTo>
                        <a:pt x="541" y="273"/>
                      </a:lnTo>
                      <a:lnTo>
                        <a:pt x="534" y="259"/>
                      </a:lnTo>
                      <a:lnTo>
                        <a:pt x="525" y="246"/>
                      </a:lnTo>
                      <a:lnTo>
                        <a:pt x="515" y="234"/>
                      </a:lnTo>
                      <a:lnTo>
                        <a:pt x="502" y="222"/>
                      </a:lnTo>
                      <a:lnTo>
                        <a:pt x="488" y="212"/>
                      </a:lnTo>
                      <a:lnTo>
                        <a:pt x="471" y="204"/>
                      </a:lnTo>
                      <a:lnTo>
                        <a:pt x="451" y="197"/>
                      </a:lnTo>
                      <a:lnTo>
                        <a:pt x="430" y="193"/>
                      </a:lnTo>
                      <a:lnTo>
                        <a:pt x="405" y="192"/>
                      </a:lnTo>
                      <a:lnTo>
                        <a:pt x="379" y="193"/>
                      </a:lnTo>
                      <a:lnTo>
                        <a:pt x="357" y="197"/>
                      </a:lnTo>
                      <a:lnTo>
                        <a:pt x="336" y="204"/>
                      </a:lnTo>
                      <a:lnTo>
                        <a:pt x="319" y="212"/>
                      </a:lnTo>
                      <a:lnTo>
                        <a:pt x="303" y="222"/>
                      </a:lnTo>
                      <a:lnTo>
                        <a:pt x="290" y="234"/>
                      </a:lnTo>
                      <a:lnTo>
                        <a:pt x="279" y="246"/>
                      </a:lnTo>
                      <a:lnTo>
                        <a:pt x="270" y="260"/>
                      </a:lnTo>
                      <a:lnTo>
                        <a:pt x="262" y="275"/>
                      </a:lnTo>
                      <a:lnTo>
                        <a:pt x="256" y="289"/>
                      </a:lnTo>
                      <a:lnTo>
                        <a:pt x="251" y="305"/>
                      </a:lnTo>
                      <a:lnTo>
                        <a:pt x="245" y="334"/>
                      </a:lnTo>
                      <a:lnTo>
                        <a:pt x="243" y="347"/>
                      </a:lnTo>
                      <a:lnTo>
                        <a:pt x="242" y="360"/>
                      </a:lnTo>
                      <a:lnTo>
                        <a:pt x="242" y="372"/>
                      </a:lnTo>
                      <a:lnTo>
                        <a:pt x="242" y="389"/>
                      </a:lnTo>
                      <a:lnTo>
                        <a:pt x="20" y="389"/>
                      </a:lnTo>
                      <a:lnTo>
                        <a:pt x="22" y="350"/>
                      </a:lnTo>
                      <a:lnTo>
                        <a:pt x="26" y="312"/>
                      </a:lnTo>
                      <a:lnTo>
                        <a:pt x="32" y="275"/>
                      </a:lnTo>
                      <a:lnTo>
                        <a:pt x="42" y="242"/>
                      </a:lnTo>
                      <a:lnTo>
                        <a:pt x="54" y="208"/>
                      </a:lnTo>
                      <a:lnTo>
                        <a:pt x="69" y="178"/>
                      </a:lnTo>
                      <a:lnTo>
                        <a:pt x="86" y="149"/>
                      </a:lnTo>
                      <a:lnTo>
                        <a:pt x="107" y="122"/>
                      </a:lnTo>
                      <a:lnTo>
                        <a:pt x="131" y="98"/>
                      </a:lnTo>
                      <a:lnTo>
                        <a:pt x="156" y="76"/>
                      </a:lnTo>
                      <a:lnTo>
                        <a:pt x="185" y="57"/>
                      </a:lnTo>
                      <a:lnTo>
                        <a:pt x="217" y="40"/>
                      </a:lnTo>
                      <a:lnTo>
                        <a:pt x="252" y="26"/>
                      </a:lnTo>
                      <a:lnTo>
                        <a:pt x="290" y="15"/>
                      </a:lnTo>
                      <a:lnTo>
                        <a:pt x="330" y="7"/>
                      </a:lnTo>
                      <a:lnTo>
                        <a:pt x="373" y="2"/>
                      </a:lnTo>
                      <a:lnTo>
                        <a:pt x="420" y="0"/>
                      </a:lnTo>
                      <a:close/>
                    </a:path>
                  </a:pathLst>
                </a:custGeom>
                <a:solidFill>
                  <a:schemeClr val="accent3"/>
                </a:solidFill>
                <a:ln w="0">
                  <a:noFill/>
                  <a:prstDash val="solid"/>
                  <a:round/>
                  <a:headEnd/>
                  <a:tailEnd/>
                </a:ln>
                <a:sp3d prstMaterial="plastic">
                  <a:bevelT w="0" h="2540000"/>
                </a:sp3d>
              </p:spPr>
              <p:txBody>
                <a:bodyPr vert="horz" wrap="square" lIns="91440" tIns="45720" rIns="91440" bIns="45720" numCol="1" anchor="t" anchorCtr="0" compatLnSpc="1">
                  <a:prstTxWarp prst="textNoShape">
                    <a:avLst/>
                  </a:prstTxWarp>
                </a:bodyPr>
                <a:lstStyle/>
                <a:p>
                  <a:endParaRPr lang="en-US"/>
                </a:p>
              </p:txBody>
            </p:sp>
          </p:grpSp>
        </p:grpSp>
      </p:grpSp>
      <p:sp>
        <p:nvSpPr>
          <p:cNvPr id="4" name="Rectangle 3"/>
          <p:cNvSpPr/>
          <p:nvPr/>
        </p:nvSpPr>
        <p:spPr>
          <a:xfrm rot="20447269">
            <a:off x="568072" y="4278129"/>
            <a:ext cx="21852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Pick 1</a:t>
            </a:r>
          </a:p>
        </p:txBody>
      </p:sp>
      <p:sp>
        <p:nvSpPr>
          <p:cNvPr id="19" name="Right Arrow 18"/>
          <p:cNvSpPr/>
          <p:nvPr/>
        </p:nvSpPr>
        <p:spPr>
          <a:xfrm>
            <a:off x="2130747" y="4810443"/>
            <a:ext cx="1427216" cy="391886"/>
          </a:xfrm>
          <a:prstGeom prst="rightArrow">
            <a:avLst/>
          </a:prstGeom>
          <a:solidFill>
            <a:schemeClr val="accent6">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6"/>
                </a:solidFill>
              </a:ln>
            </a:endParaRPr>
          </a:p>
        </p:txBody>
      </p:sp>
    </p:spTree>
    <p:extLst>
      <p:ext uri="{BB962C8B-B14F-4D97-AF65-F5344CB8AC3E}">
        <p14:creationId xmlns:p14="http://schemas.microsoft.com/office/powerpoint/2010/main" val="352190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And….</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6517250" y="1679429"/>
            <a:ext cx="3771900" cy="43208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8800" b="0" i="0" u="none" strike="noStrike" kern="0" cap="none" spc="0" normalizeH="0" baseline="0" noProof="0" dirty="0">
                <a:ln>
                  <a:noFill/>
                </a:ln>
                <a:solidFill>
                  <a:srgbClr val="4484CE"/>
                </a:solidFill>
                <a:effectLst/>
                <a:uLnTx/>
                <a:uFillTx/>
                <a:latin typeface="Montserrat Medium"/>
                <a:sym typeface="Montserrat Medium"/>
              </a:rPr>
              <a:t>WE’RE BACK…</a:t>
            </a: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96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spTree>
    <p:extLst>
      <p:ext uri="{BB962C8B-B14F-4D97-AF65-F5344CB8AC3E}">
        <p14:creationId xmlns:p14="http://schemas.microsoft.com/office/powerpoint/2010/main" val="1577411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Meet the Sponsorship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pic>
        <p:nvPicPr>
          <p:cNvPr id="4" name="Picture 3" descr="A picture containing person, person, wall, clothing&#10;&#10;Description automatically generated">
            <a:extLst>
              <a:ext uri="{FF2B5EF4-FFF2-40B4-BE49-F238E27FC236}">
                <a16:creationId xmlns:a16="http://schemas.microsoft.com/office/drawing/2014/main" id="{F7AFC0E4-ED57-49DA-9F7E-C12AC3E10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231" y="554776"/>
            <a:ext cx="1850512" cy="1850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 person smiling for the camera&#10;&#10;Description automatically generated with medium confidence">
            <a:extLst>
              <a:ext uri="{FF2B5EF4-FFF2-40B4-BE49-F238E27FC236}">
                <a16:creationId xmlns:a16="http://schemas.microsoft.com/office/drawing/2014/main" id="{638AE0CF-6494-4CA7-A006-5B5065924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015" y="554776"/>
            <a:ext cx="1862932" cy="1862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A person smiling for the camera&#10;&#10;Description automatically generated with low confidence">
            <a:extLst>
              <a:ext uri="{FF2B5EF4-FFF2-40B4-BE49-F238E27FC236}">
                <a16:creationId xmlns:a16="http://schemas.microsoft.com/office/drawing/2014/main" id="{392016B5-A90A-42CC-B0B8-C690BCE54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353" y="4154393"/>
            <a:ext cx="1862932" cy="1862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A person wearing glasses&#10;&#10;Description automatically generated with low confidence">
            <a:extLst>
              <a:ext uri="{FF2B5EF4-FFF2-40B4-BE49-F238E27FC236}">
                <a16:creationId xmlns:a16="http://schemas.microsoft.com/office/drawing/2014/main" id="{B26E4C7E-BDCF-4F6D-92E7-39CFC96E6A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0623" y="2405288"/>
            <a:ext cx="1862932" cy="1862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 picture containing person, outdoor&#10;&#10;Description automatically generated">
            <a:extLst>
              <a:ext uri="{FF2B5EF4-FFF2-40B4-BE49-F238E27FC236}">
                <a16:creationId xmlns:a16="http://schemas.microsoft.com/office/drawing/2014/main" id="{56469CA4-2A5C-4191-837C-1A17C8C2D8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5811" y="4154393"/>
            <a:ext cx="1862932" cy="1862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D8893106-7564-4685-887C-D1DBFE5D4EB0}"/>
              </a:ext>
            </a:extLst>
          </p:cNvPr>
          <p:cNvSpPr txBox="1"/>
          <p:nvPr/>
        </p:nvSpPr>
        <p:spPr>
          <a:xfrm>
            <a:off x="4955353" y="2719815"/>
            <a:ext cx="161710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Christian Swain</a:t>
            </a:r>
          </a:p>
        </p:txBody>
      </p:sp>
      <p:sp>
        <p:nvSpPr>
          <p:cNvPr id="16" name="TextBox 15">
            <a:extLst>
              <a:ext uri="{FF2B5EF4-FFF2-40B4-BE49-F238E27FC236}">
                <a16:creationId xmlns:a16="http://schemas.microsoft.com/office/drawing/2014/main" id="{ADF2F3D3-F9AE-4A27-B7FC-4D593BF91AE2}"/>
              </a:ext>
            </a:extLst>
          </p:cNvPr>
          <p:cNvSpPr txBox="1"/>
          <p:nvPr/>
        </p:nvSpPr>
        <p:spPr>
          <a:xfrm>
            <a:off x="9388294" y="2719815"/>
            <a:ext cx="169796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Cassandra Willis</a:t>
            </a:r>
          </a:p>
        </p:txBody>
      </p:sp>
      <p:sp>
        <p:nvSpPr>
          <p:cNvPr id="17" name="TextBox 16">
            <a:extLst>
              <a:ext uri="{FF2B5EF4-FFF2-40B4-BE49-F238E27FC236}">
                <a16:creationId xmlns:a16="http://schemas.microsoft.com/office/drawing/2014/main" id="{86D29B40-2A02-441D-A222-DFFD46D3AC86}"/>
              </a:ext>
            </a:extLst>
          </p:cNvPr>
          <p:cNvSpPr txBox="1"/>
          <p:nvPr/>
        </p:nvSpPr>
        <p:spPr>
          <a:xfrm>
            <a:off x="7299215" y="4554178"/>
            <a:ext cx="1325684"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Leslie Ottavi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(chair)</a:t>
            </a:r>
          </a:p>
        </p:txBody>
      </p:sp>
      <p:sp>
        <p:nvSpPr>
          <p:cNvPr id="18" name="TextBox 17">
            <a:extLst>
              <a:ext uri="{FF2B5EF4-FFF2-40B4-BE49-F238E27FC236}">
                <a16:creationId xmlns:a16="http://schemas.microsoft.com/office/drawing/2014/main" id="{A500BDF7-9228-4486-9E93-CD0BAC9CED1C}"/>
              </a:ext>
            </a:extLst>
          </p:cNvPr>
          <p:cNvSpPr txBox="1"/>
          <p:nvPr/>
        </p:nvSpPr>
        <p:spPr>
          <a:xfrm>
            <a:off x="5096891" y="6308230"/>
            <a:ext cx="157985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Heather Marks</a:t>
            </a:r>
          </a:p>
        </p:txBody>
      </p:sp>
      <p:sp>
        <p:nvSpPr>
          <p:cNvPr id="19" name="TextBox 18">
            <a:extLst>
              <a:ext uri="{FF2B5EF4-FFF2-40B4-BE49-F238E27FC236}">
                <a16:creationId xmlns:a16="http://schemas.microsoft.com/office/drawing/2014/main" id="{306B447F-9178-41F5-B7DE-06C5FBF79BF4}"/>
              </a:ext>
            </a:extLst>
          </p:cNvPr>
          <p:cNvSpPr txBox="1"/>
          <p:nvPr/>
        </p:nvSpPr>
        <p:spPr>
          <a:xfrm>
            <a:off x="9476459" y="6308230"/>
            <a:ext cx="160980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Lisa McRoberts</a:t>
            </a:r>
          </a:p>
        </p:txBody>
      </p:sp>
    </p:spTree>
    <p:extLst>
      <p:ext uri="{BB962C8B-B14F-4D97-AF65-F5344CB8AC3E}">
        <p14:creationId xmlns:p14="http://schemas.microsoft.com/office/powerpoint/2010/main" val="330537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20370" y="1075553"/>
            <a:ext cx="4019739" cy="2286000"/>
          </a:xfrm>
        </p:spPr>
        <p:txBody>
          <a:bodyPr>
            <a:noAutofit/>
          </a:bodyPr>
          <a:lstStyle/>
          <a:p>
            <a:pPr algn="ctr"/>
            <a:r>
              <a:rPr lang="en-US" sz="4800" dirty="0"/>
              <a:t>Thank You ACMP Carolinas Sponsors!</a:t>
            </a:r>
          </a:p>
        </p:txBody>
      </p:sp>
      <p:pic>
        <p:nvPicPr>
          <p:cNvPr id="5" name="Picture 2">
            <a:extLst>
              <a:ext uri="{FF2B5EF4-FFF2-40B4-BE49-F238E27FC236}">
                <a16:creationId xmlns:a16="http://schemas.microsoft.com/office/drawing/2014/main" id="{37679F1C-F19F-4D89-96E6-D3EA138965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106" y="1860309"/>
            <a:ext cx="3706787" cy="930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owered by CapTech – Amy's ArmyRVA">
            <a:extLst>
              <a:ext uri="{FF2B5EF4-FFF2-40B4-BE49-F238E27FC236}">
                <a16:creationId xmlns:a16="http://schemas.microsoft.com/office/drawing/2014/main" id="{3734A913-9E37-4115-AAE7-FC334369A8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174" y="775202"/>
            <a:ext cx="2914650" cy="946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erficient | Partner Network | inRiver">
            <a:extLst>
              <a:ext uri="{FF2B5EF4-FFF2-40B4-BE49-F238E27FC236}">
                <a16:creationId xmlns:a16="http://schemas.microsoft.com/office/drawing/2014/main" id="{C3ABC3A9-6DCF-4EF2-908C-FAB61080C9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957" b="30272"/>
          <a:stretch/>
        </p:blipFill>
        <p:spPr bwMode="auto">
          <a:xfrm>
            <a:off x="8394288" y="1920883"/>
            <a:ext cx="2914650" cy="7990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44DD443-D062-4C18-BD97-3758C2906C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334" y="810193"/>
            <a:ext cx="2634559" cy="8768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pic>
        <p:nvPicPr>
          <p:cNvPr id="4" name="Picture 3" descr="A close up of a sign&#10;&#10;Description automatically generated">
            <a:extLst>
              <a:ext uri="{FF2B5EF4-FFF2-40B4-BE49-F238E27FC236}">
                <a16:creationId xmlns:a16="http://schemas.microsoft.com/office/drawing/2014/main" id="{A4ABE4D6-6B63-4FF7-9B05-41304196D9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1554" y="2929177"/>
            <a:ext cx="2080678" cy="974696"/>
          </a:xfrm>
          <a:prstGeom prst="rect">
            <a:avLst/>
          </a:prstGeom>
        </p:spPr>
      </p:pic>
      <p:sp>
        <p:nvSpPr>
          <p:cNvPr id="3" name="TextBox 2">
            <a:extLst>
              <a:ext uri="{FF2B5EF4-FFF2-40B4-BE49-F238E27FC236}">
                <a16:creationId xmlns:a16="http://schemas.microsoft.com/office/drawing/2014/main" id="{C370D9F4-94D8-49DC-B1E9-BCF402B2E628}"/>
              </a:ext>
            </a:extLst>
          </p:cNvPr>
          <p:cNvSpPr txBox="1"/>
          <p:nvPr/>
        </p:nvSpPr>
        <p:spPr>
          <a:xfrm>
            <a:off x="527552" y="3762040"/>
            <a:ext cx="300537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241% of goal for 2020!</a:t>
            </a:r>
          </a:p>
        </p:txBody>
      </p:sp>
      <p:sp>
        <p:nvSpPr>
          <p:cNvPr id="13" name="Rectangle 12">
            <a:extLst>
              <a:ext uri="{FF2B5EF4-FFF2-40B4-BE49-F238E27FC236}">
                <a16:creationId xmlns:a16="http://schemas.microsoft.com/office/drawing/2014/main" id="{114948A4-5050-4B81-B49E-35FAFCDD388A}"/>
              </a:ext>
            </a:extLst>
          </p:cNvPr>
          <p:cNvSpPr/>
          <p:nvPr/>
        </p:nvSpPr>
        <p:spPr>
          <a:xfrm>
            <a:off x="4681686" y="4274593"/>
            <a:ext cx="6859776" cy="24006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Know someone who would be interested in sponsoring our chapter?</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Learn more about our sponsorship program at:</a:t>
            </a:r>
          </a:p>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Contact: leslie.ottavi@acmpcarolinas.org</a:t>
            </a:r>
          </a:p>
        </p:txBody>
      </p:sp>
      <p:sp>
        <p:nvSpPr>
          <p:cNvPr id="14" name="Rectangle 13">
            <a:extLst>
              <a:ext uri="{FF2B5EF4-FFF2-40B4-BE49-F238E27FC236}">
                <a16:creationId xmlns:a16="http://schemas.microsoft.com/office/drawing/2014/main" id="{D20D87C2-CE62-4061-AC95-0F82D78164AB}"/>
              </a:ext>
            </a:extLst>
          </p:cNvPr>
          <p:cNvSpPr/>
          <p:nvPr/>
        </p:nvSpPr>
        <p:spPr>
          <a:xfrm>
            <a:off x="4968886" y="5674176"/>
            <a:ext cx="628537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A5074"/>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https://www.acmpcarolinas.org/OUR-SPONSORS</a:t>
            </a:r>
            <a:endParaRPr kumimoji="0" lang="en-US" sz="2400" b="0" i="0" u="none" strike="noStrike" kern="1200" cap="none" spc="0" normalizeH="0" baseline="0" noProof="0" dirty="0">
              <a:ln>
                <a:noFill/>
              </a:ln>
              <a:solidFill>
                <a:srgbClr val="0A507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27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President’s</a:t>
            </a:r>
            <a:br>
              <a:rPr lang="en-US" sz="4800" dirty="0"/>
            </a:br>
            <a:r>
              <a:rPr lang="en-US" sz="4800" dirty="0"/>
              <a:t>Welcome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392952" y="3558756"/>
            <a:ext cx="2988923" cy="107991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lang="en-US" sz="2400" kern="0" dirty="0"/>
              <a:t>David Chapman</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2400" b="0" i="0" u="none" strike="noStrike" kern="0" cap="none" spc="0" normalizeH="0" baseline="0" noProof="0" dirty="0">
                <a:ln>
                  <a:noFill/>
                </a:ln>
                <a:solidFill>
                  <a:srgbClr val="4484CE"/>
                </a:solidFill>
                <a:effectLst/>
                <a:uLnTx/>
                <a:uFillTx/>
                <a:latin typeface="Montserrat Medium"/>
                <a:sym typeface="Montserrat Medium"/>
              </a:rPr>
              <a:t>Chapter President</a:t>
            </a: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pic>
        <p:nvPicPr>
          <p:cNvPr id="2050" name="Picture 2" descr="Profile photo of David Chapman, CCMP">
            <a:extLst>
              <a:ext uri="{FF2B5EF4-FFF2-40B4-BE49-F238E27FC236}">
                <a16:creationId xmlns:a16="http://schemas.microsoft.com/office/drawing/2014/main" id="{0663F696-99EE-427A-95F1-30F35BB6E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952" y="1290605"/>
            <a:ext cx="2138395" cy="213839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87;gb1617eece6_0_8">
            <a:extLst>
              <a:ext uri="{FF2B5EF4-FFF2-40B4-BE49-F238E27FC236}">
                <a16:creationId xmlns:a16="http://schemas.microsoft.com/office/drawing/2014/main" id="{47ACEFD0-CA03-4144-AE09-08A84386B7FC}"/>
              </a:ext>
            </a:extLst>
          </p:cNvPr>
          <p:cNvSpPr txBox="1">
            <a:spLocks/>
          </p:cNvSpPr>
          <p:nvPr/>
        </p:nvSpPr>
        <p:spPr>
          <a:xfrm>
            <a:off x="4545352" y="244056"/>
            <a:ext cx="5398748" cy="71796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000" b="0" i="0" u="none" strike="noStrike" kern="0" cap="none" spc="0" normalizeH="0" baseline="0" noProof="0" dirty="0">
                <a:ln>
                  <a:noFill/>
                </a:ln>
                <a:solidFill>
                  <a:srgbClr val="4484CE"/>
                </a:solidFill>
                <a:effectLst/>
                <a:uLnTx/>
                <a:uFillTx/>
                <a:latin typeface="Montserrat Medium"/>
                <a:sym typeface="Montserrat Medium"/>
              </a:rPr>
              <a:t>Chapter Executive Committee</a:t>
            </a: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spTree>
    <p:extLst>
      <p:ext uri="{BB962C8B-B14F-4D97-AF65-F5344CB8AC3E}">
        <p14:creationId xmlns:p14="http://schemas.microsoft.com/office/powerpoint/2010/main" val="224260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022DF86B-4DC2-47E5-B17E-3FB07187E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46" y="1647417"/>
            <a:ext cx="6176616" cy="3103796"/>
          </a:xfrm>
          <a:prstGeom prst="rect">
            <a:avLst/>
          </a:prstGeom>
        </p:spPr>
      </p:pic>
      <p:sp>
        <p:nvSpPr>
          <p:cNvPr id="2" name="Title 1">
            <a:extLst>
              <a:ext uri="{FF2B5EF4-FFF2-40B4-BE49-F238E27FC236}">
                <a16:creationId xmlns:a16="http://schemas.microsoft.com/office/drawing/2014/main" id="{F9FC82B0-9E5E-4169-A445-FD7752918BD8}"/>
              </a:ext>
            </a:extLst>
          </p:cNvPr>
          <p:cNvSpPr>
            <a:spLocks noGrp="1"/>
          </p:cNvSpPr>
          <p:nvPr>
            <p:ph type="title" idx="4294967295"/>
          </p:nvPr>
        </p:nvSpPr>
        <p:spPr>
          <a:xfrm>
            <a:off x="708408" y="184377"/>
            <a:ext cx="10319657" cy="722313"/>
          </a:xfrm>
        </p:spPr>
        <p:txBody>
          <a:bodyPr>
            <a:noAutofit/>
          </a:bodyPr>
          <a:lstStyle/>
          <a:p>
            <a:pPr algn="ctr"/>
            <a:r>
              <a:rPr lang="en-US" sz="4800" dirty="0"/>
              <a:t>Sponsor Types</a:t>
            </a:r>
          </a:p>
        </p:txBody>
      </p:sp>
      <p:graphicFrame>
        <p:nvGraphicFramePr>
          <p:cNvPr id="3" name="Table 2">
            <a:extLst>
              <a:ext uri="{FF2B5EF4-FFF2-40B4-BE49-F238E27FC236}">
                <a16:creationId xmlns:a16="http://schemas.microsoft.com/office/drawing/2014/main" id="{99C6BB7D-28F3-4C0F-9042-32884E01820C}"/>
              </a:ext>
            </a:extLst>
          </p:cNvPr>
          <p:cNvGraphicFramePr>
            <a:graphicFrameLocks noGrp="1"/>
          </p:cNvGraphicFramePr>
          <p:nvPr/>
        </p:nvGraphicFramePr>
        <p:xfrm>
          <a:off x="708408" y="783187"/>
          <a:ext cx="11328146" cy="426720"/>
        </p:xfrm>
        <a:graphic>
          <a:graphicData uri="http://schemas.openxmlformats.org/drawingml/2006/table">
            <a:tbl>
              <a:tblPr/>
              <a:tblGrid>
                <a:gridCol w="11328146">
                  <a:extLst>
                    <a:ext uri="{9D8B030D-6E8A-4147-A177-3AD203B41FA5}">
                      <a16:colId xmlns:a16="http://schemas.microsoft.com/office/drawing/2014/main" val="919386152"/>
                    </a:ext>
                  </a:extLst>
                </a:gridCol>
              </a:tblGrid>
              <a:tr h="0">
                <a:tc>
                  <a:txBody>
                    <a:bodyPr/>
                    <a:lstStyle/>
                    <a:p>
                      <a:pPr fontAlgn="t"/>
                      <a:r>
                        <a:rPr lang="en-US" sz="2800" dirty="0">
                          <a:solidFill>
                            <a:srgbClr val="0070C0"/>
                          </a:solidFill>
                          <a:effectLst/>
                          <a:latin typeface="+mn-lt"/>
                        </a:rPr>
                        <a:t>Top Four Reasons for You or your Organization to Become an ACMP Sponsor</a:t>
                      </a:r>
                    </a:p>
                  </a:txBody>
                  <a:tcPr marL="0" marR="0" marT="0" marB="0">
                    <a:lnL>
                      <a:noFill/>
                    </a:lnL>
                    <a:lnR>
                      <a:noFill/>
                    </a:lnR>
                    <a:lnT>
                      <a:noFill/>
                    </a:lnT>
                    <a:lnB>
                      <a:noFill/>
                    </a:lnB>
                  </a:tcPr>
                </a:tc>
                <a:extLst>
                  <a:ext uri="{0D108BD9-81ED-4DB2-BD59-A6C34878D82A}">
                    <a16:rowId xmlns:a16="http://schemas.microsoft.com/office/drawing/2014/main" val="2349028721"/>
                  </a:ext>
                </a:extLst>
              </a:tr>
            </a:tbl>
          </a:graphicData>
        </a:graphic>
      </p:graphicFrame>
      <p:graphicFrame>
        <p:nvGraphicFramePr>
          <p:cNvPr id="5" name="Table 4">
            <a:extLst>
              <a:ext uri="{FF2B5EF4-FFF2-40B4-BE49-F238E27FC236}">
                <a16:creationId xmlns:a16="http://schemas.microsoft.com/office/drawing/2014/main" id="{913165F6-229F-434A-BBC4-DD5A2BAA9DFF}"/>
              </a:ext>
            </a:extLst>
          </p:cNvPr>
          <p:cNvGraphicFramePr>
            <a:graphicFrameLocks noGrp="1"/>
          </p:cNvGraphicFramePr>
          <p:nvPr/>
        </p:nvGraphicFramePr>
        <p:xfrm>
          <a:off x="6332062" y="1781711"/>
          <a:ext cx="5786250" cy="4384675"/>
        </p:xfrm>
        <a:graphic>
          <a:graphicData uri="http://schemas.openxmlformats.org/drawingml/2006/table">
            <a:tbl>
              <a:tblPr/>
              <a:tblGrid>
                <a:gridCol w="5786250">
                  <a:extLst>
                    <a:ext uri="{9D8B030D-6E8A-4147-A177-3AD203B41FA5}">
                      <a16:colId xmlns:a16="http://schemas.microsoft.com/office/drawing/2014/main" val="3707350623"/>
                    </a:ext>
                  </a:extLst>
                </a:gridCol>
              </a:tblGrid>
              <a:tr h="4384675">
                <a:tc>
                  <a:txBody>
                    <a:bodyPr/>
                    <a:lstStyle/>
                    <a:p>
                      <a:pPr marL="0" algn="l" defTabSz="914400" rtl="0" eaLnBrk="1" fontAlgn="t" latinLnBrk="0" hangingPunct="1">
                        <a:spcAft>
                          <a:spcPts val="1200"/>
                        </a:spcAft>
                        <a:buFont typeface="+mj-lt"/>
                      </a:pPr>
                      <a:r>
                        <a:rPr lang="en-US" sz="2000" b="0" kern="1200" dirty="0">
                          <a:solidFill>
                            <a:schemeClr val="tx1"/>
                          </a:solidFill>
                          <a:effectLst/>
                          <a:latin typeface="+mn-lt"/>
                          <a:ea typeface="+mn-ea"/>
                          <a:cs typeface="+mn-cs"/>
                        </a:rPr>
                        <a:t>Your tax-deductible donation will provide the following benefits for your organization:</a:t>
                      </a:r>
                    </a:p>
                    <a:p>
                      <a:pPr fontAlgn="t">
                        <a:spcAft>
                          <a:spcPts val="1200"/>
                        </a:spcAft>
                        <a:buFont typeface="+mj-lt"/>
                        <a:buAutoNum type="arabicPeriod"/>
                      </a:pPr>
                      <a:r>
                        <a:rPr lang="en-US" sz="2000" b="1" dirty="0">
                          <a:effectLst/>
                          <a:latin typeface="+mn-lt"/>
                        </a:rPr>
                        <a:t>  Access to Local Change Professionals </a:t>
                      </a:r>
                    </a:p>
                    <a:p>
                      <a:pPr fontAlgn="t">
                        <a:spcAft>
                          <a:spcPts val="1200"/>
                        </a:spcAft>
                        <a:buFont typeface="+mj-lt"/>
                        <a:buAutoNum type="arabicPeriod"/>
                      </a:pPr>
                      <a:r>
                        <a:rPr lang="en-US" sz="2000" b="1" dirty="0">
                          <a:effectLst/>
                          <a:latin typeface="+mn-lt"/>
                        </a:rPr>
                        <a:t>  Expanded Brand Visibility</a:t>
                      </a:r>
                      <a:r>
                        <a:rPr lang="en-US" sz="2000" dirty="0">
                          <a:effectLst/>
                          <a:latin typeface="+mn-lt"/>
                        </a:rPr>
                        <a:t> </a:t>
                      </a:r>
                    </a:p>
                    <a:p>
                      <a:pPr fontAlgn="t">
                        <a:spcAft>
                          <a:spcPts val="1200"/>
                        </a:spcAft>
                        <a:buFont typeface="+mj-lt"/>
                        <a:buAutoNum type="arabicPeriod"/>
                      </a:pPr>
                      <a:r>
                        <a:rPr lang="en-US" sz="2000" b="1" dirty="0">
                          <a:effectLst/>
                          <a:latin typeface="+mn-lt"/>
                        </a:rPr>
                        <a:t>  Industry Leadership</a:t>
                      </a:r>
                      <a:r>
                        <a:rPr lang="en-US" sz="2000" dirty="0">
                          <a:effectLst/>
                          <a:latin typeface="+mn-lt"/>
                        </a:rPr>
                        <a:t> </a:t>
                      </a:r>
                    </a:p>
                    <a:p>
                      <a:pPr fontAlgn="t">
                        <a:spcAft>
                          <a:spcPts val="1200"/>
                        </a:spcAft>
                        <a:buFont typeface="+mj-lt"/>
                        <a:buAutoNum type="arabicPeriod"/>
                      </a:pPr>
                      <a:r>
                        <a:rPr lang="en-US" sz="2000" b="1" dirty="0">
                          <a:effectLst/>
                          <a:latin typeface="+mn-lt"/>
                        </a:rPr>
                        <a:t>  Community Support</a:t>
                      </a:r>
                    </a:p>
                    <a:p>
                      <a:pPr fontAlgn="t">
                        <a:spcBef>
                          <a:spcPts val="900"/>
                        </a:spcBef>
                        <a:spcAft>
                          <a:spcPts val="1200"/>
                        </a:spcAft>
                        <a:buFont typeface="+mj-lt"/>
                        <a:buNone/>
                      </a:pPr>
                      <a:r>
                        <a:rPr lang="en-US" sz="2000" dirty="0">
                          <a:effectLst/>
                          <a:latin typeface="+mn-lt"/>
                        </a:rPr>
                        <a:t>The ACMP Carolinas Chapter relies on sponsor donations to advance the capabilities of local change management practitioners through education, networking, and professional development. We appreciate event, annual, and individual sponsorship. </a:t>
                      </a:r>
                    </a:p>
                  </a:txBody>
                  <a:tcPr marL="0" marR="0" marT="0" marB="0">
                    <a:lnL>
                      <a:noFill/>
                    </a:lnL>
                    <a:lnR>
                      <a:noFill/>
                    </a:lnR>
                    <a:lnT>
                      <a:noFill/>
                    </a:lnT>
                    <a:lnB>
                      <a:noFill/>
                    </a:lnB>
                  </a:tcPr>
                </a:tc>
                <a:extLst>
                  <a:ext uri="{0D108BD9-81ED-4DB2-BD59-A6C34878D82A}">
                    <a16:rowId xmlns:a16="http://schemas.microsoft.com/office/drawing/2014/main" val="786531876"/>
                  </a:ext>
                </a:extLst>
              </a:tr>
            </a:tbl>
          </a:graphicData>
        </a:graphic>
      </p:graphicFrame>
    </p:spTree>
    <p:extLst>
      <p:ext uri="{BB962C8B-B14F-4D97-AF65-F5344CB8AC3E}">
        <p14:creationId xmlns:p14="http://schemas.microsoft.com/office/powerpoint/2010/main" val="2957334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47529" y="1573278"/>
            <a:ext cx="4019739" cy="2560183"/>
          </a:xfrm>
        </p:spPr>
        <p:txBody>
          <a:bodyPr>
            <a:noAutofit/>
          </a:bodyPr>
          <a:lstStyle/>
          <a:p>
            <a:pPr algn="ctr"/>
            <a:r>
              <a:rPr lang="en-US" sz="4800" dirty="0"/>
              <a:t>Sponsorship Strategic Objectives for 2021</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graphicFrame>
        <p:nvGraphicFramePr>
          <p:cNvPr id="3" name="Table 2">
            <a:extLst>
              <a:ext uri="{FF2B5EF4-FFF2-40B4-BE49-F238E27FC236}">
                <a16:creationId xmlns:a16="http://schemas.microsoft.com/office/drawing/2014/main" id="{99C6BB7D-28F3-4C0F-9042-32884E01820C}"/>
              </a:ext>
            </a:extLst>
          </p:cNvPr>
          <p:cNvGraphicFramePr>
            <a:graphicFrameLocks noGrp="1"/>
          </p:cNvGraphicFramePr>
          <p:nvPr/>
        </p:nvGraphicFramePr>
        <p:xfrm>
          <a:off x="4418123" y="284480"/>
          <a:ext cx="7712220" cy="6289040"/>
        </p:xfrm>
        <a:graphic>
          <a:graphicData uri="http://schemas.openxmlformats.org/drawingml/2006/table">
            <a:tbl>
              <a:tblPr/>
              <a:tblGrid>
                <a:gridCol w="7712220">
                  <a:extLst>
                    <a:ext uri="{9D8B030D-6E8A-4147-A177-3AD203B41FA5}">
                      <a16:colId xmlns:a16="http://schemas.microsoft.com/office/drawing/2014/main" val="919386152"/>
                    </a:ext>
                  </a:extLst>
                </a:gridCol>
              </a:tblGrid>
              <a:tr h="0">
                <a:tc>
                  <a:txBody>
                    <a:bodyPr/>
                    <a:lstStyle/>
                    <a:p>
                      <a:pPr marL="0" lvl="0" indent="0" algn="l" rtl="0">
                        <a:spcBef>
                          <a:spcPts val="800"/>
                        </a:spcBef>
                        <a:spcAft>
                          <a:spcPts val="1200"/>
                        </a:spcAft>
                        <a:buNone/>
                      </a:pPr>
                      <a:r>
                        <a:rPr lang="en-US" sz="2800" b="1" i="0" dirty="0">
                          <a:solidFill>
                            <a:schemeClr val="accent2"/>
                          </a:solidFill>
                          <a:highlight>
                            <a:srgbClr val="FFFFFF"/>
                          </a:highlight>
                          <a:latin typeface="+mn-lt"/>
                          <a:ea typeface="Arial"/>
                          <a:cs typeface="Arial"/>
                          <a:sym typeface="Arial"/>
                        </a:rPr>
                        <a:t>FY21</a:t>
                      </a:r>
                    </a:p>
                    <a:p>
                      <a:pPr marL="285750" indent="-285750">
                        <a:spcAft>
                          <a:spcPts val="1200"/>
                        </a:spcAft>
                        <a:buFont typeface="Arial" panose="020B0604020202020204" pitchFamily="34" charset="0"/>
                        <a:buChar char="•"/>
                      </a:pPr>
                      <a:r>
                        <a:rPr lang="en-US" sz="2000" i="0" dirty="0">
                          <a:solidFill>
                            <a:schemeClr val="dk1"/>
                          </a:solidFill>
                          <a:highlight>
                            <a:srgbClr val="FFFFFF"/>
                          </a:highlight>
                          <a:latin typeface="+mn-lt"/>
                          <a:ea typeface="Arial"/>
                          <a:cs typeface="Arial"/>
                          <a:sym typeface="Arial"/>
                        </a:rPr>
                        <a:t>Establish our Sponsorship program processes</a:t>
                      </a:r>
                    </a:p>
                    <a:p>
                      <a:pPr marL="285750" indent="-285750">
                        <a:spcAft>
                          <a:spcPts val="1200"/>
                        </a:spcAft>
                        <a:buFont typeface="Arial" panose="020B0604020202020204" pitchFamily="34" charset="0"/>
                        <a:buChar char="•"/>
                      </a:pPr>
                      <a:r>
                        <a:rPr lang="en-US" sz="2000" i="0" dirty="0">
                          <a:solidFill>
                            <a:schemeClr val="dk1"/>
                          </a:solidFill>
                          <a:highlight>
                            <a:srgbClr val="FFFFFF"/>
                          </a:highlight>
                          <a:latin typeface="+mn-lt"/>
                          <a:ea typeface="Arial"/>
                          <a:cs typeface="Arial"/>
                          <a:sym typeface="Arial"/>
                        </a:rPr>
                        <a:t>Create framework to gain feedback from Sponsors</a:t>
                      </a:r>
                    </a:p>
                    <a:p>
                      <a:pPr marL="285750" indent="-285750">
                        <a:spcAft>
                          <a:spcPts val="1200"/>
                        </a:spcAft>
                        <a:buFont typeface="Arial" panose="020B0604020202020204" pitchFamily="34" charset="0"/>
                        <a:buChar char="•"/>
                      </a:pPr>
                      <a:r>
                        <a:rPr lang="en-US" sz="2000" i="0" dirty="0">
                          <a:solidFill>
                            <a:schemeClr val="dk1"/>
                          </a:solidFill>
                          <a:highlight>
                            <a:srgbClr val="FFFFFF"/>
                          </a:highlight>
                          <a:latin typeface="+mn-lt"/>
                          <a:ea typeface="Arial"/>
                          <a:cs typeface="Arial"/>
                          <a:sym typeface="Arial"/>
                        </a:rPr>
                        <a:t>Grow the number of annual and event sponsors to advance our chapter’s capabilities for the Carolinas change management profession</a:t>
                      </a:r>
                    </a:p>
                    <a:p>
                      <a:pPr marL="285750" indent="-285750">
                        <a:spcAft>
                          <a:spcPts val="1200"/>
                        </a:spcAft>
                      </a:pPr>
                      <a:r>
                        <a:rPr lang="en-US" sz="2000" i="0" dirty="0">
                          <a:solidFill>
                            <a:schemeClr val="tx1"/>
                          </a:solidFill>
                          <a:highlight>
                            <a:srgbClr val="FFFFFF"/>
                          </a:highlight>
                          <a:latin typeface="+mn-lt"/>
                          <a:ea typeface="Arial"/>
                          <a:cs typeface="Arial"/>
                          <a:sym typeface="Arial"/>
                        </a:rPr>
                        <a:t>STRETCH GOALS: </a:t>
                      </a:r>
                    </a:p>
                    <a:p>
                      <a:pPr marL="285750" indent="-285750">
                        <a:spcAft>
                          <a:spcPts val="1200"/>
                        </a:spcAft>
                        <a:buFont typeface="Arial" panose="020B0604020202020204" pitchFamily="34" charset="0"/>
                        <a:buChar char="•"/>
                      </a:pPr>
                      <a:r>
                        <a:rPr lang="en-US" sz="2000" i="0" dirty="0">
                          <a:solidFill>
                            <a:schemeClr val="tx1"/>
                          </a:solidFill>
                          <a:highlight>
                            <a:srgbClr val="FFFFFF"/>
                          </a:highlight>
                          <a:latin typeface="+mn-lt"/>
                          <a:ea typeface="Arial"/>
                          <a:cs typeface="Arial"/>
                          <a:sym typeface="Arial"/>
                        </a:rPr>
                        <a:t>Partner with select community and educational institutions to drive more diversity, equity and inclusion in our chapter and profession</a:t>
                      </a:r>
                    </a:p>
                    <a:p>
                      <a:pPr marL="285750" indent="-285750">
                        <a:spcAft>
                          <a:spcPts val="1200"/>
                        </a:spcAft>
                        <a:buFont typeface="Arial" panose="020B0604020202020204" pitchFamily="34" charset="0"/>
                        <a:buChar char="•"/>
                      </a:pPr>
                      <a:r>
                        <a:rPr lang="en-US" sz="2000" i="0" dirty="0">
                          <a:solidFill>
                            <a:schemeClr val="tx1"/>
                          </a:solidFill>
                          <a:highlight>
                            <a:srgbClr val="FFFFFF"/>
                          </a:highlight>
                          <a:latin typeface="+mn-lt"/>
                          <a:ea typeface="Arial"/>
                          <a:cs typeface="Arial"/>
                          <a:sym typeface="Arial"/>
                        </a:rPr>
                        <a:t>Create an initiative to engage Members and Sponsors in giving back to the local community</a:t>
                      </a:r>
                    </a:p>
                    <a:p>
                      <a:pPr marL="0" indent="0">
                        <a:spcBef>
                          <a:spcPts val="800"/>
                        </a:spcBef>
                        <a:spcAft>
                          <a:spcPts val="1200"/>
                        </a:spcAft>
                        <a:buNone/>
                      </a:pPr>
                      <a:r>
                        <a:rPr lang="en-US" sz="2800" b="1" i="0" dirty="0">
                          <a:solidFill>
                            <a:schemeClr val="accent2"/>
                          </a:solidFill>
                          <a:highlight>
                            <a:srgbClr val="FFFFFF"/>
                          </a:highlight>
                          <a:latin typeface="+mn-lt"/>
                          <a:ea typeface="Arial"/>
                          <a:cs typeface="Arial"/>
                          <a:sym typeface="Arial"/>
                        </a:rPr>
                        <a:t>FY22 and Beyond </a:t>
                      </a:r>
                    </a:p>
                    <a:p>
                      <a:pPr marL="285750" indent="-285750">
                        <a:spcAft>
                          <a:spcPts val="1200"/>
                        </a:spcAft>
                        <a:buFont typeface="Arial" panose="020B0604020202020204" pitchFamily="34" charset="0"/>
                        <a:buChar char="•"/>
                      </a:pPr>
                      <a:r>
                        <a:rPr lang="en-US" sz="2000" i="0" dirty="0">
                          <a:solidFill>
                            <a:schemeClr val="dk1"/>
                          </a:solidFill>
                          <a:highlight>
                            <a:srgbClr val="FFFFFF"/>
                          </a:highlight>
                          <a:latin typeface="+mn-lt"/>
                          <a:cs typeface="Arial"/>
                        </a:rPr>
                        <a:t>Establish and evolve best practices that are documented and shared with our ACMP global community</a:t>
                      </a:r>
                      <a:endParaRPr lang="en-US" sz="2000" b="1" i="0" dirty="0">
                        <a:solidFill>
                          <a:schemeClr val="dk1"/>
                        </a:solidFill>
                        <a:highlight>
                          <a:srgbClr val="FFFFFF"/>
                        </a:highlight>
                        <a:latin typeface="+mn-lt"/>
                        <a:ea typeface="Arial"/>
                        <a:cs typeface="Arial"/>
                        <a:sym typeface="Arial"/>
                      </a:endParaRPr>
                    </a:p>
                    <a:p>
                      <a:pPr marL="285750" lvl="0" indent="-285750">
                        <a:spcAft>
                          <a:spcPts val="1200"/>
                        </a:spcAft>
                        <a:buFont typeface="Arial" panose="020B0604020202020204" pitchFamily="34" charset="0"/>
                        <a:buChar char="•"/>
                      </a:pPr>
                      <a:r>
                        <a:rPr lang="en-US" sz="2000" i="0" dirty="0">
                          <a:solidFill>
                            <a:schemeClr val="dk1"/>
                          </a:solidFill>
                          <a:highlight>
                            <a:srgbClr val="FFFFFF"/>
                          </a:highlight>
                          <a:latin typeface="+mn-lt"/>
                          <a:cs typeface="Arial"/>
                        </a:rPr>
                        <a:t>Partner with our Sponsors to conduct white paper research and publish case studies on innovations in change management</a:t>
                      </a:r>
                    </a:p>
                  </a:txBody>
                  <a:tcPr marL="0" marR="0" marT="0" marB="0">
                    <a:lnL>
                      <a:noFill/>
                    </a:lnL>
                    <a:lnR>
                      <a:noFill/>
                    </a:lnR>
                    <a:lnT>
                      <a:noFill/>
                    </a:lnT>
                    <a:lnB>
                      <a:noFill/>
                    </a:lnB>
                  </a:tcPr>
                </a:tc>
                <a:extLst>
                  <a:ext uri="{0D108BD9-81ED-4DB2-BD59-A6C34878D82A}">
                    <a16:rowId xmlns:a16="http://schemas.microsoft.com/office/drawing/2014/main" val="2349028721"/>
                  </a:ext>
                </a:extLst>
              </a:tr>
            </a:tbl>
          </a:graphicData>
        </a:graphic>
      </p:graphicFrame>
    </p:spTree>
    <p:extLst>
      <p:ext uri="{BB962C8B-B14F-4D97-AF65-F5344CB8AC3E}">
        <p14:creationId xmlns:p14="http://schemas.microsoft.com/office/powerpoint/2010/main" val="1598096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47529" y="1772141"/>
            <a:ext cx="4019739" cy="1523883"/>
          </a:xfrm>
        </p:spPr>
        <p:txBody>
          <a:bodyPr>
            <a:noAutofit/>
          </a:bodyPr>
          <a:lstStyle/>
          <a:p>
            <a:pPr algn="ctr"/>
            <a:r>
              <a:rPr lang="en-US" sz="4800" dirty="0"/>
              <a:t>Sponsorship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4" name="TextBox 3">
            <a:extLst>
              <a:ext uri="{FF2B5EF4-FFF2-40B4-BE49-F238E27FC236}">
                <a16:creationId xmlns:a16="http://schemas.microsoft.com/office/drawing/2014/main" id="{F2DA8E59-6149-42D3-B58F-09C403E3A71D}"/>
              </a:ext>
            </a:extLst>
          </p:cNvPr>
          <p:cNvSpPr txBox="1"/>
          <p:nvPr/>
        </p:nvSpPr>
        <p:spPr>
          <a:xfrm>
            <a:off x="4643300" y="1533833"/>
            <a:ext cx="6962867"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8FBF"/>
                </a:solidFill>
                <a:effectLst/>
                <a:uLnTx/>
                <a:uFillTx/>
                <a:latin typeface="Calibri" panose="020F0502020204030204"/>
                <a:ea typeface="+mn-ea"/>
                <a:cs typeface="+mn-cs"/>
              </a:rPr>
              <a:t>There are many ways you can help!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Become a sponsor yourself</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Join a sub-committee to:</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Identify and contact potential sponsors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Define and document processes </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Gather and analyze sponsor feedback</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8FB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8FBF"/>
                </a:solidFill>
                <a:effectLst/>
                <a:uLnTx/>
                <a:uFillTx/>
                <a:latin typeface="Calibri" panose="020F0502020204030204"/>
                <a:ea typeface="+mn-ea"/>
                <a:cs typeface="+mn-cs"/>
              </a:rPr>
              <a:t>Contact Leslie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B8FBF"/>
                </a:solidFill>
                <a:effectLst/>
                <a:uLnTx/>
                <a:uFillTx/>
                <a:latin typeface="Calibri" panose="020F0502020204030204"/>
                <a:ea typeface="+mn-ea"/>
                <a:cs typeface="+mn-cs"/>
                <a:hlinkClick r:id="rId4"/>
              </a:rPr>
              <a:t>Leslie.ottavi@acmpcarolinas.org</a:t>
            </a:r>
            <a:r>
              <a:rPr kumimoji="0" lang="en-US" sz="3600" b="0" i="0" u="none" strike="noStrike" kern="1200" cap="none" spc="0" normalizeH="0" baseline="0" noProof="0" dirty="0">
                <a:ln>
                  <a:noFill/>
                </a:ln>
                <a:solidFill>
                  <a:srgbClr val="5B8FBF"/>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33907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Programming &amp; Events</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3" name="Rectangle 2">
            <a:extLst>
              <a:ext uri="{FF2B5EF4-FFF2-40B4-BE49-F238E27FC236}">
                <a16:creationId xmlns:a16="http://schemas.microsoft.com/office/drawing/2014/main" id="{434BD597-F9F9-A741-86DB-80B1BA83D810}"/>
              </a:ext>
            </a:extLst>
          </p:cNvPr>
          <p:cNvSpPr/>
          <p:nvPr/>
        </p:nvSpPr>
        <p:spPr>
          <a:xfrm>
            <a:off x="4511067" y="2906000"/>
            <a:ext cx="1931887"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Committee Chair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Aaron Stroud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Cisco</a:t>
            </a:r>
          </a:p>
        </p:txBody>
      </p:sp>
      <p:pic>
        <p:nvPicPr>
          <p:cNvPr id="18" name="Picture 17" descr="A person smiling for the camera&#10;&#10;Description automatically generated with medium confidence">
            <a:extLst>
              <a:ext uri="{FF2B5EF4-FFF2-40B4-BE49-F238E27FC236}">
                <a16:creationId xmlns:a16="http://schemas.microsoft.com/office/drawing/2014/main" id="{94779972-2E4E-E44C-B6EE-4A86B518C1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981" b="7501"/>
          <a:stretch/>
        </p:blipFill>
        <p:spPr>
          <a:xfrm>
            <a:off x="4439435" y="3871645"/>
            <a:ext cx="1755386" cy="1936401"/>
          </a:xfrm>
          <a:prstGeom prst="rect">
            <a:avLst/>
          </a:prstGeom>
        </p:spPr>
      </p:pic>
      <p:pic>
        <p:nvPicPr>
          <p:cNvPr id="22" name="Picture 21" descr="A picture containing person, wall, person, blue&#10;&#10;Description automatically generated">
            <a:extLst>
              <a:ext uri="{FF2B5EF4-FFF2-40B4-BE49-F238E27FC236}">
                <a16:creationId xmlns:a16="http://schemas.microsoft.com/office/drawing/2014/main" id="{59013BE3-3F87-EA48-8B60-A65BA047B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014" y="1034496"/>
            <a:ext cx="1810730" cy="1810730"/>
          </a:xfrm>
          <a:prstGeom prst="rect">
            <a:avLst/>
          </a:prstGeom>
        </p:spPr>
      </p:pic>
      <p:sp>
        <p:nvSpPr>
          <p:cNvPr id="21" name="Rectangle 2">
            <a:extLst>
              <a:ext uri="{FF2B5EF4-FFF2-40B4-BE49-F238E27FC236}">
                <a16:creationId xmlns:a16="http://schemas.microsoft.com/office/drawing/2014/main" id="{05BAAB04-2827-1042-8B06-702F3BB2FF06}"/>
              </a:ext>
            </a:extLst>
          </p:cNvPr>
          <p:cNvSpPr>
            <a:spLocks noChangeArrowheads="1"/>
          </p:cNvSpPr>
          <p:nvPr/>
        </p:nvSpPr>
        <p:spPr bwMode="auto">
          <a:xfrm flipV="1">
            <a:off x="8365607" y="-759418"/>
            <a:ext cx="69347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49" name="Picture 1">
            <a:extLst>
              <a:ext uri="{FF2B5EF4-FFF2-40B4-BE49-F238E27FC236}">
                <a16:creationId xmlns:a16="http://schemas.microsoft.com/office/drawing/2014/main" id="{25CC60B8-2A81-D54D-ADE1-BCFA5BFE5C9D}"/>
              </a:ext>
            </a:extLst>
          </p:cNvPr>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6532" r="41286" b="13580"/>
          <a:stretch>
            <a:fillRect/>
          </a:stretch>
        </p:blipFill>
        <p:spPr bwMode="auto">
          <a:xfrm>
            <a:off x="4511067" y="1008201"/>
            <a:ext cx="1718909" cy="18978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aphic 223">
            <a:extLst>
              <a:ext uri="{FF2B5EF4-FFF2-40B4-BE49-F238E27FC236}">
                <a16:creationId xmlns:a16="http://schemas.microsoft.com/office/drawing/2014/main" id="{AE914F70-FB73-C74D-8540-441E8BB76D69}"/>
              </a:ext>
            </a:extLst>
          </p:cNvPr>
          <p:cNvGrpSpPr/>
          <p:nvPr/>
        </p:nvGrpSpPr>
        <p:grpSpPr>
          <a:xfrm>
            <a:off x="11274251" y="69548"/>
            <a:ext cx="773576" cy="559603"/>
            <a:chOff x="4646047" y="311987"/>
            <a:chExt cx="629065" cy="528612"/>
          </a:xfrm>
        </p:grpSpPr>
        <p:sp>
          <p:nvSpPr>
            <p:cNvPr id="26" name="Freeform: Shape 395">
              <a:extLst>
                <a:ext uri="{FF2B5EF4-FFF2-40B4-BE49-F238E27FC236}">
                  <a16:creationId xmlns:a16="http://schemas.microsoft.com/office/drawing/2014/main" id="{23217421-A597-0546-AE51-1D3DC59613E6}"/>
                </a:ext>
              </a:extLst>
            </p:cNvPr>
            <p:cNvSpPr/>
            <p:nvPr/>
          </p:nvSpPr>
          <p:spPr>
            <a:xfrm>
              <a:off x="4706241" y="533829"/>
              <a:ext cx="126801" cy="121861"/>
            </a:xfrm>
            <a:custGeom>
              <a:avLst/>
              <a:gdLst>
                <a:gd name="connsiteX0" fmla="*/ 120071 w 126801"/>
                <a:gd name="connsiteY0" fmla="*/ 1429 h 121860"/>
                <a:gd name="connsiteX1" fmla="*/ 120051 w 126801"/>
                <a:gd name="connsiteY1" fmla="*/ 1235 h 121860"/>
                <a:gd name="connsiteX2" fmla="*/ 62108 w 126801"/>
                <a:gd name="connsiteY2" fmla="*/ 32565 h 121860"/>
                <a:gd name="connsiteX3" fmla="*/ 6292 w 126801"/>
                <a:gd name="connsiteY3" fmla="*/ 7205 h 121860"/>
                <a:gd name="connsiteX4" fmla="*/ 1235 w 126801"/>
                <a:gd name="connsiteY4" fmla="*/ 27633 h 121860"/>
                <a:gd name="connsiteX5" fmla="*/ 8754 w 126801"/>
                <a:gd name="connsiteY5" fmla="*/ 49276 h 121860"/>
                <a:gd name="connsiteX6" fmla="*/ 9640 w 126801"/>
                <a:gd name="connsiteY6" fmla="*/ 49121 h 121860"/>
                <a:gd name="connsiteX7" fmla="*/ 14745 w 126801"/>
                <a:gd name="connsiteY7" fmla="*/ 68955 h 121860"/>
                <a:gd name="connsiteX8" fmla="*/ 63621 w 126801"/>
                <a:gd name="connsiteY8" fmla="*/ 121899 h 121860"/>
                <a:gd name="connsiteX9" fmla="*/ 112729 w 126801"/>
                <a:gd name="connsiteY9" fmla="*/ 69696 h 121860"/>
                <a:gd name="connsiteX10" fmla="*/ 118905 w 126801"/>
                <a:gd name="connsiteY10" fmla="*/ 44198 h 121860"/>
                <a:gd name="connsiteX11" fmla="*/ 126006 w 126801"/>
                <a:gd name="connsiteY11" fmla="*/ 22590 h 121860"/>
                <a:gd name="connsiteX12" fmla="*/ 120071 w 126801"/>
                <a:gd name="connsiteY12" fmla="*/ 1429 h 1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01" h="121860">
                  <a:moveTo>
                    <a:pt x="120071" y="1429"/>
                  </a:moveTo>
                  <a:cubicBezTo>
                    <a:pt x="120071" y="1367"/>
                    <a:pt x="120058" y="1303"/>
                    <a:pt x="120051" y="1235"/>
                  </a:cubicBezTo>
                  <a:cubicBezTo>
                    <a:pt x="110170" y="20924"/>
                    <a:pt x="91489" y="32565"/>
                    <a:pt x="62108" y="32565"/>
                  </a:cubicBezTo>
                  <a:cubicBezTo>
                    <a:pt x="35666" y="32565"/>
                    <a:pt x="16710" y="24403"/>
                    <a:pt x="6292" y="7205"/>
                  </a:cubicBezTo>
                  <a:cubicBezTo>
                    <a:pt x="3351" y="10141"/>
                    <a:pt x="1235" y="18170"/>
                    <a:pt x="1235" y="27633"/>
                  </a:cubicBezTo>
                  <a:cubicBezTo>
                    <a:pt x="1235" y="39587"/>
                    <a:pt x="4603" y="49276"/>
                    <a:pt x="8754" y="49276"/>
                  </a:cubicBezTo>
                  <a:cubicBezTo>
                    <a:pt x="9056" y="49273"/>
                    <a:pt x="9355" y="49221"/>
                    <a:pt x="9640" y="49121"/>
                  </a:cubicBezTo>
                  <a:cubicBezTo>
                    <a:pt x="10874" y="55844"/>
                    <a:pt x="12580" y="62472"/>
                    <a:pt x="14745" y="68955"/>
                  </a:cubicBezTo>
                  <a:cubicBezTo>
                    <a:pt x="24662" y="98488"/>
                    <a:pt x="42701" y="121899"/>
                    <a:pt x="63621" y="121899"/>
                  </a:cubicBezTo>
                  <a:cubicBezTo>
                    <a:pt x="84370" y="121899"/>
                    <a:pt x="102758" y="98819"/>
                    <a:pt x="112729" y="69696"/>
                  </a:cubicBezTo>
                  <a:cubicBezTo>
                    <a:pt x="115538" y="61396"/>
                    <a:pt x="117604" y="52863"/>
                    <a:pt x="118905" y="44198"/>
                  </a:cubicBezTo>
                  <a:cubicBezTo>
                    <a:pt x="122857" y="43570"/>
                    <a:pt x="126006" y="34139"/>
                    <a:pt x="126006" y="22590"/>
                  </a:cubicBezTo>
                  <a:cubicBezTo>
                    <a:pt x="126006" y="12198"/>
                    <a:pt x="123461" y="3526"/>
                    <a:pt x="120071" y="1429"/>
                  </a:cubicBezTo>
                  <a:close/>
                </a:path>
              </a:pathLst>
            </a:custGeom>
            <a:solidFill>
              <a:srgbClr val="03BB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396">
              <a:extLst>
                <a:ext uri="{FF2B5EF4-FFF2-40B4-BE49-F238E27FC236}">
                  <a16:creationId xmlns:a16="http://schemas.microsoft.com/office/drawing/2014/main" id="{E5B11167-22A3-064F-9C63-A492836CBFFE}"/>
                </a:ext>
              </a:extLst>
            </p:cNvPr>
            <p:cNvSpPr/>
            <p:nvPr/>
          </p:nvSpPr>
          <p:spPr>
            <a:xfrm>
              <a:off x="4702430" y="446162"/>
              <a:ext cx="128448" cy="115274"/>
            </a:xfrm>
            <a:custGeom>
              <a:avLst/>
              <a:gdLst>
                <a:gd name="connsiteX0" fmla="*/ 126028 w 128447"/>
                <a:gd name="connsiteY0" fmla="*/ 64944 h 115273"/>
                <a:gd name="connsiteX1" fmla="*/ 116355 w 128447"/>
                <a:gd name="connsiteY1" fmla="*/ 21179 h 115273"/>
                <a:gd name="connsiteX2" fmla="*/ 65920 w 128447"/>
                <a:gd name="connsiteY2" fmla="*/ 1235 h 115273"/>
                <a:gd name="connsiteX3" fmla="*/ 14619 w 128447"/>
                <a:gd name="connsiteY3" fmla="*/ 21179 h 115273"/>
                <a:gd name="connsiteX4" fmla="*/ 4614 w 128447"/>
                <a:gd name="connsiteY4" fmla="*/ 64552 h 115273"/>
                <a:gd name="connsiteX5" fmla="*/ 2160 w 128447"/>
                <a:gd name="connsiteY5" fmla="*/ 74926 h 115273"/>
                <a:gd name="connsiteX6" fmla="*/ 65920 w 128447"/>
                <a:gd name="connsiteY6" fmla="*/ 114651 h 115273"/>
                <a:gd name="connsiteX7" fmla="*/ 127734 w 128447"/>
                <a:gd name="connsiteY7" fmla="*/ 74925 h 115273"/>
                <a:gd name="connsiteX8" fmla="*/ 126028 w 128447"/>
                <a:gd name="connsiteY8" fmla="*/ 64944 h 11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47" h="115273">
                  <a:moveTo>
                    <a:pt x="126028" y="64944"/>
                  </a:moveTo>
                  <a:cubicBezTo>
                    <a:pt x="127374" y="44843"/>
                    <a:pt x="124289" y="30615"/>
                    <a:pt x="116355" y="21179"/>
                  </a:cubicBezTo>
                  <a:cubicBezTo>
                    <a:pt x="104836" y="7471"/>
                    <a:pt x="85618" y="1235"/>
                    <a:pt x="65920" y="1235"/>
                  </a:cubicBezTo>
                  <a:cubicBezTo>
                    <a:pt x="46460" y="1235"/>
                    <a:pt x="26147" y="7756"/>
                    <a:pt x="14619" y="21179"/>
                  </a:cubicBezTo>
                  <a:cubicBezTo>
                    <a:pt x="6727" y="30370"/>
                    <a:pt x="4655" y="48637"/>
                    <a:pt x="4614" y="64552"/>
                  </a:cubicBezTo>
                  <a:cubicBezTo>
                    <a:pt x="3500" y="68010"/>
                    <a:pt x="-569" y="67088"/>
                    <a:pt x="2160" y="74926"/>
                  </a:cubicBezTo>
                  <a:cubicBezTo>
                    <a:pt x="9121" y="94967"/>
                    <a:pt x="31244" y="114651"/>
                    <a:pt x="65920" y="114651"/>
                  </a:cubicBezTo>
                  <a:cubicBezTo>
                    <a:pt x="100596" y="114651"/>
                    <a:pt x="119943" y="94664"/>
                    <a:pt x="127734" y="74925"/>
                  </a:cubicBezTo>
                  <a:cubicBezTo>
                    <a:pt x="130214" y="68645"/>
                    <a:pt x="127367" y="68598"/>
                    <a:pt x="126028" y="64944"/>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397">
              <a:extLst>
                <a:ext uri="{FF2B5EF4-FFF2-40B4-BE49-F238E27FC236}">
                  <a16:creationId xmlns:a16="http://schemas.microsoft.com/office/drawing/2014/main" id="{35BC375A-8BA0-534A-8E7B-B0457F3BC550}"/>
                </a:ext>
              </a:extLst>
            </p:cNvPr>
            <p:cNvSpPr/>
            <p:nvPr/>
          </p:nvSpPr>
          <p:spPr>
            <a:xfrm>
              <a:off x="4715090" y="467588"/>
              <a:ext cx="51050" cy="54343"/>
            </a:xfrm>
            <a:custGeom>
              <a:avLst/>
              <a:gdLst>
                <a:gd name="connsiteX0" fmla="*/ 11294 w 51049"/>
                <a:gd name="connsiteY0" fmla="*/ 2576 h 54343"/>
                <a:gd name="connsiteX1" fmla="*/ 50667 w 51049"/>
                <a:gd name="connsiteY1" fmla="*/ 53766 h 54343"/>
                <a:gd name="connsiteX2" fmla="*/ 1794 w 51049"/>
                <a:gd name="connsiteY2" fmla="*/ 9119 h 54343"/>
                <a:gd name="connsiteX3" fmla="*/ 11294 w 51049"/>
                <a:gd name="connsiteY3" fmla="*/ 2576 h 54343"/>
              </a:gdLst>
              <a:ahLst/>
              <a:cxnLst>
                <a:cxn ang="0">
                  <a:pos x="connsiteX0" y="connsiteY0"/>
                </a:cxn>
                <a:cxn ang="0">
                  <a:pos x="connsiteX1" y="connsiteY1"/>
                </a:cxn>
                <a:cxn ang="0">
                  <a:pos x="connsiteX2" y="connsiteY2"/>
                </a:cxn>
                <a:cxn ang="0">
                  <a:pos x="connsiteX3" y="connsiteY3"/>
                </a:cxn>
              </a:cxnLst>
              <a:rect l="l" t="t" r="r" b="b"/>
              <a:pathLst>
                <a:path w="51049" h="54343">
                  <a:moveTo>
                    <a:pt x="11294" y="2576"/>
                  </a:moveTo>
                  <a:cubicBezTo>
                    <a:pt x="18024" y="6199"/>
                    <a:pt x="54189" y="55174"/>
                    <a:pt x="50667" y="53766"/>
                  </a:cubicBezTo>
                  <a:cubicBezTo>
                    <a:pt x="47144" y="52358"/>
                    <a:pt x="4699" y="16630"/>
                    <a:pt x="1794" y="9119"/>
                  </a:cubicBezTo>
                  <a:cubicBezTo>
                    <a:pt x="-497" y="3197"/>
                    <a:pt x="4567" y="-1050"/>
                    <a:pt x="11294" y="2576"/>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398">
              <a:extLst>
                <a:ext uri="{FF2B5EF4-FFF2-40B4-BE49-F238E27FC236}">
                  <a16:creationId xmlns:a16="http://schemas.microsoft.com/office/drawing/2014/main" id="{660B07AD-A26C-D347-AFCB-7590C96CB0E9}"/>
                </a:ext>
              </a:extLst>
            </p:cNvPr>
            <p:cNvSpPr/>
            <p:nvPr/>
          </p:nvSpPr>
          <p:spPr>
            <a:xfrm>
              <a:off x="4761981" y="453724"/>
              <a:ext cx="11527" cy="62577"/>
            </a:xfrm>
            <a:custGeom>
              <a:avLst/>
              <a:gdLst>
                <a:gd name="connsiteX0" fmla="*/ 11501 w 11527"/>
                <a:gd name="connsiteY0" fmla="*/ 31420 h 62577"/>
                <a:gd name="connsiteX1" fmla="*/ 6368 w 11527"/>
                <a:gd name="connsiteY1" fmla="*/ 61609 h 62577"/>
                <a:gd name="connsiteX2" fmla="*/ 1235 w 11527"/>
                <a:gd name="connsiteY2" fmla="*/ 31420 h 62577"/>
                <a:gd name="connsiteX3" fmla="*/ 6368 w 11527"/>
                <a:gd name="connsiteY3" fmla="*/ 1235 h 62577"/>
                <a:gd name="connsiteX4" fmla="*/ 11501 w 11527"/>
                <a:gd name="connsiteY4" fmla="*/ 31420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7" h="62577">
                  <a:moveTo>
                    <a:pt x="11501" y="31420"/>
                  </a:moveTo>
                  <a:cubicBezTo>
                    <a:pt x="11501" y="48092"/>
                    <a:pt x="9196" y="61609"/>
                    <a:pt x="6368" y="61609"/>
                  </a:cubicBezTo>
                  <a:cubicBezTo>
                    <a:pt x="3541" y="61609"/>
                    <a:pt x="1235" y="48092"/>
                    <a:pt x="1235" y="31420"/>
                  </a:cubicBezTo>
                  <a:cubicBezTo>
                    <a:pt x="1235" y="14748"/>
                    <a:pt x="3541" y="1235"/>
                    <a:pt x="6368" y="1235"/>
                  </a:cubicBezTo>
                  <a:cubicBezTo>
                    <a:pt x="9196" y="1235"/>
                    <a:pt x="11501" y="14752"/>
                    <a:pt x="11501" y="31420"/>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99">
              <a:extLst>
                <a:ext uri="{FF2B5EF4-FFF2-40B4-BE49-F238E27FC236}">
                  <a16:creationId xmlns:a16="http://schemas.microsoft.com/office/drawing/2014/main" id="{B2CDBDF2-8AB3-D944-9AD6-CF9ABD9D1F10}"/>
                </a:ext>
              </a:extLst>
            </p:cNvPr>
            <p:cNvSpPr/>
            <p:nvPr/>
          </p:nvSpPr>
          <p:spPr>
            <a:xfrm>
              <a:off x="4770413" y="467588"/>
              <a:ext cx="51050" cy="54343"/>
            </a:xfrm>
            <a:custGeom>
              <a:avLst/>
              <a:gdLst>
                <a:gd name="connsiteX0" fmla="*/ 40847 w 51049"/>
                <a:gd name="connsiteY0" fmla="*/ 2576 h 54343"/>
                <a:gd name="connsiteX1" fmla="*/ 1476 w 51049"/>
                <a:gd name="connsiteY1" fmla="*/ 53766 h 54343"/>
                <a:gd name="connsiteX2" fmla="*/ 50346 w 51049"/>
                <a:gd name="connsiteY2" fmla="*/ 9119 h 54343"/>
                <a:gd name="connsiteX3" fmla="*/ 40847 w 51049"/>
                <a:gd name="connsiteY3" fmla="*/ 2576 h 54343"/>
              </a:gdLst>
              <a:ahLst/>
              <a:cxnLst>
                <a:cxn ang="0">
                  <a:pos x="connsiteX0" y="connsiteY0"/>
                </a:cxn>
                <a:cxn ang="0">
                  <a:pos x="connsiteX1" y="connsiteY1"/>
                </a:cxn>
                <a:cxn ang="0">
                  <a:pos x="connsiteX2" y="connsiteY2"/>
                </a:cxn>
                <a:cxn ang="0">
                  <a:pos x="connsiteX3" y="connsiteY3"/>
                </a:cxn>
              </a:cxnLst>
              <a:rect l="l" t="t" r="r" b="b"/>
              <a:pathLst>
                <a:path w="51049" h="54343">
                  <a:moveTo>
                    <a:pt x="40847" y="2576"/>
                  </a:moveTo>
                  <a:cubicBezTo>
                    <a:pt x="34115" y="6199"/>
                    <a:pt x="-2048" y="55174"/>
                    <a:pt x="1476" y="53766"/>
                  </a:cubicBezTo>
                  <a:cubicBezTo>
                    <a:pt x="5000" y="52358"/>
                    <a:pt x="47441" y="16630"/>
                    <a:pt x="50346" y="9119"/>
                  </a:cubicBezTo>
                  <a:cubicBezTo>
                    <a:pt x="52638" y="3197"/>
                    <a:pt x="47581" y="-1050"/>
                    <a:pt x="40847" y="2576"/>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400">
              <a:extLst>
                <a:ext uri="{FF2B5EF4-FFF2-40B4-BE49-F238E27FC236}">
                  <a16:creationId xmlns:a16="http://schemas.microsoft.com/office/drawing/2014/main" id="{9723365C-1375-DA42-A24B-E8F8FC18D820}"/>
                </a:ext>
              </a:extLst>
            </p:cNvPr>
            <p:cNvSpPr/>
            <p:nvPr/>
          </p:nvSpPr>
          <p:spPr>
            <a:xfrm>
              <a:off x="4644812" y="620774"/>
              <a:ext cx="248662" cy="194318"/>
            </a:xfrm>
            <a:custGeom>
              <a:avLst/>
              <a:gdLst>
                <a:gd name="connsiteX0" fmla="*/ 233712 w 248661"/>
                <a:gd name="connsiteY0" fmla="*/ 34345 h 194318"/>
                <a:gd name="connsiteX1" fmla="*/ 170916 w 248661"/>
                <a:gd name="connsiteY1" fmla="*/ 1235 h 194318"/>
                <a:gd name="connsiteX2" fmla="*/ 125051 w 248661"/>
                <a:gd name="connsiteY2" fmla="*/ 43371 h 194318"/>
                <a:gd name="connsiteX3" fmla="*/ 79180 w 248661"/>
                <a:gd name="connsiteY3" fmla="*/ 1235 h 194318"/>
                <a:gd name="connsiteX4" fmla="*/ 16385 w 248661"/>
                <a:gd name="connsiteY4" fmla="*/ 34345 h 194318"/>
                <a:gd name="connsiteX5" fmla="*/ 1235 w 248661"/>
                <a:gd name="connsiteY5" fmla="*/ 117734 h 194318"/>
                <a:gd name="connsiteX6" fmla="*/ 4044 w 248661"/>
                <a:gd name="connsiteY6" fmla="*/ 147274 h 194318"/>
                <a:gd name="connsiteX7" fmla="*/ 41788 w 248661"/>
                <a:gd name="connsiteY7" fmla="*/ 194630 h 194318"/>
                <a:gd name="connsiteX8" fmla="*/ 208309 w 248661"/>
                <a:gd name="connsiteY8" fmla="*/ 194630 h 194318"/>
                <a:gd name="connsiteX9" fmla="*/ 246055 w 248661"/>
                <a:gd name="connsiteY9" fmla="*/ 147275 h 194318"/>
                <a:gd name="connsiteX10" fmla="*/ 248863 w 248661"/>
                <a:gd name="connsiteY10" fmla="*/ 117736 h 194318"/>
                <a:gd name="connsiteX11" fmla="*/ 233712 w 248661"/>
                <a:gd name="connsiteY11" fmla="*/ 34345 h 19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661" h="194318">
                  <a:moveTo>
                    <a:pt x="233712" y="34345"/>
                  </a:moveTo>
                  <a:cubicBezTo>
                    <a:pt x="223084" y="25711"/>
                    <a:pt x="177281" y="3407"/>
                    <a:pt x="170916" y="1235"/>
                  </a:cubicBezTo>
                  <a:cubicBezTo>
                    <a:pt x="160667" y="22478"/>
                    <a:pt x="146671" y="43371"/>
                    <a:pt x="125051" y="43371"/>
                  </a:cubicBezTo>
                  <a:cubicBezTo>
                    <a:pt x="103430" y="43371"/>
                    <a:pt x="89431" y="22480"/>
                    <a:pt x="79180" y="1235"/>
                  </a:cubicBezTo>
                  <a:cubicBezTo>
                    <a:pt x="72818" y="3407"/>
                    <a:pt x="27012" y="25711"/>
                    <a:pt x="16385" y="34345"/>
                  </a:cubicBezTo>
                  <a:cubicBezTo>
                    <a:pt x="16347" y="62888"/>
                    <a:pt x="14187" y="93597"/>
                    <a:pt x="1235" y="117734"/>
                  </a:cubicBezTo>
                  <a:lnTo>
                    <a:pt x="4044" y="147274"/>
                  </a:lnTo>
                  <a:cubicBezTo>
                    <a:pt x="13480" y="194630"/>
                    <a:pt x="20940" y="194630"/>
                    <a:pt x="41788" y="194630"/>
                  </a:cubicBezTo>
                  <a:lnTo>
                    <a:pt x="208309" y="194630"/>
                  </a:lnTo>
                  <a:cubicBezTo>
                    <a:pt x="229158" y="194630"/>
                    <a:pt x="236619" y="194630"/>
                    <a:pt x="246055" y="147275"/>
                  </a:cubicBezTo>
                  <a:lnTo>
                    <a:pt x="248863" y="117736"/>
                  </a:lnTo>
                  <a:cubicBezTo>
                    <a:pt x="235913" y="93597"/>
                    <a:pt x="233759" y="62888"/>
                    <a:pt x="233712" y="34345"/>
                  </a:cubicBezTo>
                  <a:close/>
                </a:path>
              </a:pathLst>
            </a:custGeom>
            <a:solidFill>
              <a:srgbClr val="03BB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401">
              <a:extLst>
                <a:ext uri="{FF2B5EF4-FFF2-40B4-BE49-F238E27FC236}">
                  <a16:creationId xmlns:a16="http://schemas.microsoft.com/office/drawing/2014/main" id="{E5CFBC49-2C1A-9A4C-871C-BD7A0A233511}"/>
                </a:ext>
              </a:extLst>
            </p:cNvPr>
            <p:cNvSpPr/>
            <p:nvPr/>
          </p:nvSpPr>
          <p:spPr>
            <a:xfrm>
              <a:off x="5087300" y="533829"/>
              <a:ext cx="126801" cy="121861"/>
            </a:xfrm>
            <a:custGeom>
              <a:avLst/>
              <a:gdLst>
                <a:gd name="connsiteX0" fmla="*/ 120071 w 126801"/>
                <a:gd name="connsiteY0" fmla="*/ 1429 h 121860"/>
                <a:gd name="connsiteX1" fmla="*/ 120051 w 126801"/>
                <a:gd name="connsiteY1" fmla="*/ 1235 h 121860"/>
                <a:gd name="connsiteX2" fmla="*/ 62108 w 126801"/>
                <a:gd name="connsiteY2" fmla="*/ 32565 h 121860"/>
                <a:gd name="connsiteX3" fmla="*/ 6292 w 126801"/>
                <a:gd name="connsiteY3" fmla="*/ 7205 h 121860"/>
                <a:gd name="connsiteX4" fmla="*/ 1235 w 126801"/>
                <a:gd name="connsiteY4" fmla="*/ 27633 h 121860"/>
                <a:gd name="connsiteX5" fmla="*/ 8754 w 126801"/>
                <a:gd name="connsiteY5" fmla="*/ 49276 h 121860"/>
                <a:gd name="connsiteX6" fmla="*/ 9640 w 126801"/>
                <a:gd name="connsiteY6" fmla="*/ 49121 h 121860"/>
                <a:gd name="connsiteX7" fmla="*/ 14745 w 126801"/>
                <a:gd name="connsiteY7" fmla="*/ 68955 h 121860"/>
                <a:gd name="connsiteX8" fmla="*/ 63620 w 126801"/>
                <a:gd name="connsiteY8" fmla="*/ 121899 h 121860"/>
                <a:gd name="connsiteX9" fmla="*/ 112728 w 126801"/>
                <a:gd name="connsiteY9" fmla="*/ 69696 h 121860"/>
                <a:gd name="connsiteX10" fmla="*/ 118905 w 126801"/>
                <a:gd name="connsiteY10" fmla="*/ 44198 h 121860"/>
                <a:gd name="connsiteX11" fmla="*/ 126004 w 126801"/>
                <a:gd name="connsiteY11" fmla="*/ 22590 h 121860"/>
                <a:gd name="connsiteX12" fmla="*/ 120071 w 126801"/>
                <a:gd name="connsiteY12" fmla="*/ 1429 h 12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01" h="121860">
                  <a:moveTo>
                    <a:pt x="120071" y="1429"/>
                  </a:moveTo>
                  <a:cubicBezTo>
                    <a:pt x="120071" y="1367"/>
                    <a:pt x="120058" y="1303"/>
                    <a:pt x="120051" y="1235"/>
                  </a:cubicBezTo>
                  <a:cubicBezTo>
                    <a:pt x="110170" y="20924"/>
                    <a:pt x="91491" y="32565"/>
                    <a:pt x="62108" y="32565"/>
                  </a:cubicBezTo>
                  <a:cubicBezTo>
                    <a:pt x="35666" y="32565"/>
                    <a:pt x="16710" y="24403"/>
                    <a:pt x="6292" y="7205"/>
                  </a:cubicBezTo>
                  <a:cubicBezTo>
                    <a:pt x="3350" y="10141"/>
                    <a:pt x="1235" y="18170"/>
                    <a:pt x="1235" y="27633"/>
                  </a:cubicBezTo>
                  <a:cubicBezTo>
                    <a:pt x="1235" y="39587"/>
                    <a:pt x="4601" y="49276"/>
                    <a:pt x="8754" y="49276"/>
                  </a:cubicBezTo>
                  <a:cubicBezTo>
                    <a:pt x="9056" y="49273"/>
                    <a:pt x="9355" y="49221"/>
                    <a:pt x="9640" y="49121"/>
                  </a:cubicBezTo>
                  <a:cubicBezTo>
                    <a:pt x="10874" y="55844"/>
                    <a:pt x="12580" y="62472"/>
                    <a:pt x="14745" y="68955"/>
                  </a:cubicBezTo>
                  <a:cubicBezTo>
                    <a:pt x="24660" y="98488"/>
                    <a:pt x="42699" y="121899"/>
                    <a:pt x="63620" y="121899"/>
                  </a:cubicBezTo>
                  <a:cubicBezTo>
                    <a:pt x="84369" y="121899"/>
                    <a:pt x="102758" y="98819"/>
                    <a:pt x="112728" y="69696"/>
                  </a:cubicBezTo>
                  <a:cubicBezTo>
                    <a:pt x="115537" y="61396"/>
                    <a:pt x="117604" y="52863"/>
                    <a:pt x="118905" y="44198"/>
                  </a:cubicBezTo>
                  <a:cubicBezTo>
                    <a:pt x="122857" y="43570"/>
                    <a:pt x="126004" y="34139"/>
                    <a:pt x="126004" y="22590"/>
                  </a:cubicBezTo>
                  <a:cubicBezTo>
                    <a:pt x="126004" y="12198"/>
                    <a:pt x="123460" y="3526"/>
                    <a:pt x="120071" y="1429"/>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402">
              <a:extLst>
                <a:ext uri="{FF2B5EF4-FFF2-40B4-BE49-F238E27FC236}">
                  <a16:creationId xmlns:a16="http://schemas.microsoft.com/office/drawing/2014/main" id="{68E9D8BA-31B0-9540-B0BB-34BF3AEBA7DB}"/>
                </a:ext>
              </a:extLst>
            </p:cNvPr>
            <p:cNvSpPr/>
            <p:nvPr/>
          </p:nvSpPr>
          <p:spPr>
            <a:xfrm>
              <a:off x="5083487" y="446162"/>
              <a:ext cx="128448" cy="115274"/>
            </a:xfrm>
            <a:custGeom>
              <a:avLst/>
              <a:gdLst>
                <a:gd name="connsiteX0" fmla="*/ 126031 w 128447"/>
                <a:gd name="connsiteY0" fmla="*/ 64944 h 115273"/>
                <a:gd name="connsiteX1" fmla="*/ 116356 w 128447"/>
                <a:gd name="connsiteY1" fmla="*/ 21179 h 115273"/>
                <a:gd name="connsiteX2" fmla="*/ 65920 w 128447"/>
                <a:gd name="connsiteY2" fmla="*/ 1235 h 115273"/>
                <a:gd name="connsiteX3" fmla="*/ 14622 w 128447"/>
                <a:gd name="connsiteY3" fmla="*/ 21179 h 115273"/>
                <a:gd name="connsiteX4" fmla="*/ 4614 w 128447"/>
                <a:gd name="connsiteY4" fmla="*/ 64552 h 115273"/>
                <a:gd name="connsiteX5" fmla="*/ 2159 w 128447"/>
                <a:gd name="connsiteY5" fmla="*/ 74926 h 115273"/>
                <a:gd name="connsiteX6" fmla="*/ 65920 w 128447"/>
                <a:gd name="connsiteY6" fmla="*/ 114653 h 115273"/>
                <a:gd name="connsiteX7" fmla="*/ 127735 w 128447"/>
                <a:gd name="connsiteY7" fmla="*/ 74926 h 115273"/>
                <a:gd name="connsiteX8" fmla="*/ 126031 w 128447"/>
                <a:gd name="connsiteY8" fmla="*/ 64944 h 11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47" h="115273">
                  <a:moveTo>
                    <a:pt x="126031" y="64944"/>
                  </a:moveTo>
                  <a:cubicBezTo>
                    <a:pt x="127374" y="44843"/>
                    <a:pt x="124290" y="30615"/>
                    <a:pt x="116356" y="21179"/>
                  </a:cubicBezTo>
                  <a:cubicBezTo>
                    <a:pt x="104828" y="7471"/>
                    <a:pt x="85619" y="1235"/>
                    <a:pt x="65920" y="1235"/>
                  </a:cubicBezTo>
                  <a:cubicBezTo>
                    <a:pt x="46462" y="1235"/>
                    <a:pt x="26146" y="7756"/>
                    <a:pt x="14622" y="21179"/>
                  </a:cubicBezTo>
                  <a:cubicBezTo>
                    <a:pt x="6726" y="30370"/>
                    <a:pt x="4654" y="48637"/>
                    <a:pt x="4614" y="64552"/>
                  </a:cubicBezTo>
                  <a:cubicBezTo>
                    <a:pt x="3501" y="68010"/>
                    <a:pt x="-568" y="67088"/>
                    <a:pt x="2159" y="74926"/>
                  </a:cubicBezTo>
                  <a:cubicBezTo>
                    <a:pt x="9123" y="94961"/>
                    <a:pt x="31244" y="114653"/>
                    <a:pt x="65920" y="114653"/>
                  </a:cubicBezTo>
                  <a:cubicBezTo>
                    <a:pt x="100596" y="114653"/>
                    <a:pt x="119944" y="94666"/>
                    <a:pt x="127735" y="74926"/>
                  </a:cubicBezTo>
                  <a:cubicBezTo>
                    <a:pt x="130213" y="68645"/>
                    <a:pt x="127368" y="68598"/>
                    <a:pt x="126031" y="64944"/>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403">
              <a:extLst>
                <a:ext uri="{FF2B5EF4-FFF2-40B4-BE49-F238E27FC236}">
                  <a16:creationId xmlns:a16="http://schemas.microsoft.com/office/drawing/2014/main" id="{D7043BF6-65EB-8545-B9BB-A97B095D2FF2}"/>
                </a:ext>
              </a:extLst>
            </p:cNvPr>
            <p:cNvSpPr/>
            <p:nvPr/>
          </p:nvSpPr>
          <p:spPr>
            <a:xfrm>
              <a:off x="5096151" y="466074"/>
              <a:ext cx="52697" cy="55990"/>
            </a:xfrm>
            <a:custGeom>
              <a:avLst/>
              <a:gdLst>
                <a:gd name="connsiteX0" fmla="*/ 11580 w 52696"/>
                <a:gd name="connsiteY0" fmla="*/ 2614 h 55990"/>
                <a:gd name="connsiteX1" fmla="*/ 52091 w 52696"/>
                <a:gd name="connsiteY1" fmla="*/ 55279 h 55990"/>
                <a:gd name="connsiteX2" fmla="*/ 1813 w 52696"/>
                <a:gd name="connsiteY2" fmla="*/ 9346 h 55990"/>
                <a:gd name="connsiteX3" fmla="*/ 11580 w 52696"/>
                <a:gd name="connsiteY3" fmla="*/ 2614 h 55990"/>
              </a:gdLst>
              <a:ahLst/>
              <a:cxnLst>
                <a:cxn ang="0">
                  <a:pos x="connsiteX0" y="connsiteY0"/>
                </a:cxn>
                <a:cxn ang="0">
                  <a:pos x="connsiteX1" y="connsiteY1"/>
                </a:cxn>
                <a:cxn ang="0">
                  <a:pos x="connsiteX2" y="connsiteY2"/>
                </a:cxn>
                <a:cxn ang="0">
                  <a:pos x="connsiteX3" y="connsiteY3"/>
                </a:cxn>
              </a:cxnLst>
              <a:rect l="l" t="t" r="r" b="b"/>
              <a:pathLst>
                <a:path w="52696" h="55990">
                  <a:moveTo>
                    <a:pt x="11580" y="2614"/>
                  </a:moveTo>
                  <a:cubicBezTo>
                    <a:pt x="18506" y="6349"/>
                    <a:pt x="55714" y="56727"/>
                    <a:pt x="52091" y="55279"/>
                  </a:cubicBezTo>
                  <a:cubicBezTo>
                    <a:pt x="48468" y="53832"/>
                    <a:pt x="4802" y="17074"/>
                    <a:pt x="1813" y="9346"/>
                  </a:cubicBezTo>
                  <a:cubicBezTo>
                    <a:pt x="-550" y="3255"/>
                    <a:pt x="4652" y="-1116"/>
                    <a:pt x="11580" y="2614"/>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404">
              <a:extLst>
                <a:ext uri="{FF2B5EF4-FFF2-40B4-BE49-F238E27FC236}">
                  <a16:creationId xmlns:a16="http://schemas.microsoft.com/office/drawing/2014/main" id="{05FEB86A-3C95-154E-9901-C8646B712D3D}"/>
                </a:ext>
              </a:extLst>
            </p:cNvPr>
            <p:cNvSpPr/>
            <p:nvPr/>
          </p:nvSpPr>
          <p:spPr>
            <a:xfrm>
              <a:off x="5143040" y="453724"/>
              <a:ext cx="11527" cy="62577"/>
            </a:xfrm>
            <a:custGeom>
              <a:avLst/>
              <a:gdLst>
                <a:gd name="connsiteX0" fmla="*/ 11501 w 11527"/>
                <a:gd name="connsiteY0" fmla="*/ 31420 h 62577"/>
                <a:gd name="connsiteX1" fmla="*/ 6368 w 11527"/>
                <a:gd name="connsiteY1" fmla="*/ 61609 h 62577"/>
                <a:gd name="connsiteX2" fmla="*/ 1235 w 11527"/>
                <a:gd name="connsiteY2" fmla="*/ 31420 h 62577"/>
                <a:gd name="connsiteX3" fmla="*/ 6368 w 11527"/>
                <a:gd name="connsiteY3" fmla="*/ 1235 h 62577"/>
                <a:gd name="connsiteX4" fmla="*/ 11501 w 11527"/>
                <a:gd name="connsiteY4" fmla="*/ 31420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7" h="62577">
                  <a:moveTo>
                    <a:pt x="11501" y="31420"/>
                  </a:moveTo>
                  <a:cubicBezTo>
                    <a:pt x="11501" y="48092"/>
                    <a:pt x="9196" y="61609"/>
                    <a:pt x="6368" y="61609"/>
                  </a:cubicBezTo>
                  <a:cubicBezTo>
                    <a:pt x="3541" y="61609"/>
                    <a:pt x="1235" y="48092"/>
                    <a:pt x="1235" y="31420"/>
                  </a:cubicBezTo>
                  <a:cubicBezTo>
                    <a:pt x="1235" y="14748"/>
                    <a:pt x="3541" y="1235"/>
                    <a:pt x="6368" y="1235"/>
                  </a:cubicBezTo>
                  <a:cubicBezTo>
                    <a:pt x="9196" y="1235"/>
                    <a:pt x="11501" y="14752"/>
                    <a:pt x="11501" y="31420"/>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405">
              <a:extLst>
                <a:ext uri="{FF2B5EF4-FFF2-40B4-BE49-F238E27FC236}">
                  <a16:creationId xmlns:a16="http://schemas.microsoft.com/office/drawing/2014/main" id="{FF366403-7B7A-BA4C-B809-A27BD8CBB8D8}"/>
                </a:ext>
              </a:extLst>
            </p:cNvPr>
            <p:cNvSpPr/>
            <p:nvPr/>
          </p:nvSpPr>
          <p:spPr>
            <a:xfrm>
              <a:off x="5151472" y="467588"/>
              <a:ext cx="51050" cy="54343"/>
            </a:xfrm>
            <a:custGeom>
              <a:avLst/>
              <a:gdLst>
                <a:gd name="connsiteX0" fmla="*/ 40847 w 51049"/>
                <a:gd name="connsiteY0" fmla="*/ 2576 h 54343"/>
                <a:gd name="connsiteX1" fmla="*/ 1476 w 51049"/>
                <a:gd name="connsiteY1" fmla="*/ 53766 h 54343"/>
                <a:gd name="connsiteX2" fmla="*/ 50348 w 51049"/>
                <a:gd name="connsiteY2" fmla="*/ 9119 h 54343"/>
                <a:gd name="connsiteX3" fmla="*/ 40847 w 51049"/>
                <a:gd name="connsiteY3" fmla="*/ 2576 h 54343"/>
              </a:gdLst>
              <a:ahLst/>
              <a:cxnLst>
                <a:cxn ang="0">
                  <a:pos x="connsiteX0" y="connsiteY0"/>
                </a:cxn>
                <a:cxn ang="0">
                  <a:pos x="connsiteX1" y="connsiteY1"/>
                </a:cxn>
                <a:cxn ang="0">
                  <a:pos x="connsiteX2" y="connsiteY2"/>
                </a:cxn>
                <a:cxn ang="0">
                  <a:pos x="connsiteX3" y="connsiteY3"/>
                </a:cxn>
              </a:cxnLst>
              <a:rect l="l" t="t" r="r" b="b"/>
              <a:pathLst>
                <a:path w="51049" h="54343">
                  <a:moveTo>
                    <a:pt x="40847" y="2576"/>
                  </a:moveTo>
                  <a:cubicBezTo>
                    <a:pt x="34117" y="6199"/>
                    <a:pt x="-2049" y="55174"/>
                    <a:pt x="1476" y="53766"/>
                  </a:cubicBezTo>
                  <a:cubicBezTo>
                    <a:pt x="5002" y="52358"/>
                    <a:pt x="47443" y="16630"/>
                    <a:pt x="50348" y="9119"/>
                  </a:cubicBezTo>
                  <a:cubicBezTo>
                    <a:pt x="52638" y="3197"/>
                    <a:pt x="47579" y="-1050"/>
                    <a:pt x="40847" y="2576"/>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406">
              <a:extLst>
                <a:ext uri="{FF2B5EF4-FFF2-40B4-BE49-F238E27FC236}">
                  <a16:creationId xmlns:a16="http://schemas.microsoft.com/office/drawing/2014/main" id="{B0108881-2EC4-F445-93DF-EF19F1CA702A}"/>
                </a:ext>
              </a:extLst>
            </p:cNvPr>
            <p:cNvSpPr/>
            <p:nvPr/>
          </p:nvSpPr>
          <p:spPr>
            <a:xfrm>
              <a:off x="5025871" y="620774"/>
              <a:ext cx="248662" cy="194318"/>
            </a:xfrm>
            <a:custGeom>
              <a:avLst/>
              <a:gdLst>
                <a:gd name="connsiteX0" fmla="*/ 233712 w 248661"/>
                <a:gd name="connsiteY0" fmla="*/ 34345 h 194318"/>
                <a:gd name="connsiteX1" fmla="*/ 170918 w 248661"/>
                <a:gd name="connsiteY1" fmla="*/ 1235 h 194318"/>
                <a:gd name="connsiteX2" fmla="*/ 125049 w 248661"/>
                <a:gd name="connsiteY2" fmla="*/ 43371 h 194318"/>
                <a:gd name="connsiteX3" fmla="*/ 79180 w 248661"/>
                <a:gd name="connsiteY3" fmla="*/ 1235 h 194318"/>
                <a:gd name="connsiteX4" fmla="*/ 16385 w 248661"/>
                <a:gd name="connsiteY4" fmla="*/ 34345 h 194318"/>
                <a:gd name="connsiteX5" fmla="*/ 1235 w 248661"/>
                <a:gd name="connsiteY5" fmla="*/ 117734 h 194318"/>
                <a:gd name="connsiteX6" fmla="*/ 4043 w 248661"/>
                <a:gd name="connsiteY6" fmla="*/ 147274 h 194318"/>
                <a:gd name="connsiteX7" fmla="*/ 41788 w 248661"/>
                <a:gd name="connsiteY7" fmla="*/ 194628 h 194318"/>
                <a:gd name="connsiteX8" fmla="*/ 208309 w 248661"/>
                <a:gd name="connsiteY8" fmla="*/ 194628 h 194318"/>
                <a:gd name="connsiteX9" fmla="*/ 246055 w 248661"/>
                <a:gd name="connsiteY9" fmla="*/ 147274 h 194318"/>
                <a:gd name="connsiteX10" fmla="*/ 248855 w 248661"/>
                <a:gd name="connsiteY10" fmla="*/ 117734 h 194318"/>
                <a:gd name="connsiteX11" fmla="*/ 233712 w 248661"/>
                <a:gd name="connsiteY11" fmla="*/ 34345 h 19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661" h="194318">
                  <a:moveTo>
                    <a:pt x="233712" y="34345"/>
                  </a:moveTo>
                  <a:cubicBezTo>
                    <a:pt x="223084" y="25711"/>
                    <a:pt x="177279" y="3407"/>
                    <a:pt x="170918" y="1235"/>
                  </a:cubicBezTo>
                  <a:cubicBezTo>
                    <a:pt x="160665" y="22478"/>
                    <a:pt x="146673" y="43371"/>
                    <a:pt x="125049" y="43371"/>
                  </a:cubicBezTo>
                  <a:cubicBezTo>
                    <a:pt x="103425" y="43371"/>
                    <a:pt x="89431" y="22480"/>
                    <a:pt x="79180" y="1235"/>
                  </a:cubicBezTo>
                  <a:cubicBezTo>
                    <a:pt x="72817" y="3407"/>
                    <a:pt x="27012" y="25711"/>
                    <a:pt x="16385" y="34345"/>
                  </a:cubicBezTo>
                  <a:cubicBezTo>
                    <a:pt x="16347" y="62880"/>
                    <a:pt x="14185" y="93597"/>
                    <a:pt x="1235" y="117734"/>
                  </a:cubicBezTo>
                  <a:lnTo>
                    <a:pt x="4043" y="147274"/>
                  </a:lnTo>
                  <a:cubicBezTo>
                    <a:pt x="13480" y="194628"/>
                    <a:pt x="20942" y="194628"/>
                    <a:pt x="41788" y="194628"/>
                  </a:cubicBezTo>
                  <a:lnTo>
                    <a:pt x="208309" y="194628"/>
                  </a:lnTo>
                  <a:cubicBezTo>
                    <a:pt x="229156" y="194628"/>
                    <a:pt x="236619" y="194628"/>
                    <a:pt x="246055" y="147274"/>
                  </a:cubicBezTo>
                  <a:lnTo>
                    <a:pt x="248855" y="117734"/>
                  </a:lnTo>
                  <a:cubicBezTo>
                    <a:pt x="235911" y="93597"/>
                    <a:pt x="233750" y="62888"/>
                    <a:pt x="233712" y="34345"/>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407">
              <a:extLst>
                <a:ext uri="{FF2B5EF4-FFF2-40B4-BE49-F238E27FC236}">
                  <a16:creationId xmlns:a16="http://schemas.microsoft.com/office/drawing/2014/main" id="{C99C5BB6-0FCA-DB44-9527-A6E20C13ABF8}"/>
                </a:ext>
              </a:extLst>
            </p:cNvPr>
            <p:cNvSpPr/>
            <p:nvPr/>
          </p:nvSpPr>
          <p:spPr>
            <a:xfrm>
              <a:off x="4872206" y="436856"/>
              <a:ext cx="186085" cy="174557"/>
            </a:xfrm>
            <a:custGeom>
              <a:avLst/>
              <a:gdLst>
                <a:gd name="connsiteX0" fmla="*/ 176156 w 186084"/>
                <a:gd name="connsiteY0" fmla="*/ 1513 h 174557"/>
                <a:gd name="connsiteX1" fmla="*/ 176128 w 186084"/>
                <a:gd name="connsiteY1" fmla="*/ 1235 h 174557"/>
                <a:gd name="connsiteX2" fmla="*/ 90837 w 186084"/>
                <a:gd name="connsiteY2" fmla="*/ 46299 h 174557"/>
                <a:gd name="connsiteX3" fmla="*/ 8677 w 186084"/>
                <a:gd name="connsiteY3" fmla="*/ 9818 h 174557"/>
                <a:gd name="connsiteX4" fmla="*/ 1235 w 186084"/>
                <a:gd name="connsiteY4" fmla="*/ 39203 h 174557"/>
                <a:gd name="connsiteX5" fmla="*/ 12301 w 186084"/>
                <a:gd name="connsiteY5" fmla="*/ 70327 h 174557"/>
                <a:gd name="connsiteX6" fmla="*/ 13606 w 186084"/>
                <a:gd name="connsiteY6" fmla="*/ 70104 h 174557"/>
                <a:gd name="connsiteX7" fmla="*/ 21120 w 186084"/>
                <a:gd name="connsiteY7" fmla="*/ 98635 h 174557"/>
                <a:gd name="connsiteX8" fmla="*/ 93062 w 186084"/>
                <a:gd name="connsiteY8" fmla="*/ 174789 h 174557"/>
                <a:gd name="connsiteX9" fmla="*/ 165355 w 186084"/>
                <a:gd name="connsiteY9" fmla="*/ 99689 h 174557"/>
                <a:gd name="connsiteX10" fmla="*/ 174447 w 186084"/>
                <a:gd name="connsiteY10" fmla="*/ 63012 h 174557"/>
                <a:gd name="connsiteX11" fmla="*/ 184897 w 186084"/>
                <a:gd name="connsiteY11" fmla="*/ 31934 h 174557"/>
                <a:gd name="connsiteX12" fmla="*/ 176156 w 186084"/>
                <a:gd name="connsiteY12" fmla="*/ 1513 h 1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084" h="174557">
                  <a:moveTo>
                    <a:pt x="176156" y="1513"/>
                  </a:moveTo>
                  <a:cubicBezTo>
                    <a:pt x="176148" y="1423"/>
                    <a:pt x="176138" y="1331"/>
                    <a:pt x="176128" y="1235"/>
                  </a:cubicBezTo>
                  <a:cubicBezTo>
                    <a:pt x="161589" y="29559"/>
                    <a:pt x="134088" y="46299"/>
                    <a:pt x="90837" y="46299"/>
                  </a:cubicBezTo>
                  <a:cubicBezTo>
                    <a:pt x="51918" y="46299"/>
                    <a:pt x="24015" y="34557"/>
                    <a:pt x="8677" y="9818"/>
                  </a:cubicBezTo>
                  <a:cubicBezTo>
                    <a:pt x="4347" y="14040"/>
                    <a:pt x="1235" y="25591"/>
                    <a:pt x="1235" y="39203"/>
                  </a:cubicBezTo>
                  <a:cubicBezTo>
                    <a:pt x="1235" y="56398"/>
                    <a:pt x="6192" y="70327"/>
                    <a:pt x="12301" y="70327"/>
                  </a:cubicBezTo>
                  <a:cubicBezTo>
                    <a:pt x="12745" y="70323"/>
                    <a:pt x="13185" y="70248"/>
                    <a:pt x="13606" y="70104"/>
                  </a:cubicBezTo>
                  <a:cubicBezTo>
                    <a:pt x="15425" y="79782"/>
                    <a:pt x="17936" y="89317"/>
                    <a:pt x="21120" y="98635"/>
                  </a:cubicBezTo>
                  <a:cubicBezTo>
                    <a:pt x="35717" y="141121"/>
                    <a:pt x="62269" y="174789"/>
                    <a:pt x="93062" y="174789"/>
                  </a:cubicBezTo>
                  <a:cubicBezTo>
                    <a:pt x="123603" y="174789"/>
                    <a:pt x="150674" y="141592"/>
                    <a:pt x="165355" y="99689"/>
                  </a:cubicBezTo>
                  <a:cubicBezTo>
                    <a:pt x="169487" y="87763"/>
                    <a:pt x="172530" y="75487"/>
                    <a:pt x="174447" y="63012"/>
                  </a:cubicBezTo>
                  <a:cubicBezTo>
                    <a:pt x="180272" y="62111"/>
                    <a:pt x="184897" y="48545"/>
                    <a:pt x="184897" y="31934"/>
                  </a:cubicBezTo>
                  <a:cubicBezTo>
                    <a:pt x="184891" y="17003"/>
                    <a:pt x="181148" y="4527"/>
                    <a:pt x="176156" y="1513"/>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408">
              <a:extLst>
                <a:ext uri="{FF2B5EF4-FFF2-40B4-BE49-F238E27FC236}">
                  <a16:creationId xmlns:a16="http://schemas.microsoft.com/office/drawing/2014/main" id="{98B7B91D-1325-B04B-B266-BB6FE9BC5CD1}"/>
                </a:ext>
              </a:extLst>
            </p:cNvPr>
            <p:cNvSpPr/>
            <p:nvPr/>
          </p:nvSpPr>
          <p:spPr>
            <a:xfrm>
              <a:off x="4866589" y="310752"/>
              <a:ext cx="189378" cy="164677"/>
            </a:xfrm>
            <a:custGeom>
              <a:avLst/>
              <a:gdLst>
                <a:gd name="connsiteX0" fmla="*/ 184932 w 189378"/>
                <a:gd name="connsiteY0" fmla="*/ 92874 h 164676"/>
                <a:gd name="connsiteX1" fmla="*/ 170692 w 189378"/>
                <a:gd name="connsiteY1" fmla="*/ 29925 h 164676"/>
                <a:gd name="connsiteX2" fmla="*/ 96461 w 189378"/>
                <a:gd name="connsiteY2" fmla="*/ 1235 h 164676"/>
                <a:gd name="connsiteX3" fmla="*/ 20942 w 189378"/>
                <a:gd name="connsiteY3" fmla="*/ 29925 h 164676"/>
                <a:gd name="connsiteX4" fmla="*/ 6215 w 189378"/>
                <a:gd name="connsiteY4" fmla="*/ 92313 h 164676"/>
                <a:gd name="connsiteX5" fmla="*/ 2592 w 189378"/>
                <a:gd name="connsiteY5" fmla="*/ 107246 h 164676"/>
                <a:gd name="connsiteX6" fmla="*/ 96446 w 189378"/>
                <a:gd name="connsiteY6" fmla="*/ 164388 h 164676"/>
                <a:gd name="connsiteX7" fmla="*/ 187433 w 189378"/>
                <a:gd name="connsiteY7" fmla="*/ 107246 h 164676"/>
                <a:gd name="connsiteX8" fmla="*/ 184932 w 189378"/>
                <a:gd name="connsiteY8" fmla="*/ 92874 h 16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78" h="164676">
                  <a:moveTo>
                    <a:pt x="184932" y="92874"/>
                  </a:moveTo>
                  <a:cubicBezTo>
                    <a:pt x="186908" y="63964"/>
                    <a:pt x="182373" y="43498"/>
                    <a:pt x="170692" y="29925"/>
                  </a:cubicBezTo>
                  <a:cubicBezTo>
                    <a:pt x="153737" y="10208"/>
                    <a:pt x="125444" y="1235"/>
                    <a:pt x="96461" y="1235"/>
                  </a:cubicBezTo>
                  <a:cubicBezTo>
                    <a:pt x="67807" y="1235"/>
                    <a:pt x="37908" y="10622"/>
                    <a:pt x="20942" y="29925"/>
                  </a:cubicBezTo>
                  <a:cubicBezTo>
                    <a:pt x="9324" y="43145"/>
                    <a:pt x="6274" y="69419"/>
                    <a:pt x="6215" y="92313"/>
                  </a:cubicBezTo>
                  <a:cubicBezTo>
                    <a:pt x="4568" y="97286"/>
                    <a:pt x="-1415" y="95959"/>
                    <a:pt x="2592" y="107246"/>
                  </a:cubicBezTo>
                  <a:cubicBezTo>
                    <a:pt x="12840" y="136064"/>
                    <a:pt x="45408" y="164388"/>
                    <a:pt x="96446" y="164388"/>
                  </a:cubicBezTo>
                  <a:cubicBezTo>
                    <a:pt x="147484" y="164388"/>
                    <a:pt x="175967" y="135641"/>
                    <a:pt x="187433" y="107246"/>
                  </a:cubicBezTo>
                  <a:cubicBezTo>
                    <a:pt x="191096" y="98202"/>
                    <a:pt x="186903" y="98132"/>
                    <a:pt x="184932" y="92874"/>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9">
              <a:extLst>
                <a:ext uri="{FF2B5EF4-FFF2-40B4-BE49-F238E27FC236}">
                  <a16:creationId xmlns:a16="http://schemas.microsoft.com/office/drawing/2014/main" id="{E3404CC9-EFF8-2341-A82D-8FA3FFAD8685}"/>
                </a:ext>
              </a:extLst>
            </p:cNvPr>
            <p:cNvSpPr/>
            <p:nvPr/>
          </p:nvSpPr>
          <p:spPr>
            <a:xfrm>
              <a:off x="4885229" y="341571"/>
              <a:ext cx="74105" cy="77398"/>
            </a:xfrm>
            <a:custGeom>
              <a:avLst/>
              <a:gdLst>
                <a:gd name="connsiteX0" fmla="*/ 16042 w 74104"/>
                <a:gd name="connsiteY0" fmla="*/ 3163 h 77398"/>
                <a:gd name="connsiteX1" fmla="*/ 73997 w 74104"/>
                <a:gd name="connsiteY1" fmla="*/ 76797 h 77398"/>
                <a:gd name="connsiteX2" fmla="*/ 2059 w 74104"/>
                <a:gd name="connsiteY2" fmla="*/ 12573 h 77398"/>
                <a:gd name="connsiteX3" fmla="*/ 16042 w 74104"/>
                <a:gd name="connsiteY3" fmla="*/ 3163 h 77398"/>
              </a:gdLst>
              <a:ahLst/>
              <a:cxnLst>
                <a:cxn ang="0">
                  <a:pos x="connsiteX0" y="connsiteY0"/>
                </a:cxn>
                <a:cxn ang="0">
                  <a:pos x="connsiteX1" y="connsiteY1"/>
                </a:cxn>
                <a:cxn ang="0">
                  <a:pos x="connsiteX2" y="connsiteY2"/>
                </a:cxn>
                <a:cxn ang="0">
                  <a:pos x="connsiteX3" y="connsiteY3"/>
                </a:cxn>
              </a:cxnLst>
              <a:rect l="l" t="t" r="r" b="b"/>
              <a:pathLst>
                <a:path w="74104" h="77398">
                  <a:moveTo>
                    <a:pt x="16042" y="3163"/>
                  </a:moveTo>
                  <a:cubicBezTo>
                    <a:pt x="25947" y="8387"/>
                    <a:pt x="79184" y="78822"/>
                    <a:pt x="73997" y="76797"/>
                  </a:cubicBezTo>
                  <a:cubicBezTo>
                    <a:pt x="68809" y="74771"/>
                    <a:pt x="6336" y="23377"/>
                    <a:pt x="2059" y="12573"/>
                  </a:cubicBezTo>
                  <a:cubicBezTo>
                    <a:pt x="-1315" y="4059"/>
                    <a:pt x="6130" y="-2052"/>
                    <a:pt x="16042" y="3163"/>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0">
              <a:extLst>
                <a:ext uri="{FF2B5EF4-FFF2-40B4-BE49-F238E27FC236}">
                  <a16:creationId xmlns:a16="http://schemas.microsoft.com/office/drawing/2014/main" id="{F48E5040-FC6C-894D-BEC1-675A4B72107E}"/>
                </a:ext>
              </a:extLst>
            </p:cNvPr>
            <p:cNvSpPr/>
            <p:nvPr/>
          </p:nvSpPr>
          <p:spPr>
            <a:xfrm>
              <a:off x="4954253" y="321630"/>
              <a:ext cx="16468" cy="88925"/>
            </a:xfrm>
            <a:custGeom>
              <a:avLst/>
              <a:gdLst>
                <a:gd name="connsiteX0" fmla="*/ 16346 w 16467"/>
                <a:gd name="connsiteY0" fmla="*/ 44654 h 88925"/>
                <a:gd name="connsiteX1" fmla="*/ 8790 w 16467"/>
                <a:gd name="connsiteY1" fmla="*/ 88077 h 88925"/>
                <a:gd name="connsiteX2" fmla="*/ 1235 w 16467"/>
                <a:gd name="connsiteY2" fmla="*/ 44654 h 88925"/>
                <a:gd name="connsiteX3" fmla="*/ 8797 w 16467"/>
                <a:gd name="connsiteY3" fmla="*/ 1235 h 88925"/>
                <a:gd name="connsiteX4" fmla="*/ 16346 w 16467"/>
                <a:gd name="connsiteY4" fmla="*/ 44654 h 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 h="88925">
                  <a:moveTo>
                    <a:pt x="16346" y="44654"/>
                  </a:moveTo>
                  <a:cubicBezTo>
                    <a:pt x="16346" y="68637"/>
                    <a:pt x="12962" y="88077"/>
                    <a:pt x="8790" y="88077"/>
                  </a:cubicBezTo>
                  <a:cubicBezTo>
                    <a:pt x="4619" y="88077"/>
                    <a:pt x="1235" y="68645"/>
                    <a:pt x="1235" y="44654"/>
                  </a:cubicBezTo>
                  <a:cubicBezTo>
                    <a:pt x="1235" y="20662"/>
                    <a:pt x="4618" y="1235"/>
                    <a:pt x="8797" y="1235"/>
                  </a:cubicBezTo>
                  <a:cubicBezTo>
                    <a:pt x="12977" y="1235"/>
                    <a:pt x="16346" y="20678"/>
                    <a:pt x="16346" y="44654"/>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11">
              <a:extLst>
                <a:ext uri="{FF2B5EF4-FFF2-40B4-BE49-F238E27FC236}">
                  <a16:creationId xmlns:a16="http://schemas.microsoft.com/office/drawing/2014/main" id="{C2DE2D41-E9B2-714B-AD50-12E2B35F73C4}"/>
                </a:ext>
              </a:extLst>
            </p:cNvPr>
            <p:cNvSpPr/>
            <p:nvPr/>
          </p:nvSpPr>
          <p:spPr>
            <a:xfrm>
              <a:off x="4966663" y="341571"/>
              <a:ext cx="74105" cy="77398"/>
            </a:xfrm>
            <a:custGeom>
              <a:avLst/>
              <a:gdLst>
                <a:gd name="connsiteX0" fmla="*/ 59545 w 74104"/>
                <a:gd name="connsiteY0" fmla="*/ 3163 h 77398"/>
                <a:gd name="connsiteX1" fmla="*/ 1590 w 74104"/>
                <a:gd name="connsiteY1" fmla="*/ 76797 h 77398"/>
                <a:gd name="connsiteX2" fmla="*/ 73527 w 74104"/>
                <a:gd name="connsiteY2" fmla="*/ 12573 h 77398"/>
                <a:gd name="connsiteX3" fmla="*/ 59545 w 74104"/>
                <a:gd name="connsiteY3" fmla="*/ 3163 h 77398"/>
              </a:gdLst>
              <a:ahLst/>
              <a:cxnLst>
                <a:cxn ang="0">
                  <a:pos x="connsiteX0" y="connsiteY0"/>
                </a:cxn>
                <a:cxn ang="0">
                  <a:pos x="connsiteX1" y="connsiteY1"/>
                </a:cxn>
                <a:cxn ang="0">
                  <a:pos x="connsiteX2" y="connsiteY2"/>
                </a:cxn>
                <a:cxn ang="0">
                  <a:pos x="connsiteX3" y="connsiteY3"/>
                </a:cxn>
              </a:cxnLst>
              <a:rect l="l" t="t" r="r" b="b"/>
              <a:pathLst>
                <a:path w="74104" h="77398">
                  <a:moveTo>
                    <a:pt x="59545" y="3163"/>
                  </a:moveTo>
                  <a:cubicBezTo>
                    <a:pt x="49634" y="8387"/>
                    <a:pt x="-3597" y="78822"/>
                    <a:pt x="1590" y="76797"/>
                  </a:cubicBezTo>
                  <a:cubicBezTo>
                    <a:pt x="6777" y="74771"/>
                    <a:pt x="69249" y="23377"/>
                    <a:pt x="73527" y="12573"/>
                  </a:cubicBezTo>
                  <a:cubicBezTo>
                    <a:pt x="76898" y="4059"/>
                    <a:pt x="69455" y="-2052"/>
                    <a:pt x="59545" y="3163"/>
                  </a:cubicBezTo>
                  <a:close/>
                </a:path>
              </a:pathLst>
            </a:custGeom>
            <a:solidFill>
              <a:srgbClr val="C983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12">
              <a:extLst>
                <a:ext uri="{FF2B5EF4-FFF2-40B4-BE49-F238E27FC236}">
                  <a16:creationId xmlns:a16="http://schemas.microsoft.com/office/drawing/2014/main" id="{9E27B7B3-20D0-E842-AC68-B7329B1B73D4}"/>
                </a:ext>
              </a:extLst>
            </p:cNvPr>
            <p:cNvSpPr/>
            <p:nvPr/>
          </p:nvSpPr>
          <p:spPr>
            <a:xfrm>
              <a:off x="4781782" y="561917"/>
              <a:ext cx="365582" cy="279950"/>
            </a:xfrm>
            <a:custGeom>
              <a:avLst/>
              <a:gdLst>
                <a:gd name="connsiteX0" fmla="*/ 343435 w 365582"/>
                <a:gd name="connsiteY0" fmla="*/ 48861 h 279950"/>
                <a:gd name="connsiteX1" fmla="*/ 251004 w 365582"/>
                <a:gd name="connsiteY1" fmla="*/ 1235 h 279950"/>
                <a:gd name="connsiteX2" fmla="*/ 183486 w 365582"/>
                <a:gd name="connsiteY2" fmla="*/ 61836 h 279950"/>
                <a:gd name="connsiteX3" fmla="*/ 115969 w 365582"/>
                <a:gd name="connsiteY3" fmla="*/ 1235 h 279950"/>
                <a:gd name="connsiteX4" fmla="*/ 23539 w 365582"/>
                <a:gd name="connsiteY4" fmla="*/ 48861 h 279950"/>
                <a:gd name="connsiteX5" fmla="*/ 1235 w 365582"/>
                <a:gd name="connsiteY5" fmla="*/ 168810 h 279950"/>
                <a:gd name="connsiteX6" fmla="*/ 5367 w 365582"/>
                <a:gd name="connsiteY6" fmla="*/ 211297 h 279950"/>
                <a:gd name="connsiteX7" fmla="*/ 60930 w 365582"/>
                <a:gd name="connsiteY7" fmla="*/ 279413 h 279950"/>
                <a:gd name="connsiteX8" fmla="*/ 306042 w 365582"/>
                <a:gd name="connsiteY8" fmla="*/ 279413 h 279950"/>
                <a:gd name="connsiteX9" fmla="*/ 361604 w 365582"/>
                <a:gd name="connsiteY9" fmla="*/ 211297 h 279950"/>
                <a:gd name="connsiteX10" fmla="*/ 365737 w 365582"/>
                <a:gd name="connsiteY10" fmla="*/ 168810 h 279950"/>
                <a:gd name="connsiteX11" fmla="*/ 343435 w 365582"/>
                <a:gd name="connsiteY11" fmla="*/ 48861 h 27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582" h="279950">
                  <a:moveTo>
                    <a:pt x="343435" y="48861"/>
                  </a:moveTo>
                  <a:cubicBezTo>
                    <a:pt x="327791" y="36441"/>
                    <a:pt x="260369" y="4359"/>
                    <a:pt x="251004" y="1235"/>
                  </a:cubicBezTo>
                  <a:cubicBezTo>
                    <a:pt x="235916" y="31794"/>
                    <a:pt x="215316" y="61836"/>
                    <a:pt x="183486" y="61836"/>
                  </a:cubicBezTo>
                  <a:cubicBezTo>
                    <a:pt x="151656" y="61836"/>
                    <a:pt x="131058" y="31786"/>
                    <a:pt x="115969" y="1235"/>
                  </a:cubicBezTo>
                  <a:cubicBezTo>
                    <a:pt x="106602" y="4364"/>
                    <a:pt x="39180" y="36441"/>
                    <a:pt x="23539" y="48861"/>
                  </a:cubicBezTo>
                  <a:cubicBezTo>
                    <a:pt x="23480" y="89905"/>
                    <a:pt x="20298" y="134091"/>
                    <a:pt x="1235" y="168810"/>
                  </a:cubicBezTo>
                  <a:lnTo>
                    <a:pt x="5367" y="211297"/>
                  </a:lnTo>
                  <a:cubicBezTo>
                    <a:pt x="19259" y="279413"/>
                    <a:pt x="30243" y="279413"/>
                    <a:pt x="60930" y="279413"/>
                  </a:cubicBezTo>
                  <a:lnTo>
                    <a:pt x="306042" y="279413"/>
                  </a:lnTo>
                  <a:cubicBezTo>
                    <a:pt x="336729" y="279413"/>
                    <a:pt x="347713" y="279413"/>
                    <a:pt x="361604" y="211297"/>
                  </a:cubicBezTo>
                  <a:lnTo>
                    <a:pt x="365737" y="168810"/>
                  </a:lnTo>
                  <a:cubicBezTo>
                    <a:pt x="346672" y="134096"/>
                    <a:pt x="343493" y="89905"/>
                    <a:pt x="343435" y="48861"/>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FAB2B312-BFB5-EB41-9745-2588C9F33694}"/>
              </a:ext>
            </a:extLst>
          </p:cNvPr>
          <p:cNvSpPr txBox="1"/>
          <p:nvPr/>
        </p:nvSpPr>
        <p:spPr>
          <a:xfrm>
            <a:off x="8614308" y="101810"/>
            <a:ext cx="41586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Small But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MIGHTY!</a:t>
            </a:r>
          </a:p>
        </p:txBody>
      </p:sp>
      <p:sp>
        <p:nvSpPr>
          <p:cNvPr id="46" name="Rectangle 45">
            <a:extLst>
              <a:ext uri="{FF2B5EF4-FFF2-40B4-BE49-F238E27FC236}">
                <a16:creationId xmlns:a16="http://schemas.microsoft.com/office/drawing/2014/main" id="{C784BED1-134E-414C-B0C4-8590C8D2AE67}"/>
              </a:ext>
            </a:extLst>
          </p:cNvPr>
          <p:cNvSpPr/>
          <p:nvPr/>
        </p:nvSpPr>
        <p:spPr>
          <a:xfrm>
            <a:off x="7307584" y="2890794"/>
            <a:ext cx="1931887"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Beth Britt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Ashlin Associates</a:t>
            </a:r>
          </a:p>
        </p:txBody>
      </p:sp>
      <p:sp>
        <p:nvSpPr>
          <p:cNvPr id="24" name="Rectangle 23">
            <a:extLst>
              <a:ext uri="{FF2B5EF4-FFF2-40B4-BE49-F238E27FC236}">
                <a16:creationId xmlns:a16="http://schemas.microsoft.com/office/drawing/2014/main" id="{B9003E0F-4BC6-6A4D-A76B-66375065C6C8}"/>
              </a:ext>
            </a:extLst>
          </p:cNvPr>
          <p:cNvSpPr/>
          <p:nvPr/>
        </p:nvSpPr>
        <p:spPr>
          <a:xfrm>
            <a:off x="4358168" y="5813351"/>
            <a:ext cx="193179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Rosalind Tyburski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Volvo Grp Trucks Ops</a:t>
            </a:r>
          </a:p>
        </p:txBody>
      </p:sp>
      <p:sp>
        <p:nvSpPr>
          <p:cNvPr id="51" name="Rectangle 50">
            <a:extLst>
              <a:ext uri="{FF2B5EF4-FFF2-40B4-BE49-F238E27FC236}">
                <a16:creationId xmlns:a16="http://schemas.microsoft.com/office/drawing/2014/main" id="{84060CE3-F3C4-4F49-8E0B-68144B797E1D}"/>
              </a:ext>
            </a:extLst>
          </p:cNvPr>
          <p:cNvSpPr/>
          <p:nvPr/>
        </p:nvSpPr>
        <p:spPr>
          <a:xfrm>
            <a:off x="10035645" y="5890295"/>
            <a:ext cx="193179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Shirell Edmonds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Athena Health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7EE9B0F3-720F-4945-B924-E9A94E856B80}"/>
              </a:ext>
            </a:extLst>
          </p:cNvPr>
          <p:cNvSpPr/>
          <p:nvPr/>
        </p:nvSpPr>
        <p:spPr>
          <a:xfrm>
            <a:off x="10104101" y="2906000"/>
            <a:ext cx="193179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Ibrahima Kourouma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2F81621F-F4D0-294C-8EA1-6922DF54256D}"/>
              </a:ext>
            </a:extLst>
          </p:cNvPr>
          <p:cNvSpPr/>
          <p:nvPr/>
        </p:nvSpPr>
        <p:spPr>
          <a:xfrm>
            <a:off x="7268484" y="5880139"/>
            <a:ext cx="193179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Kim Kolar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Cara Group, Inc.</a:t>
            </a:r>
          </a:p>
        </p:txBody>
      </p:sp>
      <p:sp>
        <p:nvSpPr>
          <p:cNvPr id="48" name="TextBox 47">
            <a:extLst>
              <a:ext uri="{FF2B5EF4-FFF2-40B4-BE49-F238E27FC236}">
                <a16:creationId xmlns:a16="http://schemas.microsoft.com/office/drawing/2014/main" id="{D3E41FE1-7A94-0845-9B6F-73F4C00A8636}"/>
              </a:ext>
            </a:extLst>
          </p:cNvPr>
          <p:cNvSpPr txBox="1"/>
          <p:nvPr/>
        </p:nvSpPr>
        <p:spPr>
          <a:xfrm>
            <a:off x="4246868" y="6550223"/>
            <a:ext cx="218669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Not pictured Matt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Humer</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5" name="Picture 54" descr="A person smiling for the camera&#10;&#10;Description automatically generated with low confidence">
            <a:extLst>
              <a:ext uri="{FF2B5EF4-FFF2-40B4-BE49-F238E27FC236}">
                <a16:creationId xmlns:a16="http://schemas.microsoft.com/office/drawing/2014/main" id="{CBD86600-3A57-8242-BE2D-44603BCEFB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30" r="14173"/>
          <a:stretch/>
        </p:blipFill>
        <p:spPr>
          <a:xfrm>
            <a:off x="7371541" y="3824582"/>
            <a:ext cx="1725676" cy="2030525"/>
          </a:xfrm>
          <a:prstGeom prst="rect">
            <a:avLst/>
          </a:prstGeom>
        </p:spPr>
      </p:pic>
      <p:pic>
        <p:nvPicPr>
          <p:cNvPr id="57" name="Picture 56" descr="A picture containing person, outdoor, ground&#10;&#10;Description automatically generated">
            <a:extLst>
              <a:ext uri="{FF2B5EF4-FFF2-40B4-BE49-F238E27FC236}">
                <a16:creationId xmlns:a16="http://schemas.microsoft.com/office/drawing/2014/main" id="{DE99F163-F4B8-2143-9ABB-2034C35A7C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8432" y="3699310"/>
            <a:ext cx="1471615" cy="2205699"/>
          </a:xfrm>
          <a:prstGeom prst="rect">
            <a:avLst/>
          </a:prstGeom>
        </p:spPr>
      </p:pic>
      <p:pic>
        <p:nvPicPr>
          <p:cNvPr id="1026" name="Picture 2" descr="Profile photo of Ibrahima Kourouma - CSM">
            <a:extLst>
              <a:ext uri="{FF2B5EF4-FFF2-40B4-BE49-F238E27FC236}">
                <a16:creationId xmlns:a16="http://schemas.microsoft.com/office/drawing/2014/main" id="{B053A872-A03E-4EEA-834D-C3A69FB86C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670" y="880874"/>
            <a:ext cx="2048221" cy="20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3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Programming &amp; Events</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612607" y="1803706"/>
            <a:ext cx="7579393" cy="24424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rPr>
              <a:t>Hosted discounted Prosci event</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rPr>
              <a:t>Led CCMP Office Hours</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rPr>
              <a:t>Facilitated 2 virtual Happy Hours</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rPr>
              <a:t>Partnered with 4 organizations</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rPr>
              <a:t>Hosted 10 guest speakers</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rPr>
              <a:t>Organized a Book Club</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endParaRPr kumimoji="0" lang="en-US" sz="3500" b="0" i="1" u="none" strike="noStrike" kern="0" cap="none" spc="0" normalizeH="0" baseline="0" noProof="0" dirty="0">
              <a:ln>
                <a:noFill/>
              </a:ln>
              <a:solidFill>
                <a:prstClr val="black"/>
              </a:solidFill>
              <a:effectLst/>
              <a:uLnTx/>
              <a:uFillTx/>
              <a:latin typeface="Calibri" panose="020F0502020204030204"/>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prstClr val="black"/>
              </a:solidFill>
              <a:effectLst/>
              <a:uLnTx/>
              <a:uFillTx/>
              <a:latin typeface="Calibri" panose="020F0502020204030204"/>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prstClr val="black"/>
              </a:solidFill>
              <a:effectLst/>
              <a:uLnTx/>
              <a:uFillTx/>
              <a:latin typeface="Calibri" panose="020F0502020204030204"/>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prstClr val="black"/>
              </a:solidFill>
              <a:effectLst/>
              <a:uLnTx/>
              <a:uFillTx/>
              <a:latin typeface="Calibri" panose="020F0502020204030204"/>
              <a:sym typeface="Montserrat Medium"/>
            </a:endParaRPr>
          </a:p>
        </p:txBody>
      </p:sp>
      <p:grpSp>
        <p:nvGrpSpPr>
          <p:cNvPr id="5" name="Graphic 257">
            <a:extLst>
              <a:ext uri="{FF2B5EF4-FFF2-40B4-BE49-F238E27FC236}">
                <a16:creationId xmlns:a16="http://schemas.microsoft.com/office/drawing/2014/main" id="{25A7F9FA-1C80-5C45-AF0A-169CB8D22188}"/>
              </a:ext>
            </a:extLst>
          </p:cNvPr>
          <p:cNvGrpSpPr/>
          <p:nvPr/>
        </p:nvGrpSpPr>
        <p:grpSpPr>
          <a:xfrm>
            <a:off x="10963900" y="5361741"/>
            <a:ext cx="1031071" cy="1241838"/>
            <a:chOff x="3269996" y="935404"/>
            <a:chExt cx="643886" cy="780568"/>
          </a:xfrm>
        </p:grpSpPr>
        <p:sp>
          <p:nvSpPr>
            <p:cNvPr id="6" name="Freeform: Shape 465">
              <a:extLst>
                <a:ext uri="{FF2B5EF4-FFF2-40B4-BE49-F238E27FC236}">
                  <a16:creationId xmlns:a16="http://schemas.microsoft.com/office/drawing/2014/main" id="{E64CF610-3623-9C41-ABFD-FCE27209CCA2}"/>
                </a:ext>
              </a:extLst>
            </p:cNvPr>
            <p:cNvSpPr/>
            <p:nvPr/>
          </p:nvSpPr>
          <p:spPr>
            <a:xfrm>
              <a:off x="3331707" y="1256900"/>
              <a:ext cx="69164" cy="69164"/>
            </a:xfrm>
            <a:custGeom>
              <a:avLst/>
              <a:gdLst>
                <a:gd name="connsiteX0" fmla="*/ 35361 w 69164"/>
                <a:gd name="connsiteY0" fmla="*/ 69187 h 69164"/>
                <a:gd name="connsiteX1" fmla="*/ 69187 w 69164"/>
                <a:gd name="connsiteY1" fmla="*/ 35061 h 69164"/>
                <a:gd name="connsiteX2" fmla="*/ 35061 w 69164"/>
                <a:gd name="connsiteY2" fmla="*/ 1235 h 69164"/>
                <a:gd name="connsiteX3" fmla="*/ 1235 w 69164"/>
                <a:gd name="connsiteY3" fmla="*/ 35213 h 69164"/>
                <a:gd name="connsiteX4" fmla="*/ 35358 w 69164"/>
                <a:gd name="connsiteY4" fmla="*/ 69187 h 69164"/>
                <a:gd name="connsiteX5" fmla="*/ 35361 w 69164"/>
                <a:gd name="connsiteY5" fmla="*/ 69187 h 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64" h="69164">
                  <a:moveTo>
                    <a:pt x="35361" y="69187"/>
                  </a:moveTo>
                  <a:cubicBezTo>
                    <a:pt x="54125" y="69104"/>
                    <a:pt x="69270" y="53826"/>
                    <a:pt x="69187" y="35061"/>
                  </a:cubicBezTo>
                  <a:cubicBezTo>
                    <a:pt x="69104" y="16297"/>
                    <a:pt x="53826" y="1153"/>
                    <a:pt x="35061" y="1235"/>
                  </a:cubicBezTo>
                  <a:cubicBezTo>
                    <a:pt x="16355" y="1318"/>
                    <a:pt x="1234" y="16506"/>
                    <a:pt x="1235" y="35213"/>
                  </a:cubicBezTo>
                  <a:cubicBezTo>
                    <a:pt x="1276" y="54017"/>
                    <a:pt x="16553" y="69228"/>
                    <a:pt x="35358" y="69187"/>
                  </a:cubicBezTo>
                  <a:cubicBezTo>
                    <a:pt x="35359" y="69187"/>
                    <a:pt x="35360" y="69187"/>
                    <a:pt x="35361" y="69187"/>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466">
              <a:extLst>
                <a:ext uri="{FF2B5EF4-FFF2-40B4-BE49-F238E27FC236}">
                  <a16:creationId xmlns:a16="http://schemas.microsoft.com/office/drawing/2014/main" id="{1514684E-D9D5-8948-BDC7-09F0B6D87AE6}"/>
                </a:ext>
              </a:extLst>
            </p:cNvPr>
            <p:cNvSpPr/>
            <p:nvPr/>
          </p:nvSpPr>
          <p:spPr>
            <a:xfrm>
              <a:off x="3268766" y="1333020"/>
              <a:ext cx="195965" cy="377110"/>
            </a:xfrm>
            <a:custGeom>
              <a:avLst/>
              <a:gdLst>
                <a:gd name="connsiteX0" fmla="*/ 194560 w 195965"/>
                <a:gd name="connsiteY0" fmla="*/ 145238 h 377109"/>
                <a:gd name="connsiteX1" fmla="*/ 147038 w 195965"/>
                <a:gd name="connsiteY1" fmla="*/ 16508 h 377109"/>
                <a:gd name="connsiteX2" fmla="*/ 140336 w 195965"/>
                <a:gd name="connsiteY2" fmla="*/ 9155 h 377109"/>
                <a:gd name="connsiteX3" fmla="*/ 118662 w 195965"/>
                <a:gd name="connsiteY3" fmla="*/ 1241 h 377109"/>
                <a:gd name="connsiteX4" fmla="*/ 77310 w 195965"/>
                <a:gd name="connsiteY4" fmla="*/ 1241 h 377109"/>
                <a:gd name="connsiteX5" fmla="*/ 54608 w 195965"/>
                <a:gd name="connsiteY5" fmla="*/ 10147 h 377109"/>
                <a:gd name="connsiteX6" fmla="*/ 49572 w 195965"/>
                <a:gd name="connsiteY6" fmla="*/ 16508 h 377109"/>
                <a:gd name="connsiteX7" fmla="*/ 2053 w 195965"/>
                <a:gd name="connsiteY7" fmla="*/ 145238 h 377109"/>
                <a:gd name="connsiteX8" fmla="*/ 13128 w 195965"/>
                <a:gd name="connsiteY8" fmla="*/ 165674 h 377109"/>
                <a:gd name="connsiteX9" fmla="*/ 34628 w 195965"/>
                <a:gd name="connsiteY9" fmla="*/ 157877 h 377109"/>
                <a:gd name="connsiteX10" fmla="*/ 48184 w 195965"/>
                <a:gd name="connsiteY10" fmla="*/ 121154 h 377109"/>
                <a:gd name="connsiteX11" fmla="*/ 48184 w 195965"/>
                <a:gd name="connsiteY11" fmla="*/ 162488 h 377109"/>
                <a:gd name="connsiteX12" fmla="*/ 56844 w 195965"/>
                <a:gd name="connsiteY12" fmla="*/ 179428 h 377109"/>
                <a:gd name="connsiteX13" fmla="*/ 45334 w 195965"/>
                <a:gd name="connsiteY13" fmla="*/ 354333 h 377109"/>
                <a:gd name="connsiteX14" fmla="*/ 65508 w 195965"/>
                <a:gd name="connsiteY14" fmla="*/ 376935 h 377109"/>
                <a:gd name="connsiteX15" fmla="*/ 88348 w 195965"/>
                <a:gd name="connsiteY15" fmla="*/ 358720 h 377109"/>
                <a:gd name="connsiteX16" fmla="*/ 88408 w 195965"/>
                <a:gd name="connsiteY16" fmla="*/ 358102 h 377109"/>
                <a:gd name="connsiteX17" fmla="*/ 97987 w 195965"/>
                <a:gd name="connsiteY17" fmla="*/ 212599 h 377109"/>
                <a:gd name="connsiteX18" fmla="*/ 107565 w 195965"/>
                <a:gd name="connsiteY18" fmla="*/ 358102 h 377109"/>
                <a:gd name="connsiteX19" fmla="*/ 129853 w 195965"/>
                <a:gd name="connsiteY19" fmla="*/ 376995 h 377109"/>
                <a:gd name="connsiteX20" fmla="*/ 130468 w 195965"/>
                <a:gd name="connsiteY20" fmla="*/ 376935 h 377109"/>
                <a:gd name="connsiteX21" fmla="*/ 150644 w 195965"/>
                <a:gd name="connsiteY21" fmla="*/ 354333 h 377109"/>
                <a:gd name="connsiteX22" fmla="*/ 139127 w 195965"/>
                <a:gd name="connsiteY22" fmla="*/ 179421 h 377109"/>
                <a:gd name="connsiteX23" fmla="*/ 147792 w 195965"/>
                <a:gd name="connsiteY23" fmla="*/ 162481 h 377109"/>
                <a:gd name="connsiteX24" fmla="*/ 147792 w 195965"/>
                <a:gd name="connsiteY24" fmla="*/ 119425 h 377109"/>
                <a:gd name="connsiteX25" fmla="*/ 161989 w 195965"/>
                <a:gd name="connsiteY25" fmla="*/ 157877 h 377109"/>
                <a:gd name="connsiteX26" fmla="*/ 183486 w 195965"/>
                <a:gd name="connsiteY26" fmla="*/ 165674 h 377109"/>
                <a:gd name="connsiteX27" fmla="*/ 194560 w 195965"/>
                <a:gd name="connsiteY27" fmla="*/ 145238 h 3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965" h="377109">
                  <a:moveTo>
                    <a:pt x="194560" y="145238"/>
                  </a:moveTo>
                  <a:lnTo>
                    <a:pt x="147038" y="16508"/>
                  </a:lnTo>
                  <a:cubicBezTo>
                    <a:pt x="145821" y="13294"/>
                    <a:pt x="143424" y="10664"/>
                    <a:pt x="140336" y="9155"/>
                  </a:cubicBezTo>
                  <a:cubicBezTo>
                    <a:pt x="134336" y="3932"/>
                    <a:pt x="126616" y="1113"/>
                    <a:pt x="118662" y="1241"/>
                  </a:cubicBezTo>
                  <a:lnTo>
                    <a:pt x="77310" y="1241"/>
                  </a:lnTo>
                  <a:cubicBezTo>
                    <a:pt x="68861" y="1079"/>
                    <a:pt x="60694" y="4283"/>
                    <a:pt x="54608" y="10147"/>
                  </a:cubicBezTo>
                  <a:cubicBezTo>
                    <a:pt x="52306" y="11689"/>
                    <a:pt x="50545" y="13914"/>
                    <a:pt x="49572" y="16508"/>
                  </a:cubicBezTo>
                  <a:lnTo>
                    <a:pt x="2053" y="145238"/>
                  </a:lnTo>
                  <a:cubicBezTo>
                    <a:pt x="-825" y="153033"/>
                    <a:pt x="4135" y="162188"/>
                    <a:pt x="13128" y="165674"/>
                  </a:cubicBezTo>
                  <a:cubicBezTo>
                    <a:pt x="22121" y="169160"/>
                    <a:pt x="31751" y="165674"/>
                    <a:pt x="34628" y="157877"/>
                  </a:cubicBezTo>
                  <a:lnTo>
                    <a:pt x="48184" y="121154"/>
                  </a:lnTo>
                  <a:lnTo>
                    <a:pt x="48184" y="162488"/>
                  </a:lnTo>
                  <a:cubicBezTo>
                    <a:pt x="48332" y="169161"/>
                    <a:pt x="51522" y="175400"/>
                    <a:pt x="56844" y="179428"/>
                  </a:cubicBezTo>
                  <a:lnTo>
                    <a:pt x="45334" y="354333"/>
                  </a:lnTo>
                  <a:cubicBezTo>
                    <a:pt x="44578" y="365773"/>
                    <a:pt x="53612" y="375894"/>
                    <a:pt x="65508" y="376935"/>
                  </a:cubicBezTo>
                  <a:cubicBezTo>
                    <a:pt x="76845" y="378212"/>
                    <a:pt x="87071" y="370057"/>
                    <a:pt x="88348" y="358720"/>
                  </a:cubicBezTo>
                  <a:cubicBezTo>
                    <a:pt x="88371" y="358514"/>
                    <a:pt x="88391" y="358308"/>
                    <a:pt x="88408" y="358102"/>
                  </a:cubicBezTo>
                  <a:lnTo>
                    <a:pt x="97987" y="212599"/>
                  </a:lnTo>
                  <a:lnTo>
                    <a:pt x="107565" y="358102"/>
                  </a:lnTo>
                  <a:cubicBezTo>
                    <a:pt x="108503" y="369474"/>
                    <a:pt x="118482" y="377932"/>
                    <a:pt x="129853" y="376995"/>
                  </a:cubicBezTo>
                  <a:cubicBezTo>
                    <a:pt x="130059" y="376978"/>
                    <a:pt x="130263" y="376958"/>
                    <a:pt x="130468" y="376935"/>
                  </a:cubicBezTo>
                  <a:cubicBezTo>
                    <a:pt x="142364" y="375894"/>
                    <a:pt x="151397" y="365773"/>
                    <a:pt x="150644" y="354333"/>
                  </a:cubicBezTo>
                  <a:lnTo>
                    <a:pt x="139127" y="179421"/>
                  </a:lnTo>
                  <a:cubicBezTo>
                    <a:pt x="144451" y="175394"/>
                    <a:pt x="147643" y="169155"/>
                    <a:pt x="147792" y="162481"/>
                  </a:cubicBezTo>
                  <a:lnTo>
                    <a:pt x="147792" y="119425"/>
                  </a:lnTo>
                  <a:lnTo>
                    <a:pt x="161989" y="157877"/>
                  </a:lnTo>
                  <a:cubicBezTo>
                    <a:pt x="164866" y="165677"/>
                    <a:pt x="174494" y="169168"/>
                    <a:pt x="183486" y="165674"/>
                  </a:cubicBezTo>
                  <a:cubicBezTo>
                    <a:pt x="192477" y="162180"/>
                    <a:pt x="197434" y="153033"/>
                    <a:pt x="194560" y="145238"/>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467">
              <a:extLst>
                <a:ext uri="{FF2B5EF4-FFF2-40B4-BE49-F238E27FC236}">
                  <a16:creationId xmlns:a16="http://schemas.microsoft.com/office/drawing/2014/main" id="{AAFE29B3-DEB5-EB4C-AC1E-DFB76D57C363}"/>
                </a:ext>
              </a:extLst>
            </p:cNvPr>
            <p:cNvSpPr/>
            <p:nvPr/>
          </p:nvSpPr>
          <p:spPr>
            <a:xfrm>
              <a:off x="3610549" y="1256900"/>
              <a:ext cx="69164" cy="69164"/>
            </a:xfrm>
            <a:custGeom>
              <a:avLst/>
              <a:gdLst>
                <a:gd name="connsiteX0" fmla="*/ 35361 w 69164"/>
                <a:gd name="connsiteY0" fmla="*/ 69187 h 69164"/>
                <a:gd name="connsiteX1" fmla="*/ 69187 w 69164"/>
                <a:gd name="connsiteY1" fmla="*/ 35061 h 69164"/>
                <a:gd name="connsiteX2" fmla="*/ 35061 w 69164"/>
                <a:gd name="connsiteY2" fmla="*/ 1235 h 69164"/>
                <a:gd name="connsiteX3" fmla="*/ 1235 w 69164"/>
                <a:gd name="connsiteY3" fmla="*/ 35213 h 69164"/>
                <a:gd name="connsiteX4" fmla="*/ 35361 w 69164"/>
                <a:gd name="connsiteY4" fmla="*/ 69187 h 6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4" h="69164">
                  <a:moveTo>
                    <a:pt x="35361" y="69187"/>
                  </a:moveTo>
                  <a:cubicBezTo>
                    <a:pt x="54125" y="69104"/>
                    <a:pt x="69270" y="53826"/>
                    <a:pt x="69187" y="35061"/>
                  </a:cubicBezTo>
                  <a:cubicBezTo>
                    <a:pt x="69104" y="16297"/>
                    <a:pt x="53826" y="1153"/>
                    <a:pt x="35061" y="1235"/>
                  </a:cubicBezTo>
                  <a:cubicBezTo>
                    <a:pt x="16355" y="1318"/>
                    <a:pt x="1234" y="16506"/>
                    <a:pt x="1235" y="35213"/>
                  </a:cubicBezTo>
                  <a:cubicBezTo>
                    <a:pt x="1277" y="54018"/>
                    <a:pt x="16555" y="69229"/>
                    <a:pt x="35361" y="69187"/>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468">
              <a:extLst>
                <a:ext uri="{FF2B5EF4-FFF2-40B4-BE49-F238E27FC236}">
                  <a16:creationId xmlns:a16="http://schemas.microsoft.com/office/drawing/2014/main" id="{CC0F24B5-B0FD-A748-AC9E-F5E4598EE8E8}"/>
                </a:ext>
              </a:extLst>
            </p:cNvPr>
            <p:cNvSpPr/>
            <p:nvPr/>
          </p:nvSpPr>
          <p:spPr>
            <a:xfrm>
              <a:off x="3547603" y="1333020"/>
              <a:ext cx="195965" cy="377110"/>
            </a:xfrm>
            <a:custGeom>
              <a:avLst/>
              <a:gdLst>
                <a:gd name="connsiteX0" fmla="*/ 194561 w 195965"/>
                <a:gd name="connsiteY0" fmla="*/ 145238 h 377109"/>
                <a:gd name="connsiteX1" fmla="*/ 147042 w 195965"/>
                <a:gd name="connsiteY1" fmla="*/ 16508 h 377109"/>
                <a:gd name="connsiteX2" fmla="*/ 140340 w 195965"/>
                <a:gd name="connsiteY2" fmla="*/ 9155 h 377109"/>
                <a:gd name="connsiteX3" fmla="*/ 118668 w 195965"/>
                <a:gd name="connsiteY3" fmla="*/ 1241 h 377109"/>
                <a:gd name="connsiteX4" fmla="*/ 77308 w 195965"/>
                <a:gd name="connsiteY4" fmla="*/ 1241 h 377109"/>
                <a:gd name="connsiteX5" fmla="*/ 54606 w 195965"/>
                <a:gd name="connsiteY5" fmla="*/ 10147 h 377109"/>
                <a:gd name="connsiteX6" fmla="*/ 49570 w 195965"/>
                <a:gd name="connsiteY6" fmla="*/ 16508 h 377109"/>
                <a:gd name="connsiteX7" fmla="*/ 2052 w 195965"/>
                <a:gd name="connsiteY7" fmla="*/ 145238 h 377109"/>
                <a:gd name="connsiteX8" fmla="*/ 13129 w 195965"/>
                <a:gd name="connsiteY8" fmla="*/ 165674 h 377109"/>
                <a:gd name="connsiteX9" fmla="*/ 34627 w 195965"/>
                <a:gd name="connsiteY9" fmla="*/ 157877 h 377109"/>
                <a:gd name="connsiteX10" fmla="*/ 48183 w 195965"/>
                <a:gd name="connsiteY10" fmla="*/ 121154 h 377109"/>
                <a:gd name="connsiteX11" fmla="*/ 48183 w 195965"/>
                <a:gd name="connsiteY11" fmla="*/ 162488 h 377109"/>
                <a:gd name="connsiteX12" fmla="*/ 56844 w 195965"/>
                <a:gd name="connsiteY12" fmla="*/ 179428 h 377109"/>
                <a:gd name="connsiteX13" fmla="*/ 45325 w 195965"/>
                <a:gd name="connsiteY13" fmla="*/ 354326 h 377109"/>
                <a:gd name="connsiteX14" fmla="*/ 65502 w 195965"/>
                <a:gd name="connsiteY14" fmla="*/ 376928 h 377109"/>
                <a:gd name="connsiteX15" fmla="*/ 88342 w 195965"/>
                <a:gd name="connsiteY15" fmla="*/ 358713 h 377109"/>
                <a:gd name="connsiteX16" fmla="*/ 88402 w 195965"/>
                <a:gd name="connsiteY16" fmla="*/ 358096 h 377109"/>
                <a:gd name="connsiteX17" fmla="*/ 97980 w 195965"/>
                <a:gd name="connsiteY17" fmla="*/ 212592 h 377109"/>
                <a:gd name="connsiteX18" fmla="*/ 107557 w 195965"/>
                <a:gd name="connsiteY18" fmla="*/ 358096 h 377109"/>
                <a:gd name="connsiteX19" fmla="*/ 129846 w 195965"/>
                <a:gd name="connsiteY19" fmla="*/ 376988 h 377109"/>
                <a:gd name="connsiteX20" fmla="*/ 130462 w 195965"/>
                <a:gd name="connsiteY20" fmla="*/ 376928 h 377109"/>
                <a:gd name="connsiteX21" fmla="*/ 150639 w 195965"/>
                <a:gd name="connsiteY21" fmla="*/ 354326 h 377109"/>
                <a:gd name="connsiteX22" fmla="*/ 139126 w 195965"/>
                <a:gd name="connsiteY22" fmla="*/ 179421 h 377109"/>
                <a:gd name="connsiteX23" fmla="*/ 147783 w 195965"/>
                <a:gd name="connsiteY23" fmla="*/ 162481 h 377109"/>
                <a:gd name="connsiteX24" fmla="*/ 147783 w 195965"/>
                <a:gd name="connsiteY24" fmla="*/ 119425 h 377109"/>
                <a:gd name="connsiteX25" fmla="*/ 161980 w 195965"/>
                <a:gd name="connsiteY25" fmla="*/ 157877 h 377109"/>
                <a:gd name="connsiteX26" fmla="*/ 183478 w 195965"/>
                <a:gd name="connsiteY26" fmla="*/ 165674 h 377109"/>
                <a:gd name="connsiteX27" fmla="*/ 194561 w 195965"/>
                <a:gd name="connsiteY27" fmla="*/ 145238 h 3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965" h="377109">
                  <a:moveTo>
                    <a:pt x="194561" y="145238"/>
                  </a:moveTo>
                  <a:lnTo>
                    <a:pt x="147042" y="16508"/>
                  </a:lnTo>
                  <a:cubicBezTo>
                    <a:pt x="145825" y="13294"/>
                    <a:pt x="143428" y="10664"/>
                    <a:pt x="140340" y="9155"/>
                  </a:cubicBezTo>
                  <a:cubicBezTo>
                    <a:pt x="134341" y="3932"/>
                    <a:pt x="126621" y="1113"/>
                    <a:pt x="118668" y="1241"/>
                  </a:cubicBezTo>
                  <a:lnTo>
                    <a:pt x="77308" y="1241"/>
                  </a:lnTo>
                  <a:cubicBezTo>
                    <a:pt x="68859" y="1079"/>
                    <a:pt x="60691" y="4283"/>
                    <a:pt x="54606" y="10147"/>
                  </a:cubicBezTo>
                  <a:cubicBezTo>
                    <a:pt x="52304" y="11689"/>
                    <a:pt x="50543" y="13914"/>
                    <a:pt x="49570" y="16508"/>
                  </a:cubicBezTo>
                  <a:lnTo>
                    <a:pt x="2052" y="145238"/>
                  </a:lnTo>
                  <a:cubicBezTo>
                    <a:pt x="-824" y="153033"/>
                    <a:pt x="4136" y="162188"/>
                    <a:pt x="13129" y="165674"/>
                  </a:cubicBezTo>
                  <a:cubicBezTo>
                    <a:pt x="22122" y="169160"/>
                    <a:pt x="31749" y="165674"/>
                    <a:pt x="34627" y="157877"/>
                  </a:cubicBezTo>
                  <a:lnTo>
                    <a:pt x="48183" y="121154"/>
                  </a:lnTo>
                  <a:lnTo>
                    <a:pt x="48183" y="162488"/>
                  </a:lnTo>
                  <a:cubicBezTo>
                    <a:pt x="48331" y="169161"/>
                    <a:pt x="51521" y="175400"/>
                    <a:pt x="56844" y="179428"/>
                  </a:cubicBezTo>
                  <a:lnTo>
                    <a:pt x="45325" y="354326"/>
                  </a:lnTo>
                  <a:cubicBezTo>
                    <a:pt x="44570" y="365766"/>
                    <a:pt x="53604" y="375887"/>
                    <a:pt x="65502" y="376928"/>
                  </a:cubicBezTo>
                  <a:cubicBezTo>
                    <a:pt x="76839" y="378205"/>
                    <a:pt x="87065" y="370050"/>
                    <a:pt x="88342" y="358713"/>
                  </a:cubicBezTo>
                  <a:cubicBezTo>
                    <a:pt x="88365" y="358508"/>
                    <a:pt x="88385" y="358302"/>
                    <a:pt x="88402" y="358096"/>
                  </a:cubicBezTo>
                  <a:lnTo>
                    <a:pt x="97980" y="212592"/>
                  </a:lnTo>
                  <a:lnTo>
                    <a:pt x="107557" y="358096"/>
                  </a:lnTo>
                  <a:cubicBezTo>
                    <a:pt x="108495" y="369467"/>
                    <a:pt x="118474" y="377926"/>
                    <a:pt x="129846" y="376988"/>
                  </a:cubicBezTo>
                  <a:cubicBezTo>
                    <a:pt x="130052" y="376971"/>
                    <a:pt x="130257" y="376951"/>
                    <a:pt x="130462" y="376928"/>
                  </a:cubicBezTo>
                  <a:cubicBezTo>
                    <a:pt x="142359" y="375887"/>
                    <a:pt x="151391" y="365766"/>
                    <a:pt x="150639" y="354326"/>
                  </a:cubicBezTo>
                  <a:lnTo>
                    <a:pt x="139126" y="179421"/>
                  </a:lnTo>
                  <a:cubicBezTo>
                    <a:pt x="144447" y="175393"/>
                    <a:pt x="147636" y="169153"/>
                    <a:pt x="147783" y="162481"/>
                  </a:cubicBezTo>
                  <a:lnTo>
                    <a:pt x="147783" y="119425"/>
                  </a:lnTo>
                  <a:lnTo>
                    <a:pt x="161980" y="157877"/>
                  </a:lnTo>
                  <a:cubicBezTo>
                    <a:pt x="164857" y="165677"/>
                    <a:pt x="174487" y="169168"/>
                    <a:pt x="183478" y="165674"/>
                  </a:cubicBezTo>
                  <a:cubicBezTo>
                    <a:pt x="192470" y="162180"/>
                    <a:pt x="197438" y="153033"/>
                    <a:pt x="194561" y="145238"/>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469">
              <a:extLst>
                <a:ext uri="{FF2B5EF4-FFF2-40B4-BE49-F238E27FC236}">
                  <a16:creationId xmlns:a16="http://schemas.microsoft.com/office/drawing/2014/main" id="{BA83AC27-3A3D-E643-B2E1-64D49C809896}"/>
                </a:ext>
              </a:extLst>
            </p:cNvPr>
            <p:cNvSpPr/>
            <p:nvPr/>
          </p:nvSpPr>
          <p:spPr>
            <a:xfrm>
              <a:off x="3537232" y="1169942"/>
              <a:ext cx="118567" cy="158090"/>
            </a:xfrm>
            <a:custGeom>
              <a:avLst/>
              <a:gdLst>
                <a:gd name="connsiteX0" fmla="*/ 110908 w 118567"/>
                <a:gd name="connsiteY0" fmla="*/ 5373 h 158089"/>
                <a:gd name="connsiteX1" fmla="*/ 86621 w 118567"/>
                <a:gd name="connsiteY1" fmla="*/ 7261 h 158089"/>
                <a:gd name="connsiteX2" fmla="*/ 85247 w 118567"/>
                <a:gd name="connsiteY2" fmla="*/ 9103 h 158089"/>
                <a:gd name="connsiteX3" fmla="*/ 1235 w 118567"/>
                <a:gd name="connsiteY3" fmla="*/ 129647 h 158089"/>
                <a:gd name="connsiteX4" fmla="*/ 28263 w 118567"/>
                <a:gd name="connsiteY4" fmla="*/ 155687 h 158089"/>
                <a:gd name="connsiteX5" fmla="*/ 28263 w 118567"/>
                <a:gd name="connsiteY5" fmla="*/ 157044 h 158089"/>
                <a:gd name="connsiteX6" fmla="*/ 114297 w 118567"/>
                <a:gd name="connsiteY6" fmla="*/ 33602 h 158089"/>
                <a:gd name="connsiteX7" fmla="*/ 110908 w 118567"/>
                <a:gd name="connsiteY7" fmla="*/ 5373 h 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67" h="158089">
                  <a:moveTo>
                    <a:pt x="110908" y="5373"/>
                  </a:moveTo>
                  <a:cubicBezTo>
                    <a:pt x="103680" y="-812"/>
                    <a:pt x="92807" y="33"/>
                    <a:pt x="86621" y="7261"/>
                  </a:cubicBezTo>
                  <a:cubicBezTo>
                    <a:pt x="86123" y="7844"/>
                    <a:pt x="85663" y="8459"/>
                    <a:pt x="85247" y="9103"/>
                  </a:cubicBezTo>
                  <a:lnTo>
                    <a:pt x="1235" y="129647"/>
                  </a:lnTo>
                  <a:cubicBezTo>
                    <a:pt x="16738" y="132461"/>
                    <a:pt x="28263" y="143048"/>
                    <a:pt x="28263" y="155687"/>
                  </a:cubicBezTo>
                  <a:lnTo>
                    <a:pt x="28263" y="157044"/>
                  </a:lnTo>
                  <a:lnTo>
                    <a:pt x="114297" y="33602"/>
                  </a:lnTo>
                  <a:cubicBezTo>
                    <a:pt x="120438" y="24682"/>
                    <a:pt x="118986" y="12587"/>
                    <a:pt x="110908" y="5373"/>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470">
              <a:extLst>
                <a:ext uri="{FF2B5EF4-FFF2-40B4-BE49-F238E27FC236}">
                  <a16:creationId xmlns:a16="http://schemas.microsoft.com/office/drawing/2014/main" id="{16DE3736-2295-2945-B0E3-AB97EABBAA24}"/>
                </a:ext>
              </a:extLst>
            </p:cNvPr>
            <p:cNvSpPr/>
            <p:nvPr/>
          </p:nvSpPr>
          <p:spPr>
            <a:xfrm>
              <a:off x="3356422" y="1169937"/>
              <a:ext cx="118567" cy="158090"/>
            </a:xfrm>
            <a:custGeom>
              <a:avLst/>
              <a:gdLst>
                <a:gd name="connsiteX0" fmla="*/ 91059 w 118567"/>
                <a:gd name="connsiteY0" fmla="*/ 155689 h 158089"/>
                <a:gd name="connsiteX1" fmla="*/ 118089 w 118567"/>
                <a:gd name="connsiteY1" fmla="*/ 129648 h 158089"/>
                <a:gd name="connsiteX2" fmla="*/ 34076 w 118567"/>
                <a:gd name="connsiteY2" fmla="*/ 9105 h 158089"/>
                <a:gd name="connsiteX3" fmla="*/ 10259 w 118567"/>
                <a:gd name="connsiteY3" fmla="*/ 4000 h 158089"/>
                <a:gd name="connsiteX4" fmla="*/ 8416 w 118567"/>
                <a:gd name="connsiteY4" fmla="*/ 5375 h 158089"/>
                <a:gd name="connsiteX5" fmla="*/ 5025 w 118567"/>
                <a:gd name="connsiteY5" fmla="*/ 33601 h 158089"/>
                <a:gd name="connsiteX6" fmla="*/ 91059 w 118567"/>
                <a:gd name="connsiteY6" fmla="*/ 157042 h 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67" h="158089">
                  <a:moveTo>
                    <a:pt x="91059" y="155689"/>
                  </a:moveTo>
                  <a:cubicBezTo>
                    <a:pt x="91059" y="143050"/>
                    <a:pt x="102586" y="132469"/>
                    <a:pt x="118089" y="129648"/>
                  </a:cubicBezTo>
                  <a:lnTo>
                    <a:pt x="34076" y="9105"/>
                  </a:lnTo>
                  <a:cubicBezTo>
                    <a:pt x="28909" y="1118"/>
                    <a:pt x="18246" y="-1167"/>
                    <a:pt x="10259" y="4000"/>
                  </a:cubicBezTo>
                  <a:cubicBezTo>
                    <a:pt x="9615" y="4417"/>
                    <a:pt x="8999" y="4876"/>
                    <a:pt x="8416" y="5375"/>
                  </a:cubicBezTo>
                  <a:cubicBezTo>
                    <a:pt x="338" y="12587"/>
                    <a:pt x="-1114" y="24681"/>
                    <a:pt x="5025" y="33601"/>
                  </a:cubicBezTo>
                  <a:lnTo>
                    <a:pt x="91059" y="157042"/>
                  </a:ln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471">
              <a:extLst>
                <a:ext uri="{FF2B5EF4-FFF2-40B4-BE49-F238E27FC236}">
                  <a16:creationId xmlns:a16="http://schemas.microsoft.com/office/drawing/2014/main" id="{8810B7F5-2AB1-FA45-8FDF-6CFCA696013B}"/>
                </a:ext>
              </a:extLst>
            </p:cNvPr>
            <p:cNvSpPr/>
            <p:nvPr/>
          </p:nvSpPr>
          <p:spPr>
            <a:xfrm>
              <a:off x="3391772" y="1292346"/>
              <a:ext cx="227254" cy="424866"/>
            </a:xfrm>
            <a:custGeom>
              <a:avLst/>
              <a:gdLst>
                <a:gd name="connsiteX0" fmla="*/ 168101 w 227253"/>
                <a:gd name="connsiteY0" fmla="*/ 197734 h 424866"/>
                <a:gd name="connsiteX1" fmla="*/ 174344 w 227253"/>
                <a:gd name="connsiteY1" fmla="*/ 182526 h 424866"/>
                <a:gd name="connsiteX2" fmla="*/ 174344 w 227253"/>
                <a:gd name="connsiteY2" fmla="*/ 28013 h 424866"/>
                <a:gd name="connsiteX3" fmla="*/ 147316 w 227253"/>
                <a:gd name="connsiteY3" fmla="*/ 1973 h 424866"/>
                <a:gd name="connsiteX4" fmla="*/ 139100 w 227253"/>
                <a:gd name="connsiteY4" fmla="*/ 1235 h 424866"/>
                <a:gd name="connsiteX5" fmla="*/ 89048 w 227253"/>
                <a:gd name="connsiteY5" fmla="*/ 1235 h 424866"/>
                <a:gd name="connsiteX6" fmla="*/ 53807 w 227253"/>
                <a:gd name="connsiteY6" fmla="*/ 28013 h 424866"/>
                <a:gd name="connsiteX7" fmla="*/ 53807 w 227253"/>
                <a:gd name="connsiteY7" fmla="*/ 182526 h 424866"/>
                <a:gd name="connsiteX8" fmla="*/ 60049 w 227253"/>
                <a:gd name="connsiteY8" fmla="*/ 197734 h 424866"/>
                <a:gd name="connsiteX9" fmla="*/ 2176 w 227253"/>
                <a:gd name="connsiteY9" fmla="*/ 391432 h 424866"/>
                <a:gd name="connsiteX10" fmla="*/ 17061 w 227253"/>
                <a:gd name="connsiteY10" fmla="*/ 422473 h 424866"/>
                <a:gd name="connsiteX11" fmla="*/ 44121 w 227253"/>
                <a:gd name="connsiteY11" fmla="*/ 412157 h 424866"/>
                <a:gd name="connsiteX12" fmla="*/ 45165 w 227253"/>
                <a:gd name="connsiteY12" fmla="*/ 409260 h 424866"/>
                <a:gd name="connsiteX13" fmla="*/ 104905 w 227253"/>
                <a:gd name="connsiteY13" fmla="*/ 209304 h 424866"/>
                <a:gd name="connsiteX14" fmla="*/ 123242 w 227253"/>
                <a:gd name="connsiteY14" fmla="*/ 209304 h 424866"/>
                <a:gd name="connsiteX15" fmla="*/ 182980 w 227253"/>
                <a:gd name="connsiteY15" fmla="*/ 409260 h 424866"/>
                <a:gd name="connsiteX16" fmla="*/ 208189 w 227253"/>
                <a:gd name="connsiteY16" fmla="*/ 423517 h 424866"/>
                <a:gd name="connsiteX17" fmla="*/ 211085 w 227253"/>
                <a:gd name="connsiteY17" fmla="*/ 422473 h 424866"/>
                <a:gd name="connsiteX18" fmla="*/ 225970 w 227253"/>
                <a:gd name="connsiteY18" fmla="*/ 391433 h 4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7253" h="424866">
                  <a:moveTo>
                    <a:pt x="168101" y="197734"/>
                  </a:moveTo>
                  <a:cubicBezTo>
                    <a:pt x="172025" y="193633"/>
                    <a:pt x="174255" y="188201"/>
                    <a:pt x="174344" y="182526"/>
                  </a:cubicBezTo>
                  <a:lnTo>
                    <a:pt x="174344" y="28013"/>
                  </a:lnTo>
                  <a:cubicBezTo>
                    <a:pt x="174344" y="15373"/>
                    <a:pt x="162817" y="4785"/>
                    <a:pt x="147316" y="1973"/>
                  </a:cubicBezTo>
                  <a:cubicBezTo>
                    <a:pt x="144605" y="1482"/>
                    <a:pt x="141855" y="1235"/>
                    <a:pt x="139100" y="1235"/>
                  </a:cubicBezTo>
                  <a:lnTo>
                    <a:pt x="89048" y="1235"/>
                  </a:lnTo>
                  <a:cubicBezTo>
                    <a:pt x="69582" y="1235"/>
                    <a:pt x="53807" y="13224"/>
                    <a:pt x="53807" y="28013"/>
                  </a:cubicBezTo>
                  <a:lnTo>
                    <a:pt x="53807" y="182526"/>
                  </a:lnTo>
                  <a:cubicBezTo>
                    <a:pt x="53897" y="188201"/>
                    <a:pt x="56126" y="193632"/>
                    <a:pt x="60049" y="197734"/>
                  </a:cubicBezTo>
                  <a:lnTo>
                    <a:pt x="2176" y="391432"/>
                  </a:lnTo>
                  <a:cubicBezTo>
                    <a:pt x="-1287" y="404042"/>
                    <a:pt x="5060" y="417279"/>
                    <a:pt x="17061" y="422473"/>
                  </a:cubicBezTo>
                  <a:cubicBezTo>
                    <a:pt x="27383" y="427097"/>
                    <a:pt x="39498" y="422478"/>
                    <a:pt x="44121" y="412157"/>
                  </a:cubicBezTo>
                  <a:cubicBezTo>
                    <a:pt x="44541" y="411219"/>
                    <a:pt x="44890" y="410250"/>
                    <a:pt x="45165" y="409260"/>
                  </a:cubicBezTo>
                  <a:lnTo>
                    <a:pt x="104905" y="209304"/>
                  </a:lnTo>
                  <a:lnTo>
                    <a:pt x="123242" y="209304"/>
                  </a:lnTo>
                  <a:lnTo>
                    <a:pt x="182980" y="409260"/>
                  </a:lnTo>
                  <a:cubicBezTo>
                    <a:pt x="186004" y="420158"/>
                    <a:pt x="197291" y="426541"/>
                    <a:pt x="208189" y="423517"/>
                  </a:cubicBezTo>
                  <a:cubicBezTo>
                    <a:pt x="209180" y="423242"/>
                    <a:pt x="210148" y="422893"/>
                    <a:pt x="211085" y="422473"/>
                  </a:cubicBezTo>
                  <a:cubicBezTo>
                    <a:pt x="223086" y="417279"/>
                    <a:pt x="229434" y="404044"/>
                    <a:pt x="225970" y="391433"/>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472">
              <a:extLst>
                <a:ext uri="{FF2B5EF4-FFF2-40B4-BE49-F238E27FC236}">
                  <a16:creationId xmlns:a16="http://schemas.microsoft.com/office/drawing/2014/main" id="{0C1D2213-504C-AD4D-A16A-7ECACF6CC3E2}"/>
                </a:ext>
              </a:extLst>
            </p:cNvPr>
            <p:cNvSpPr/>
            <p:nvPr/>
          </p:nvSpPr>
          <p:spPr>
            <a:xfrm>
              <a:off x="3458428" y="1180451"/>
              <a:ext cx="95513" cy="95513"/>
            </a:xfrm>
            <a:custGeom>
              <a:avLst/>
              <a:gdLst>
                <a:gd name="connsiteX0" fmla="*/ 47418 w 95512"/>
                <a:gd name="connsiteY0" fmla="*/ 94647 h 95512"/>
                <a:gd name="connsiteX1" fmla="*/ 94647 w 95512"/>
                <a:gd name="connsiteY1" fmla="*/ 48468 h 95512"/>
                <a:gd name="connsiteX2" fmla="*/ 48468 w 95512"/>
                <a:gd name="connsiteY2" fmla="*/ 1238 h 95512"/>
                <a:gd name="connsiteX3" fmla="*/ 1239 w 95512"/>
                <a:gd name="connsiteY3" fmla="*/ 47417 h 95512"/>
                <a:gd name="connsiteX4" fmla="*/ 1236 w 95512"/>
                <a:gd name="connsiteY4" fmla="*/ 47941 h 95512"/>
                <a:gd name="connsiteX5" fmla="*/ 47406 w 95512"/>
                <a:gd name="connsiteY5" fmla="*/ 94647 h 95512"/>
                <a:gd name="connsiteX6" fmla="*/ 47418 w 95512"/>
                <a:gd name="connsiteY6" fmla="*/ 94647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12" h="95512">
                  <a:moveTo>
                    <a:pt x="47418" y="94647"/>
                  </a:moveTo>
                  <a:cubicBezTo>
                    <a:pt x="73212" y="94937"/>
                    <a:pt x="94357" y="74262"/>
                    <a:pt x="94647" y="48468"/>
                  </a:cubicBezTo>
                  <a:cubicBezTo>
                    <a:pt x="94938" y="22674"/>
                    <a:pt x="74263" y="1528"/>
                    <a:pt x="48468" y="1238"/>
                  </a:cubicBezTo>
                  <a:cubicBezTo>
                    <a:pt x="22674" y="948"/>
                    <a:pt x="1529" y="21623"/>
                    <a:pt x="1239" y="47417"/>
                  </a:cubicBezTo>
                  <a:cubicBezTo>
                    <a:pt x="1237" y="47592"/>
                    <a:pt x="1236" y="47766"/>
                    <a:pt x="1236" y="47941"/>
                  </a:cubicBezTo>
                  <a:cubicBezTo>
                    <a:pt x="1088" y="73588"/>
                    <a:pt x="21759" y="94499"/>
                    <a:pt x="47406" y="94647"/>
                  </a:cubicBezTo>
                  <a:cubicBezTo>
                    <a:pt x="47410" y="94647"/>
                    <a:pt x="47414" y="94647"/>
                    <a:pt x="47418" y="94647"/>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473">
              <a:extLst>
                <a:ext uri="{FF2B5EF4-FFF2-40B4-BE49-F238E27FC236}">
                  <a16:creationId xmlns:a16="http://schemas.microsoft.com/office/drawing/2014/main" id="{74155AEE-AA0E-4942-87BA-F171910DEDD8}"/>
                </a:ext>
              </a:extLst>
            </p:cNvPr>
            <p:cNvSpPr/>
            <p:nvPr/>
          </p:nvSpPr>
          <p:spPr>
            <a:xfrm>
              <a:off x="3542655" y="934167"/>
              <a:ext cx="370523" cy="248662"/>
            </a:xfrm>
            <a:custGeom>
              <a:avLst/>
              <a:gdLst>
                <a:gd name="connsiteX0" fmla="*/ 315911 w 370522"/>
                <a:gd name="connsiteY0" fmla="*/ 33972 h 248661"/>
                <a:gd name="connsiteX1" fmla="*/ 187205 w 370522"/>
                <a:gd name="connsiteY1" fmla="*/ 1237 h 248661"/>
                <a:gd name="connsiteX2" fmla="*/ 57719 w 370522"/>
                <a:gd name="connsiteY2" fmla="*/ 32994 h 248661"/>
                <a:gd name="connsiteX3" fmla="*/ 1235 w 370522"/>
                <a:gd name="connsiteY3" fmla="*/ 114234 h 248661"/>
                <a:gd name="connsiteX4" fmla="*/ 55784 w 370522"/>
                <a:gd name="connsiteY4" fmla="*/ 195900 h 248661"/>
                <a:gd name="connsiteX5" fmla="*/ 9181 w 370522"/>
                <a:gd name="connsiteY5" fmla="*/ 248528 h 248661"/>
                <a:gd name="connsiteX6" fmla="*/ 99577 w 370522"/>
                <a:gd name="connsiteY6" fmla="*/ 215620 h 248661"/>
                <a:gd name="connsiteX7" fmla="*/ 184463 w 370522"/>
                <a:gd name="connsiteY7" fmla="*/ 228630 h 248661"/>
                <a:gd name="connsiteX8" fmla="*/ 313951 w 370522"/>
                <a:gd name="connsiteY8" fmla="*/ 196877 h 248661"/>
                <a:gd name="connsiteX9" fmla="*/ 370435 w 370522"/>
                <a:gd name="connsiteY9" fmla="*/ 115633 h 248661"/>
                <a:gd name="connsiteX10" fmla="*/ 315911 w 370522"/>
                <a:gd name="connsiteY10" fmla="*/ 33972 h 2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22" h="248661">
                  <a:moveTo>
                    <a:pt x="315911" y="33972"/>
                  </a:moveTo>
                  <a:cubicBezTo>
                    <a:pt x="281545" y="13051"/>
                    <a:pt x="235835" y="1423"/>
                    <a:pt x="187205" y="1237"/>
                  </a:cubicBezTo>
                  <a:cubicBezTo>
                    <a:pt x="138574" y="1051"/>
                    <a:pt x="92594" y="12341"/>
                    <a:pt x="57719" y="32994"/>
                  </a:cubicBezTo>
                  <a:cubicBezTo>
                    <a:pt x="21673" y="54357"/>
                    <a:pt x="1235" y="83209"/>
                    <a:pt x="1235" y="114234"/>
                  </a:cubicBezTo>
                  <a:cubicBezTo>
                    <a:pt x="1235" y="151945"/>
                    <a:pt x="34776" y="183105"/>
                    <a:pt x="55784" y="195900"/>
                  </a:cubicBezTo>
                  <a:cubicBezTo>
                    <a:pt x="45553" y="214158"/>
                    <a:pt x="9181" y="248528"/>
                    <a:pt x="9181" y="248528"/>
                  </a:cubicBezTo>
                  <a:cubicBezTo>
                    <a:pt x="32143" y="246138"/>
                    <a:pt x="80627" y="229802"/>
                    <a:pt x="99577" y="215620"/>
                  </a:cubicBezTo>
                  <a:cubicBezTo>
                    <a:pt x="127043" y="224259"/>
                    <a:pt x="155670" y="228646"/>
                    <a:pt x="184463" y="228630"/>
                  </a:cubicBezTo>
                  <a:cubicBezTo>
                    <a:pt x="233098" y="228812"/>
                    <a:pt x="279078" y="217529"/>
                    <a:pt x="313951" y="196877"/>
                  </a:cubicBezTo>
                  <a:cubicBezTo>
                    <a:pt x="349999" y="175512"/>
                    <a:pt x="370057" y="146662"/>
                    <a:pt x="370435" y="115633"/>
                  </a:cubicBezTo>
                  <a:cubicBezTo>
                    <a:pt x="370814" y="84605"/>
                    <a:pt x="351442" y="55604"/>
                    <a:pt x="315911" y="33972"/>
                  </a:cubicBezTo>
                  <a:close/>
                </a:path>
              </a:pathLst>
            </a:custGeom>
            <a:solidFill>
              <a:srgbClr val="03BB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ACMP</a:t>
              </a:r>
            </a:p>
          </p:txBody>
        </p:sp>
      </p:grpSp>
      <p:sp>
        <p:nvSpPr>
          <p:cNvPr id="3" name="TextBox 2">
            <a:extLst>
              <a:ext uri="{FF2B5EF4-FFF2-40B4-BE49-F238E27FC236}">
                <a16:creationId xmlns:a16="http://schemas.microsoft.com/office/drawing/2014/main" id="{448219E3-7B47-8049-9D05-64B2E3BC5498}"/>
              </a:ext>
            </a:extLst>
          </p:cNvPr>
          <p:cNvSpPr txBox="1"/>
          <p:nvPr/>
        </p:nvSpPr>
        <p:spPr>
          <a:xfrm>
            <a:off x="4612606" y="768530"/>
            <a:ext cx="7579393" cy="143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rPr>
              <a:t>We Did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highlight>
                  <a:srgbClr val="FFFFFF"/>
                </a:highlight>
                <a:uLnTx/>
                <a:uFillTx/>
                <a:latin typeface="Calibri" panose="020F0502020204030204"/>
                <a:ea typeface="+mn-ea"/>
                <a:cs typeface="+mn-cs"/>
              </a:rPr>
              <a:t>18 virtual events in 9 months as part of the “Change From Home” Series</a:t>
            </a:r>
            <a:endParaRPr kumimoji="0" lang="en-US" sz="1800" b="1" i="1"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32930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Programming &amp; Events</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612607" y="1803706"/>
            <a:ext cx="7579393" cy="24424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lang="en-US"/>
            </a:defPPr>
            <a:lvl1pPr marL="457200" marR="0" lvl="0" indent="-457200">
              <a:lnSpc>
                <a:spcPct val="100000"/>
              </a:lnSpc>
              <a:spcBef>
                <a:spcPts val="360"/>
              </a:spcBef>
              <a:spcAft>
                <a:spcPts val="0"/>
              </a:spcAft>
              <a:buClr>
                <a:srgbClr val="4484CE"/>
              </a:buClr>
              <a:buSzPts val="1800"/>
              <a:buFont typeface="Arial"/>
              <a:buChar char="•"/>
              <a:defRPr sz="2400" b="0" i="0" u="none" strike="noStrike" cap="none">
                <a:highlight>
                  <a:srgbClr val="FFFFFF"/>
                </a:highlight>
                <a:ea typeface="Montserrat Medium"/>
                <a:cs typeface="Montserrat Medium"/>
              </a:defRPr>
            </a:lvl1pPr>
            <a:lvl2pPr marL="914400" marR="0" lvl="1" indent="-34290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defRPr>
            </a:lvl2pPr>
            <a:lvl3pPr marL="1371600" marR="0" lvl="2" indent="-34290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defRPr>
            </a:lvl3pPr>
            <a:lvl4pPr marL="1828800" marR="0" lvl="3" indent="-34290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defRPr>
            </a:lvl4pPr>
            <a:lvl5pPr marL="2286000" marR="0" lvl="4" indent="-34290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defRPr>
            </a:lvl5pPr>
            <a:lvl6pPr marL="2743200" marR="0" lvl="5" indent="-34290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defRPr>
            </a:lvl6pPr>
            <a:lvl7pPr marL="3200400" marR="0" lvl="6" indent="-34290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defRPr>
            </a:lvl7pPr>
            <a:lvl8pPr marL="3657600" marR="0" lvl="7" indent="-34290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defRPr>
            </a:lvl8pPr>
            <a:lvl9pPr marL="4114800" marR="0" lvl="8" indent="-34290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defRPr>
            </a:lvl9pPr>
          </a:lstStyle>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Arial"/>
              </a:rPr>
              <a:t>Hold 13 events by the end of 2021</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Arial"/>
              </a:rPr>
              <a:t>Standardize all internal processes by July</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Arial"/>
              </a:rPr>
              <a:t>Complete &amp; implement insights dashboard by May</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rPr>
              <a:t>Attain sponsors for 40% of events</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r>
              <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rPr>
              <a:t>Avg. 50 attendees for each major event in 2021</a:t>
            </a: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endPar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endParaRP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endPar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endParaRP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endPar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endParaRPr>
          </a:p>
          <a:p>
            <a:pPr marL="457200" marR="0" lvl="0" indent="-457200" algn="l" defTabSz="914400" rtl="0" eaLnBrk="1" fontAlgn="auto" latinLnBrk="0" hangingPunct="1">
              <a:lnSpc>
                <a:spcPct val="100000"/>
              </a:lnSpc>
              <a:spcBef>
                <a:spcPts val="360"/>
              </a:spcBef>
              <a:spcAft>
                <a:spcPts val="0"/>
              </a:spcAft>
              <a:buClr>
                <a:srgbClr val="4484CE"/>
              </a:buClr>
              <a:buSzPts val="1800"/>
              <a:buFont typeface="Arial"/>
              <a:buChar char="•"/>
              <a:tabLst/>
              <a:defRPr/>
            </a:pPr>
            <a:endParaRPr kumimoji="0" lang="en-US" sz="2400" b="0" i="0" u="none" strike="noStrike" kern="1200" cap="none" spc="0" normalizeH="0" baseline="0" noProof="0" dirty="0">
              <a:ln>
                <a:noFill/>
              </a:ln>
              <a:solidFill>
                <a:prstClr val="black"/>
              </a:solidFill>
              <a:effectLst/>
              <a:highlight>
                <a:srgbClr val="FFFFFF"/>
              </a:highlight>
              <a:uLnTx/>
              <a:uFillTx/>
              <a:latin typeface="Calibri" panose="020F0502020204030204"/>
              <a:sym typeface="Montserrat Medium"/>
            </a:endParaRPr>
          </a:p>
        </p:txBody>
      </p:sp>
      <p:sp>
        <p:nvSpPr>
          <p:cNvPr id="3" name="TextBox 2">
            <a:extLst>
              <a:ext uri="{FF2B5EF4-FFF2-40B4-BE49-F238E27FC236}">
                <a16:creationId xmlns:a16="http://schemas.microsoft.com/office/drawing/2014/main" id="{448219E3-7B47-8049-9D05-64B2E3BC5498}"/>
              </a:ext>
            </a:extLst>
          </p:cNvPr>
          <p:cNvSpPr txBox="1"/>
          <p:nvPr/>
        </p:nvSpPr>
        <p:spPr>
          <a:xfrm>
            <a:off x="4612606" y="768530"/>
            <a:ext cx="7579393"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rPr>
              <a:t>What We </a:t>
            </a:r>
            <a:r>
              <a:rPr kumimoji="0" lang="en-US" sz="3500" b="1" i="1"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rPr>
              <a:t>Will </a:t>
            </a:r>
            <a:r>
              <a:rPr kumimoji="0" lang="en-US" sz="3500" b="1" i="0"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rPr>
              <a:t>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highlight>
                  <a:srgbClr val="FFFFFF"/>
                </a:highlight>
                <a:uLnTx/>
                <a:uFillTx/>
                <a:latin typeface="Calibri" panose="020F0502020204030204"/>
                <a:ea typeface="+mn-ea"/>
                <a:cs typeface="+mn-cs"/>
              </a:rPr>
              <a:t>This year we are even more focused on quality and hope for in-person!</a:t>
            </a:r>
            <a:endParaRPr kumimoji="0" lang="en-US" sz="1800" b="1" i="1"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endParaRPr>
          </a:p>
        </p:txBody>
      </p:sp>
      <p:grpSp>
        <p:nvGrpSpPr>
          <p:cNvPr id="31" name="Graphic 379">
            <a:extLst>
              <a:ext uri="{FF2B5EF4-FFF2-40B4-BE49-F238E27FC236}">
                <a16:creationId xmlns:a16="http://schemas.microsoft.com/office/drawing/2014/main" id="{172446CD-1801-FD42-B852-EC7B861D81AB}"/>
              </a:ext>
            </a:extLst>
          </p:cNvPr>
          <p:cNvGrpSpPr>
            <a:grpSpLocks noChangeAspect="1"/>
          </p:cNvGrpSpPr>
          <p:nvPr/>
        </p:nvGrpSpPr>
        <p:grpSpPr>
          <a:xfrm>
            <a:off x="11213337" y="207204"/>
            <a:ext cx="866681" cy="750262"/>
            <a:chOff x="5827710" y="3433428"/>
            <a:chExt cx="699780" cy="605780"/>
          </a:xfrm>
          <a:effectLst/>
        </p:grpSpPr>
        <p:sp>
          <p:nvSpPr>
            <p:cNvPr id="32" name="Freeform: Shape 1027">
              <a:extLst>
                <a:ext uri="{FF2B5EF4-FFF2-40B4-BE49-F238E27FC236}">
                  <a16:creationId xmlns:a16="http://schemas.microsoft.com/office/drawing/2014/main" id="{FD5ABC6F-444D-734A-84BF-577E37C8F080}"/>
                </a:ext>
              </a:extLst>
            </p:cNvPr>
            <p:cNvSpPr/>
            <p:nvPr/>
          </p:nvSpPr>
          <p:spPr>
            <a:xfrm>
              <a:off x="5992277" y="3548146"/>
              <a:ext cx="85645" cy="75200"/>
            </a:xfrm>
            <a:custGeom>
              <a:avLst/>
              <a:gdLst>
                <a:gd name="connsiteX0" fmla="*/ 43762 w 85644"/>
                <a:gd name="connsiteY0" fmla="*/ 75133 h 75200"/>
                <a:gd name="connsiteX1" fmla="*/ 85958 w 85644"/>
                <a:gd name="connsiteY1" fmla="*/ 38350 h 75200"/>
                <a:gd name="connsiteX2" fmla="*/ 43762 w 85644"/>
                <a:gd name="connsiteY2" fmla="*/ 1567 h 75200"/>
                <a:gd name="connsiteX3" fmla="*/ 1567 w 85644"/>
                <a:gd name="connsiteY3" fmla="*/ 38350 h 75200"/>
                <a:gd name="connsiteX4" fmla="*/ 43762 w 85644"/>
                <a:gd name="connsiteY4" fmla="*/ 75133 h 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4" h="75200">
                  <a:moveTo>
                    <a:pt x="43762" y="75133"/>
                  </a:moveTo>
                  <a:cubicBezTo>
                    <a:pt x="67060" y="75133"/>
                    <a:pt x="85958" y="58665"/>
                    <a:pt x="85958" y="38350"/>
                  </a:cubicBezTo>
                  <a:cubicBezTo>
                    <a:pt x="85958" y="18036"/>
                    <a:pt x="67068" y="1567"/>
                    <a:pt x="43762" y="1567"/>
                  </a:cubicBezTo>
                  <a:cubicBezTo>
                    <a:pt x="20457" y="1567"/>
                    <a:pt x="1567" y="18036"/>
                    <a:pt x="1567" y="38350"/>
                  </a:cubicBezTo>
                  <a:cubicBezTo>
                    <a:pt x="1567" y="58665"/>
                    <a:pt x="20461" y="75133"/>
                    <a:pt x="43762" y="75133"/>
                  </a:cubicBezTo>
                  <a:close/>
                </a:path>
              </a:pathLst>
            </a:custGeom>
            <a:solidFill>
              <a:srgbClr val="03BB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1028">
              <a:extLst>
                <a:ext uri="{FF2B5EF4-FFF2-40B4-BE49-F238E27FC236}">
                  <a16:creationId xmlns:a16="http://schemas.microsoft.com/office/drawing/2014/main" id="{B2DDE82D-3718-7D41-AE6C-07EC4E426D0E}"/>
                </a:ext>
              </a:extLst>
            </p:cNvPr>
            <p:cNvSpPr/>
            <p:nvPr/>
          </p:nvSpPr>
          <p:spPr>
            <a:xfrm>
              <a:off x="5928769" y="3630646"/>
              <a:ext cx="215156" cy="409424"/>
            </a:xfrm>
            <a:custGeom>
              <a:avLst/>
              <a:gdLst>
                <a:gd name="connsiteX0" fmla="*/ 212776 w 215156"/>
                <a:gd name="connsiteY0" fmla="*/ 157464 h 409423"/>
                <a:gd name="connsiteX1" fmla="*/ 160863 w 215156"/>
                <a:gd name="connsiteY1" fmla="*/ 18101 h 409423"/>
                <a:gd name="connsiteX2" fmla="*/ 153541 w 215156"/>
                <a:gd name="connsiteY2" fmla="*/ 10138 h 409423"/>
                <a:gd name="connsiteX3" fmla="*/ 129864 w 215156"/>
                <a:gd name="connsiteY3" fmla="*/ 1573 h 409423"/>
                <a:gd name="connsiteX4" fmla="*/ 84677 w 215156"/>
                <a:gd name="connsiteY4" fmla="*/ 1573 h 409423"/>
                <a:gd name="connsiteX5" fmla="*/ 59875 w 215156"/>
                <a:gd name="connsiteY5" fmla="*/ 11212 h 409423"/>
                <a:gd name="connsiteX6" fmla="*/ 54375 w 215156"/>
                <a:gd name="connsiteY6" fmla="*/ 18105 h 409423"/>
                <a:gd name="connsiteX7" fmla="*/ 2460 w 215156"/>
                <a:gd name="connsiteY7" fmla="*/ 157464 h 409423"/>
                <a:gd name="connsiteX8" fmla="*/ 14561 w 215156"/>
                <a:gd name="connsiteY8" fmla="*/ 179589 h 409423"/>
                <a:gd name="connsiteX9" fmla="*/ 38048 w 215156"/>
                <a:gd name="connsiteY9" fmla="*/ 171148 h 409423"/>
                <a:gd name="connsiteX10" fmla="*/ 52859 w 215156"/>
                <a:gd name="connsiteY10" fmla="*/ 131392 h 409423"/>
                <a:gd name="connsiteX11" fmla="*/ 52859 w 215156"/>
                <a:gd name="connsiteY11" fmla="*/ 176132 h 409423"/>
                <a:gd name="connsiteX12" fmla="*/ 62321 w 215156"/>
                <a:gd name="connsiteY12" fmla="*/ 194471 h 409423"/>
                <a:gd name="connsiteX13" fmla="*/ 49742 w 215156"/>
                <a:gd name="connsiteY13" fmla="*/ 383827 h 409423"/>
                <a:gd name="connsiteX14" fmla="*/ 71786 w 215156"/>
                <a:gd name="connsiteY14" fmla="*/ 408296 h 409423"/>
                <a:gd name="connsiteX15" fmla="*/ 96741 w 215156"/>
                <a:gd name="connsiteY15" fmla="*/ 388532 h 409423"/>
                <a:gd name="connsiteX16" fmla="*/ 96805 w 215156"/>
                <a:gd name="connsiteY16" fmla="*/ 387909 h 409423"/>
                <a:gd name="connsiteX17" fmla="*/ 107270 w 215156"/>
                <a:gd name="connsiteY17" fmla="*/ 230383 h 409423"/>
                <a:gd name="connsiteX18" fmla="*/ 117734 w 215156"/>
                <a:gd name="connsiteY18" fmla="*/ 387909 h 409423"/>
                <a:gd name="connsiteX19" fmla="*/ 142141 w 215156"/>
                <a:gd name="connsiteY19" fmla="*/ 408359 h 409423"/>
                <a:gd name="connsiteX20" fmla="*/ 142756 w 215156"/>
                <a:gd name="connsiteY20" fmla="*/ 408296 h 409423"/>
                <a:gd name="connsiteX21" fmla="*/ 164799 w 215156"/>
                <a:gd name="connsiteY21" fmla="*/ 383827 h 409423"/>
                <a:gd name="connsiteX22" fmla="*/ 152219 w 215156"/>
                <a:gd name="connsiteY22" fmla="*/ 194471 h 409423"/>
                <a:gd name="connsiteX23" fmla="*/ 161680 w 215156"/>
                <a:gd name="connsiteY23" fmla="*/ 176132 h 409423"/>
                <a:gd name="connsiteX24" fmla="*/ 161680 w 215156"/>
                <a:gd name="connsiteY24" fmla="*/ 129518 h 409423"/>
                <a:gd name="connsiteX25" fmla="*/ 177188 w 215156"/>
                <a:gd name="connsiteY25" fmla="*/ 171148 h 409423"/>
                <a:gd name="connsiteX26" fmla="*/ 200675 w 215156"/>
                <a:gd name="connsiteY26" fmla="*/ 179589 h 409423"/>
                <a:gd name="connsiteX27" fmla="*/ 212776 w 215156"/>
                <a:gd name="connsiteY27" fmla="*/ 157464 h 40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5156" h="409423">
                  <a:moveTo>
                    <a:pt x="212776" y="157464"/>
                  </a:moveTo>
                  <a:lnTo>
                    <a:pt x="160863" y="18101"/>
                  </a:lnTo>
                  <a:cubicBezTo>
                    <a:pt x="159526" y="14611"/>
                    <a:pt x="156907" y="11762"/>
                    <a:pt x="153541" y="10138"/>
                  </a:cubicBezTo>
                  <a:cubicBezTo>
                    <a:pt x="146966" y="4476"/>
                    <a:pt x="138540" y="1428"/>
                    <a:pt x="129864" y="1573"/>
                  </a:cubicBezTo>
                  <a:lnTo>
                    <a:pt x="84677" y="1573"/>
                  </a:lnTo>
                  <a:cubicBezTo>
                    <a:pt x="75463" y="1392"/>
                    <a:pt x="66549" y="4856"/>
                    <a:pt x="59875" y="11212"/>
                  </a:cubicBezTo>
                  <a:cubicBezTo>
                    <a:pt x="57365" y="12876"/>
                    <a:pt x="55441" y="15287"/>
                    <a:pt x="54375" y="18105"/>
                  </a:cubicBezTo>
                  <a:lnTo>
                    <a:pt x="2460" y="157464"/>
                  </a:lnTo>
                  <a:cubicBezTo>
                    <a:pt x="-684" y="165905"/>
                    <a:pt x="4735" y="175815"/>
                    <a:pt x="14561" y="179589"/>
                  </a:cubicBezTo>
                  <a:cubicBezTo>
                    <a:pt x="24387" y="183364"/>
                    <a:pt x="34907" y="179589"/>
                    <a:pt x="38048" y="171148"/>
                  </a:cubicBezTo>
                  <a:lnTo>
                    <a:pt x="52859" y="131392"/>
                  </a:lnTo>
                  <a:lnTo>
                    <a:pt x="52859" y="176132"/>
                  </a:lnTo>
                  <a:cubicBezTo>
                    <a:pt x="53029" y="183374"/>
                    <a:pt x="56518" y="190136"/>
                    <a:pt x="62321" y="194471"/>
                  </a:cubicBezTo>
                  <a:lnTo>
                    <a:pt x="49742" y="383827"/>
                  </a:lnTo>
                  <a:cubicBezTo>
                    <a:pt x="48919" y="396212"/>
                    <a:pt x="58789" y="407168"/>
                    <a:pt x="71786" y="408296"/>
                  </a:cubicBezTo>
                  <a:cubicBezTo>
                    <a:pt x="84135" y="409730"/>
                    <a:pt x="95308" y="400881"/>
                    <a:pt x="96741" y="388532"/>
                  </a:cubicBezTo>
                  <a:cubicBezTo>
                    <a:pt x="96765" y="388324"/>
                    <a:pt x="96787" y="388117"/>
                    <a:pt x="96805" y="387909"/>
                  </a:cubicBezTo>
                  <a:lnTo>
                    <a:pt x="107270" y="230383"/>
                  </a:lnTo>
                  <a:lnTo>
                    <a:pt x="117734" y="387909"/>
                  </a:lnTo>
                  <a:cubicBezTo>
                    <a:pt x="118826" y="400296"/>
                    <a:pt x="129754" y="409452"/>
                    <a:pt x="142141" y="408359"/>
                  </a:cubicBezTo>
                  <a:cubicBezTo>
                    <a:pt x="142347" y="408341"/>
                    <a:pt x="142552" y="408320"/>
                    <a:pt x="142756" y="408296"/>
                  </a:cubicBezTo>
                  <a:cubicBezTo>
                    <a:pt x="155752" y="407168"/>
                    <a:pt x="165622" y="396212"/>
                    <a:pt x="164799" y="383827"/>
                  </a:cubicBezTo>
                  <a:lnTo>
                    <a:pt x="152219" y="194471"/>
                  </a:lnTo>
                  <a:cubicBezTo>
                    <a:pt x="158022" y="190136"/>
                    <a:pt x="161511" y="183374"/>
                    <a:pt x="161680" y="176132"/>
                  </a:cubicBezTo>
                  <a:lnTo>
                    <a:pt x="161680" y="129518"/>
                  </a:lnTo>
                  <a:lnTo>
                    <a:pt x="177188" y="171148"/>
                  </a:lnTo>
                  <a:cubicBezTo>
                    <a:pt x="180321" y="179591"/>
                    <a:pt x="190851" y="183372"/>
                    <a:pt x="200675" y="179589"/>
                  </a:cubicBezTo>
                  <a:cubicBezTo>
                    <a:pt x="210499" y="175806"/>
                    <a:pt x="215922" y="165905"/>
                    <a:pt x="212776" y="157464"/>
                  </a:cubicBezTo>
                  <a:close/>
                </a:path>
              </a:pathLst>
            </a:custGeom>
            <a:solidFill>
              <a:srgbClr val="03BB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1029">
              <a:extLst>
                <a:ext uri="{FF2B5EF4-FFF2-40B4-BE49-F238E27FC236}">
                  <a16:creationId xmlns:a16="http://schemas.microsoft.com/office/drawing/2014/main" id="{693963C6-5FAB-5343-A358-59B10571C8EC}"/>
                </a:ext>
              </a:extLst>
            </p:cNvPr>
            <p:cNvSpPr/>
            <p:nvPr/>
          </p:nvSpPr>
          <p:spPr>
            <a:xfrm>
              <a:off x="5874357" y="3630653"/>
              <a:ext cx="66845" cy="62667"/>
            </a:xfrm>
            <a:custGeom>
              <a:avLst/>
              <a:gdLst>
                <a:gd name="connsiteX0" fmla="*/ 33592 w 66844"/>
                <a:gd name="connsiteY0" fmla="*/ 62727 h 62666"/>
                <a:gd name="connsiteX1" fmla="*/ 65616 w 66844"/>
                <a:gd name="connsiteY1" fmla="*/ 32146 h 62666"/>
                <a:gd name="connsiteX2" fmla="*/ 33592 w 66844"/>
                <a:gd name="connsiteY2" fmla="*/ 1567 h 62666"/>
                <a:gd name="connsiteX3" fmla="*/ 1567 w 66844"/>
                <a:gd name="connsiteY3" fmla="*/ 32146 h 62666"/>
                <a:gd name="connsiteX4" fmla="*/ 33592 w 66844"/>
                <a:gd name="connsiteY4" fmla="*/ 62727 h 6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44" h="62666">
                  <a:moveTo>
                    <a:pt x="33592" y="62727"/>
                  </a:moveTo>
                  <a:cubicBezTo>
                    <a:pt x="51278" y="62727"/>
                    <a:pt x="65616" y="49035"/>
                    <a:pt x="65616" y="32146"/>
                  </a:cubicBezTo>
                  <a:cubicBezTo>
                    <a:pt x="65616" y="15257"/>
                    <a:pt x="51278" y="1567"/>
                    <a:pt x="33592" y="1567"/>
                  </a:cubicBezTo>
                  <a:cubicBezTo>
                    <a:pt x="15905" y="1567"/>
                    <a:pt x="1567" y="15257"/>
                    <a:pt x="1567" y="32146"/>
                  </a:cubicBezTo>
                  <a:cubicBezTo>
                    <a:pt x="1567" y="49035"/>
                    <a:pt x="15903" y="62727"/>
                    <a:pt x="33592" y="62727"/>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1030">
              <a:extLst>
                <a:ext uri="{FF2B5EF4-FFF2-40B4-BE49-F238E27FC236}">
                  <a16:creationId xmlns:a16="http://schemas.microsoft.com/office/drawing/2014/main" id="{D349759C-AC51-A44E-A821-2D9570F6288B}"/>
                </a:ext>
              </a:extLst>
            </p:cNvPr>
            <p:cNvSpPr/>
            <p:nvPr/>
          </p:nvSpPr>
          <p:spPr>
            <a:xfrm>
              <a:off x="5826144" y="3699244"/>
              <a:ext cx="162934" cy="340490"/>
            </a:xfrm>
            <a:custGeom>
              <a:avLst/>
              <a:gdLst>
                <a:gd name="connsiteX0" fmla="*/ 161895 w 162933"/>
                <a:gd name="connsiteY0" fmla="*/ 131177 h 340490"/>
                <a:gd name="connsiteX1" fmla="*/ 122486 w 162933"/>
                <a:gd name="connsiteY1" fmla="*/ 15310 h 340490"/>
                <a:gd name="connsiteX2" fmla="*/ 116930 w 162933"/>
                <a:gd name="connsiteY2" fmla="*/ 8690 h 340490"/>
                <a:gd name="connsiteX3" fmla="*/ 98965 w 162933"/>
                <a:gd name="connsiteY3" fmla="*/ 1569 h 340490"/>
                <a:gd name="connsiteX4" fmla="*/ 64651 w 162933"/>
                <a:gd name="connsiteY4" fmla="*/ 1569 h 340490"/>
                <a:gd name="connsiteX5" fmla="*/ 45824 w 162933"/>
                <a:gd name="connsiteY5" fmla="*/ 9584 h 340490"/>
                <a:gd name="connsiteX6" fmla="*/ 41646 w 162933"/>
                <a:gd name="connsiteY6" fmla="*/ 15310 h 340490"/>
                <a:gd name="connsiteX7" fmla="*/ 2245 w 162933"/>
                <a:gd name="connsiteY7" fmla="*/ 131177 h 340490"/>
                <a:gd name="connsiteX8" fmla="*/ 11436 w 162933"/>
                <a:gd name="connsiteY8" fmla="*/ 149571 h 340490"/>
                <a:gd name="connsiteX9" fmla="*/ 29267 w 162933"/>
                <a:gd name="connsiteY9" fmla="*/ 142555 h 340490"/>
                <a:gd name="connsiteX10" fmla="*/ 40507 w 162933"/>
                <a:gd name="connsiteY10" fmla="*/ 109502 h 340490"/>
                <a:gd name="connsiteX11" fmla="*/ 40507 w 162933"/>
                <a:gd name="connsiteY11" fmla="*/ 146695 h 340490"/>
                <a:gd name="connsiteX12" fmla="*/ 47691 w 162933"/>
                <a:gd name="connsiteY12" fmla="*/ 161944 h 340490"/>
                <a:gd name="connsiteX13" fmla="*/ 38143 w 162933"/>
                <a:gd name="connsiteY13" fmla="*/ 319374 h 340490"/>
                <a:gd name="connsiteX14" fmla="*/ 54875 w 162933"/>
                <a:gd name="connsiteY14" fmla="*/ 339717 h 340490"/>
                <a:gd name="connsiteX15" fmla="*/ 73819 w 162933"/>
                <a:gd name="connsiteY15" fmla="*/ 323616 h 340490"/>
                <a:gd name="connsiteX16" fmla="*/ 73867 w 162933"/>
                <a:gd name="connsiteY16" fmla="*/ 322768 h 340490"/>
                <a:gd name="connsiteX17" fmla="*/ 81805 w 162933"/>
                <a:gd name="connsiteY17" fmla="*/ 191794 h 340490"/>
                <a:gd name="connsiteX18" fmla="*/ 89743 w 162933"/>
                <a:gd name="connsiteY18" fmla="*/ 322768 h 340490"/>
                <a:gd name="connsiteX19" fmla="*/ 107887 w 162933"/>
                <a:gd name="connsiteY19" fmla="*/ 339766 h 340490"/>
                <a:gd name="connsiteX20" fmla="*/ 108735 w 162933"/>
                <a:gd name="connsiteY20" fmla="*/ 339717 h 340490"/>
                <a:gd name="connsiteX21" fmla="*/ 125469 w 162933"/>
                <a:gd name="connsiteY21" fmla="*/ 319374 h 340490"/>
                <a:gd name="connsiteX22" fmla="*/ 115921 w 162933"/>
                <a:gd name="connsiteY22" fmla="*/ 161944 h 340490"/>
                <a:gd name="connsiteX23" fmla="*/ 123100 w 162933"/>
                <a:gd name="connsiteY23" fmla="*/ 146695 h 340490"/>
                <a:gd name="connsiteX24" fmla="*/ 123100 w 162933"/>
                <a:gd name="connsiteY24" fmla="*/ 107942 h 340490"/>
                <a:gd name="connsiteX25" fmla="*/ 134880 w 162933"/>
                <a:gd name="connsiteY25" fmla="*/ 142563 h 340490"/>
                <a:gd name="connsiteX26" fmla="*/ 152708 w 162933"/>
                <a:gd name="connsiteY26" fmla="*/ 149580 h 340490"/>
                <a:gd name="connsiteX27" fmla="*/ 161895 w 162933"/>
                <a:gd name="connsiteY27" fmla="*/ 131177 h 34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933" h="340490">
                  <a:moveTo>
                    <a:pt x="161895" y="131177"/>
                  </a:moveTo>
                  <a:lnTo>
                    <a:pt x="122486" y="15310"/>
                  </a:lnTo>
                  <a:cubicBezTo>
                    <a:pt x="121533" y="12482"/>
                    <a:pt x="119549" y="10118"/>
                    <a:pt x="116930" y="8690"/>
                  </a:cubicBezTo>
                  <a:cubicBezTo>
                    <a:pt x="112106" y="4054"/>
                    <a:pt x="105655" y="1497"/>
                    <a:pt x="98965" y="1569"/>
                  </a:cubicBezTo>
                  <a:lnTo>
                    <a:pt x="64651" y="1569"/>
                  </a:lnTo>
                  <a:cubicBezTo>
                    <a:pt x="57527" y="1475"/>
                    <a:pt x="50693" y="4384"/>
                    <a:pt x="45824" y="9584"/>
                  </a:cubicBezTo>
                  <a:cubicBezTo>
                    <a:pt x="43879" y="11021"/>
                    <a:pt x="42421" y="13019"/>
                    <a:pt x="41646" y="15310"/>
                  </a:cubicBezTo>
                  <a:lnTo>
                    <a:pt x="2245" y="131177"/>
                  </a:lnTo>
                  <a:cubicBezTo>
                    <a:pt x="-142" y="138193"/>
                    <a:pt x="3973" y="146425"/>
                    <a:pt x="11436" y="149571"/>
                  </a:cubicBezTo>
                  <a:cubicBezTo>
                    <a:pt x="18900" y="152717"/>
                    <a:pt x="26879" y="149571"/>
                    <a:pt x="29267" y="142555"/>
                  </a:cubicBezTo>
                  <a:lnTo>
                    <a:pt x="40507" y="109502"/>
                  </a:lnTo>
                  <a:lnTo>
                    <a:pt x="40507" y="146695"/>
                  </a:lnTo>
                  <a:cubicBezTo>
                    <a:pt x="40574" y="152580"/>
                    <a:pt x="43196" y="158145"/>
                    <a:pt x="47691" y="161944"/>
                  </a:cubicBezTo>
                  <a:lnTo>
                    <a:pt x="38143" y="319374"/>
                  </a:lnTo>
                  <a:cubicBezTo>
                    <a:pt x="37400" y="329533"/>
                    <a:pt x="44764" y="338485"/>
                    <a:pt x="54875" y="339717"/>
                  </a:cubicBezTo>
                  <a:cubicBezTo>
                    <a:pt x="64552" y="340502"/>
                    <a:pt x="73034" y="333294"/>
                    <a:pt x="73819" y="323616"/>
                  </a:cubicBezTo>
                  <a:cubicBezTo>
                    <a:pt x="73842" y="323334"/>
                    <a:pt x="73858" y="323051"/>
                    <a:pt x="73867" y="322768"/>
                  </a:cubicBezTo>
                  <a:lnTo>
                    <a:pt x="81805" y="191794"/>
                  </a:lnTo>
                  <a:lnTo>
                    <a:pt x="89743" y="322768"/>
                  </a:lnTo>
                  <a:cubicBezTo>
                    <a:pt x="90059" y="332472"/>
                    <a:pt x="98183" y="340082"/>
                    <a:pt x="107887" y="339766"/>
                  </a:cubicBezTo>
                  <a:cubicBezTo>
                    <a:pt x="108170" y="339756"/>
                    <a:pt x="108453" y="339740"/>
                    <a:pt x="108735" y="339717"/>
                  </a:cubicBezTo>
                  <a:cubicBezTo>
                    <a:pt x="118846" y="338485"/>
                    <a:pt x="126210" y="329533"/>
                    <a:pt x="125469" y="319374"/>
                  </a:cubicBezTo>
                  <a:lnTo>
                    <a:pt x="115921" y="161944"/>
                  </a:lnTo>
                  <a:cubicBezTo>
                    <a:pt x="120415" y="158145"/>
                    <a:pt x="123035" y="152579"/>
                    <a:pt x="123100" y="146695"/>
                  </a:cubicBezTo>
                  <a:lnTo>
                    <a:pt x="123100" y="107942"/>
                  </a:lnTo>
                  <a:lnTo>
                    <a:pt x="134880" y="142563"/>
                  </a:lnTo>
                  <a:cubicBezTo>
                    <a:pt x="137265" y="149582"/>
                    <a:pt x="145251" y="152726"/>
                    <a:pt x="152708" y="149580"/>
                  </a:cubicBezTo>
                  <a:cubicBezTo>
                    <a:pt x="160166" y="146434"/>
                    <a:pt x="164291" y="138193"/>
                    <a:pt x="161895" y="131177"/>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1031">
              <a:extLst>
                <a:ext uri="{FF2B5EF4-FFF2-40B4-BE49-F238E27FC236}">
                  <a16:creationId xmlns:a16="http://schemas.microsoft.com/office/drawing/2014/main" id="{CCA36485-870A-C24B-933A-87423A426A90}"/>
                </a:ext>
              </a:extLst>
            </p:cNvPr>
            <p:cNvSpPr/>
            <p:nvPr/>
          </p:nvSpPr>
          <p:spPr>
            <a:xfrm>
              <a:off x="6413904" y="3630653"/>
              <a:ext cx="66845" cy="62667"/>
            </a:xfrm>
            <a:custGeom>
              <a:avLst/>
              <a:gdLst>
                <a:gd name="connsiteX0" fmla="*/ 33592 w 66844"/>
                <a:gd name="connsiteY0" fmla="*/ 62727 h 62666"/>
                <a:gd name="connsiteX1" fmla="*/ 65616 w 66844"/>
                <a:gd name="connsiteY1" fmla="*/ 32148 h 62666"/>
                <a:gd name="connsiteX2" fmla="*/ 33592 w 66844"/>
                <a:gd name="connsiteY2" fmla="*/ 1567 h 62666"/>
                <a:gd name="connsiteX3" fmla="*/ 1567 w 66844"/>
                <a:gd name="connsiteY3" fmla="*/ 32148 h 62666"/>
                <a:gd name="connsiteX4" fmla="*/ 33592 w 66844"/>
                <a:gd name="connsiteY4" fmla="*/ 62727 h 62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44" h="62666">
                  <a:moveTo>
                    <a:pt x="33592" y="62727"/>
                  </a:moveTo>
                  <a:cubicBezTo>
                    <a:pt x="51278" y="62727"/>
                    <a:pt x="65616" y="49039"/>
                    <a:pt x="65616" y="32148"/>
                  </a:cubicBezTo>
                  <a:cubicBezTo>
                    <a:pt x="65616" y="15257"/>
                    <a:pt x="51278" y="1567"/>
                    <a:pt x="33592" y="1567"/>
                  </a:cubicBezTo>
                  <a:cubicBezTo>
                    <a:pt x="15905" y="1567"/>
                    <a:pt x="1567" y="15257"/>
                    <a:pt x="1567" y="32148"/>
                  </a:cubicBezTo>
                  <a:cubicBezTo>
                    <a:pt x="1567" y="49039"/>
                    <a:pt x="15903" y="62727"/>
                    <a:pt x="33592" y="62727"/>
                  </a:cubicBezTo>
                  <a:close/>
                </a:path>
              </a:pathLst>
            </a:custGeom>
            <a:solidFill>
              <a:srgbClr val="E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1032">
              <a:extLst>
                <a:ext uri="{FF2B5EF4-FFF2-40B4-BE49-F238E27FC236}">
                  <a16:creationId xmlns:a16="http://schemas.microsoft.com/office/drawing/2014/main" id="{7BC9098A-62B4-4A42-9F7C-C134A56C3837}"/>
                </a:ext>
              </a:extLst>
            </p:cNvPr>
            <p:cNvSpPr/>
            <p:nvPr/>
          </p:nvSpPr>
          <p:spPr>
            <a:xfrm>
              <a:off x="6365699" y="3699246"/>
              <a:ext cx="162934" cy="340490"/>
            </a:xfrm>
            <a:custGeom>
              <a:avLst/>
              <a:gdLst>
                <a:gd name="connsiteX0" fmla="*/ 161887 w 162933"/>
                <a:gd name="connsiteY0" fmla="*/ 131174 h 340490"/>
                <a:gd name="connsiteX1" fmla="*/ 122478 w 162933"/>
                <a:gd name="connsiteY1" fmla="*/ 15310 h 340490"/>
                <a:gd name="connsiteX2" fmla="*/ 116921 w 162933"/>
                <a:gd name="connsiteY2" fmla="*/ 8688 h 340490"/>
                <a:gd name="connsiteX3" fmla="*/ 98957 w 162933"/>
                <a:gd name="connsiteY3" fmla="*/ 1569 h 340490"/>
                <a:gd name="connsiteX4" fmla="*/ 64657 w 162933"/>
                <a:gd name="connsiteY4" fmla="*/ 1569 h 340490"/>
                <a:gd name="connsiteX5" fmla="*/ 45830 w 162933"/>
                <a:gd name="connsiteY5" fmla="*/ 9584 h 340490"/>
                <a:gd name="connsiteX6" fmla="*/ 41652 w 162933"/>
                <a:gd name="connsiteY6" fmla="*/ 15310 h 340490"/>
                <a:gd name="connsiteX7" fmla="*/ 2245 w 162933"/>
                <a:gd name="connsiteY7" fmla="*/ 131174 h 340490"/>
                <a:gd name="connsiteX8" fmla="*/ 11436 w 162933"/>
                <a:gd name="connsiteY8" fmla="*/ 149571 h 340490"/>
                <a:gd name="connsiteX9" fmla="*/ 29267 w 162933"/>
                <a:gd name="connsiteY9" fmla="*/ 142553 h 340490"/>
                <a:gd name="connsiteX10" fmla="*/ 40509 w 162933"/>
                <a:gd name="connsiteY10" fmla="*/ 109500 h 340490"/>
                <a:gd name="connsiteX11" fmla="*/ 40509 w 162933"/>
                <a:gd name="connsiteY11" fmla="*/ 146695 h 340490"/>
                <a:gd name="connsiteX12" fmla="*/ 47691 w 162933"/>
                <a:gd name="connsiteY12" fmla="*/ 161944 h 340490"/>
                <a:gd name="connsiteX13" fmla="*/ 38128 w 162933"/>
                <a:gd name="connsiteY13" fmla="*/ 319369 h 340490"/>
                <a:gd name="connsiteX14" fmla="*/ 54860 w 162933"/>
                <a:gd name="connsiteY14" fmla="*/ 339713 h 340490"/>
                <a:gd name="connsiteX15" fmla="*/ 73804 w 162933"/>
                <a:gd name="connsiteY15" fmla="*/ 323612 h 340490"/>
                <a:gd name="connsiteX16" fmla="*/ 73852 w 162933"/>
                <a:gd name="connsiteY16" fmla="*/ 322764 h 340490"/>
                <a:gd name="connsiteX17" fmla="*/ 81790 w 162933"/>
                <a:gd name="connsiteY17" fmla="*/ 191790 h 340490"/>
                <a:gd name="connsiteX18" fmla="*/ 89728 w 162933"/>
                <a:gd name="connsiteY18" fmla="*/ 322764 h 340490"/>
                <a:gd name="connsiteX19" fmla="*/ 107876 w 162933"/>
                <a:gd name="connsiteY19" fmla="*/ 339761 h 340490"/>
                <a:gd name="connsiteX20" fmla="*/ 108722 w 162933"/>
                <a:gd name="connsiteY20" fmla="*/ 339713 h 340490"/>
                <a:gd name="connsiteX21" fmla="*/ 125454 w 162933"/>
                <a:gd name="connsiteY21" fmla="*/ 319369 h 340490"/>
                <a:gd name="connsiteX22" fmla="*/ 115906 w 162933"/>
                <a:gd name="connsiteY22" fmla="*/ 161940 h 340490"/>
                <a:gd name="connsiteX23" fmla="*/ 123086 w 162933"/>
                <a:gd name="connsiteY23" fmla="*/ 146691 h 340490"/>
                <a:gd name="connsiteX24" fmla="*/ 123086 w 162933"/>
                <a:gd name="connsiteY24" fmla="*/ 107942 h 340490"/>
                <a:gd name="connsiteX25" fmla="*/ 134859 w 162933"/>
                <a:gd name="connsiteY25" fmla="*/ 142553 h 340490"/>
                <a:gd name="connsiteX26" fmla="*/ 152687 w 162933"/>
                <a:gd name="connsiteY26" fmla="*/ 149571 h 340490"/>
                <a:gd name="connsiteX27" fmla="*/ 161887 w 162933"/>
                <a:gd name="connsiteY27" fmla="*/ 131174 h 34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933" h="340490">
                  <a:moveTo>
                    <a:pt x="161887" y="131174"/>
                  </a:moveTo>
                  <a:lnTo>
                    <a:pt x="122478" y="15310"/>
                  </a:lnTo>
                  <a:cubicBezTo>
                    <a:pt x="121525" y="12481"/>
                    <a:pt x="119541" y="10117"/>
                    <a:pt x="116921" y="8688"/>
                  </a:cubicBezTo>
                  <a:cubicBezTo>
                    <a:pt x="112097" y="4053"/>
                    <a:pt x="105646" y="1497"/>
                    <a:pt x="98957" y="1569"/>
                  </a:cubicBezTo>
                  <a:lnTo>
                    <a:pt x="64657" y="1569"/>
                  </a:lnTo>
                  <a:cubicBezTo>
                    <a:pt x="57534" y="1477"/>
                    <a:pt x="50701" y="4386"/>
                    <a:pt x="45830" y="9584"/>
                  </a:cubicBezTo>
                  <a:cubicBezTo>
                    <a:pt x="43885" y="11021"/>
                    <a:pt x="42427" y="13019"/>
                    <a:pt x="41652" y="15310"/>
                  </a:cubicBezTo>
                  <a:lnTo>
                    <a:pt x="2245" y="131174"/>
                  </a:lnTo>
                  <a:cubicBezTo>
                    <a:pt x="-142" y="138193"/>
                    <a:pt x="3973" y="146423"/>
                    <a:pt x="11436" y="149571"/>
                  </a:cubicBezTo>
                  <a:cubicBezTo>
                    <a:pt x="18900" y="152719"/>
                    <a:pt x="26879" y="149571"/>
                    <a:pt x="29267" y="142553"/>
                  </a:cubicBezTo>
                  <a:lnTo>
                    <a:pt x="40509" y="109500"/>
                  </a:lnTo>
                  <a:lnTo>
                    <a:pt x="40509" y="146695"/>
                  </a:lnTo>
                  <a:cubicBezTo>
                    <a:pt x="40575" y="152580"/>
                    <a:pt x="43196" y="158145"/>
                    <a:pt x="47691" y="161944"/>
                  </a:cubicBezTo>
                  <a:lnTo>
                    <a:pt x="38128" y="319369"/>
                  </a:lnTo>
                  <a:cubicBezTo>
                    <a:pt x="37387" y="329528"/>
                    <a:pt x="44750" y="338480"/>
                    <a:pt x="54860" y="339713"/>
                  </a:cubicBezTo>
                  <a:cubicBezTo>
                    <a:pt x="64538" y="340498"/>
                    <a:pt x="73019" y="333289"/>
                    <a:pt x="73804" y="323612"/>
                  </a:cubicBezTo>
                  <a:cubicBezTo>
                    <a:pt x="73827" y="323330"/>
                    <a:pt x="73843" y="323047"/>
                    <a:pt x="73852" y="322764"/>
                  </a:cubicBezTo>
                  <a:lnTo>
                    <a:pt x="81790" y="191790"/>
                  </a:lnTo>
                  <a:lnTo>
                    <a:pt x="89728" y="322764"/>
                  </a:lnTo>
                  <a:cubicBezTo>
                    <a:pt x="90046" y="332469"/>
                    <a:pt x="98171" y="340079"/>
                    <a:pt x="107876" y="339761"/>
                  </a:cubicBezTo>
                  <a:cubicBezTo>
                    <a:pt x="108159" y="339752"/>
                    <a:pt x="108441" y="339736"/>
                    <a:pt x="108722" y="339713"/>
                  </a:cubicBezTo>
                  <a:cubicBezTo>
                    <a:pt x="118833" y="338480"/>
                    <a:pt x="126196" y="329528"/>
                    <a:pt x="125454" y="319369"/>
                  </a:cubicBezTo>
                  <a:lnTo>
                    <a:pt x="115906" y="161940"/>
                  </a:lnTo>
                  <a:cubicBezTo>
                    <a:pt x="120400" y="158140"/>
                    <a:pt x="123020" y="152575"/>
                    <a:pt x="123086" y="146691"/>
                  </a:cubicBezTo>
                  <a:lnTo>
                    <a:pt x="123086" y="107942"/>
                  </a:lnTo>
                  <a:lnTo>
                    <a:pt x="134859" y="142553"/>
                  </a:lnTo>
                  <a:cubicBezTo>
                    <a:pt x="137244" y="149571"/>
                    <a:pt x="145230" y="152715"/>
                    <a:pt x="152687" y="149571"/>
                  </a:cubicBezTo>
                  <a:cubicBezTo>
                    <a:pt x="160145" y="146428"/>
                    <a:pt x="164272" y="138193"/>
                    <a:pt x="161887" y="131174"/>
                  </a:cubicBezTo>
                  <a:close/>
                </a:path>
              </a:pathLst>
            </a:custGeom>
            <a:solidFill>
              <a:srgbClr val="E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1033">
              <a:extLst>
                <a:ext uri="{FF2B5EF4-FFF2-40B4-BE49-F238E27FC236}">
                  <a16:creationId xmlns:a16="http://schemas.microsoft.com/office/drawing/2014/main" id="{EA785695-F0E1-A247-96C3-74B215184B87}"/>
                </a:ext>
              </a:extLst>
            </p:cNvPr>
            <p:cNvSpPr/>
            <p:nvPr/>
          </p:nvSpPr>
          <p:spPr>
            <a:xfrm>
              <a:off x="6276467" y="3548146"/>
              <a:ext cx="85645" cy="75200"/>
            </a:xfrm>
            <a:custGeom>
              <a:avLst/>
              <a:gdLst>
                <a:gd name="connsiteX0" fmla="*/ 43762 w 85644"/>
                <a:gd name="connsiteY0" fmla="*/ 75133 h 75200"/>
                <a:gd name="connsiteX1" fmla="*/ 85958 w 85644"/>
                <a:gd name="connsiteY1" fmla="*/ 38350 h 75200"/>
                <a:gd name="connsiteX2" fmla="*/ 43762 w 85644"/>
                <a:gd name="connsiteY2" fmla="*/ 1567 h 75200"/>
                <a:gd name="connsiteX3" fmla="*/ 1567 w 85644"/>
                <a:gd name="connsiteY3" fmla="*/ 38350 h 75200"/>
                <a:gd name="connsiteX4" fmla="*/ 43762 w 85644"/>
                <a:gd name="connsiteY4" fmla="*/ 75133 h 7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4" h="75200">
                  <a:moveTo>
                    <a:pt x="43762" y="75133"/>
                  </a:moveTo>
                  <a:cubicBezTo>
                    <a:pt x="67062" y="75133"/>
                    <a:pt x="85958" y="58665"/>
                    <a:pt x="85958" y="38350"/>
                  </a:cubicBezTo>
                  <a:cubicBezTo>
                    <a:pt x="85958" y="18036"/>
                    <a:pt x="67068" y="1567"/>
                    <a:pt x="43762" y="1567"/>
                  </a:cubicBezTo>
                  <a:cubicBezTo>
                    <a:pt x="20457" y="1567"/>
                    <a:pt x="1567" y="18036"/>
                    <a:pt x="1567" y="38350"/>
                  </a:cubicBezTo>
                  <a:cubicBezTo>
                    <a:pt x="1567" y="58665"/>
                    <a:pt x="20461" y="75133"/>
                    <a:pt x="43762" y="75133"/>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1034">
              <a:extLst>
                <a:ext uri="{FF2B5EF4-FFF2-40B4-BE49-F238E27FC236}">
                  <a16:creationId xmlns:a16="http://schemas.microsoft.com/office/drawing/2014/main" id="{0D994450-7007-C84A-9A1E-E0E867B9E805}"/>
                </a:ext>
              </a:extLst>
            </p:cNvPr>
            <p:cNvSpPr/>
            <p:nvPr/>
          </p:nvSpPr>
          <p:spPr>
            <a:xfrm>
              <a:off x="6212964" y="3630646"/>
              <a:ext cx="215156" cy="409424"/>
            </a:xfrm>
            <a:custGeom>
              <a:avLst/>
              <a:gdLst>
                <a:gd name="connsiteX0" fmla="*/ 212774 w 215156"/>
                <a:gd name="connsiteY0" fmla="*/ 157464 h 409423"/>
                <a:gd name="connsiteX1" fmla="*/ 160859 w 215156"/>
                <a:gd name="connsiteY1" fmla="*/ 18101 h 409423"/>
                <a:gd name="connsiteX2" fmla="*/ 153548 w 215156"/>
                <a:gd name="connsiteY2" fmla="*/ 10138 h 409423"/>
                <a:gd name="connsiteX3" fmla="*/ 129870 w 215156"/>
                <a:gd name="connsiteY3" fmla="*/ 1573 h 409423"/>
                <a:gd name="connsiteX4" fmla="*/ 84673 w 215156"/>
                <a:gd name="connsiteY4" fmla="*/ 1573 h 409423"/>
                <a:gd name="connsiteX5" fmla="*/ 59873 w 215156"/>
                <a:gd name="connsiteY5" fmla="*/ 11214 h 409423"/>
                <a:gd name="connsiteX6" fmla="*/ 54371 w 215156"/>
                <a:gd name="connsiteY6" fmla="*/ 18107 h 409423"/>
                <a:gd name="connsiteX7" fmla="*/ 2456 w 215156"/>
                <a:gd name="connsiteY7" fmla="*/ 157470 h 409423"/>
                <a:gd name="connsiteX8" fmla="*/ 14557 w 215156"/>
                <a:gd name="connsiteY8" fmla="*/ 179595 h 409423"/>
                <a:gd name="connsiteX9" fmla="*/ 38046 w 215156"/>
                <a:gd name="connsiteY9" fmla="*/ 171154 h 409423"/>
                <a:gd name="connsiteX10" fmla="*/ 52857 w 215156"/>
                <a:gd name="connsiteY10" fmla="*/ 131398 h 409423"/>
                <a:gd name="connsiteX11" fmla="*/ 52857 w 215156"/>
                <a:gd name="connsiteY11" fmla="*/ 176138 h 409423"/>
                <a:gd name="connsiteX12" fmla="*/ 62317 w 215156"/>
                <a:gd name="connsiteY12" fmla="*/ 194477 h 409423"/>
                <a:gd name="connsiteX13" fmla="*/ 49740 w 215156"/>
                <a:gd name="connsiteY13" fmla="*/ 383833 h 409423"/>
                <a:gd name="connsiteX14" fmla="*/ 71782 w 215156"/>
                <a:gd name="connsiteY14" fmla="*/ 408303 h 409423"/>
                <a:gd name="connsiteX15" fmla="*/ 96740 w 215156"/>
                <a:gd name="connsiteY15" fmla="*/ 388532 h 409423"/>
                <a:gd name="connsiteX16" fmla="*/ 96803 w 215156"/>
                <a:gd name="connsiteY16" fmla="*/ 387915 h 409423"/>
                <a:gd name="connsiteX17" fmla="*/ 107266 w 215156"/>
                <a:gd name="connsiteY17" fmla="*/ 230379 h 409423"/>
                <a:gd name="connsiteX18" fmla="*/ 117732 w 215156"/>
                <a:gd name="connsiteY18" fmla="*/ 387904 h 409423"/>
                <a:gd name="connsiteX19" fmla="*/ 142131 w 215156"/>
                <a:gd name="connsiteY19" fmla="*/ 408355 h 409423"/>
                <a:gd name="connsiteX20" fmla="*/ 142752 w 215156"/>
                <a:gd name="connsiteY20" fmla="*/ 408292 h 409423"/>
                <a:gd name="connsiteX21" fmla="*/ 164794 w 215156"/>
                <a:gd name="connsiteY21" fmla="*/ 383823 h 409423"/>
                <a:gd name="connsiteX22" fmla="*/ 152219 w 215156"/>
                <a:gd name="connsiteY22" fmla="*/ 194470 h 409423"/>
                <a:gd name="connsiteX23" fmla="*/ 161678 w 215156"/>
                <a:gd name="connsiteY23" fmla="*/ 176132 h 409423"/>
                <a:gd name="connsiteX24" fmla="*/ 161678 w 215156"/>
                <a:gd name="connsiteY24" fmla="*/ 129518 h 409423"/>
                <a:gd name="connsiteX25" fmla="*/ 177188 w 215156"/>
                <a:gd name="connsiteY25" fmla="*/ 171148 h 409423"/>
                <a:gd name="connsiteX26" fmla="*/ 200675 w 215156"/>
                <a:gd name="connsiteY26" fmla="*/ 179589 h 409423"/>
                <a:gd name="connsiteX27" fmla="*/ 212774 w 215156"/>
                <a:gd name="connsiteY27" fmla="*/ 157464 h 40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5156" h="409423">
                  <a:moveTo>
                    <a:pt x="212774" y="157464"/>
                  </a:moveTo>
                  <a:lnTo>
                    <a:pt x="160859" y="18101"/>
                  </a:lnTo>
                  <a:cubicBezTo>
                    <a:pt x="159525" y="14612"/>
                    <a:pt x="156910" y="11764"/>
                    <a:pt x="153548" y="10138"/>
                  </a:cubicBezTo>
                  <a:cubicBezTo>
                    <a:pt x="146973" y="4476"/>
                    <a:pt x="138546" y="1428"/>
                    <a:pt x="129870" y="1573"/>
                  </a:cubicBezTo>
                  <a:lnTo>
                    <a:pt x="84673" y="1573"/>
                  </a:lnTo>
                  <a:cubicBezTo>
                    <a:pt x="75459" y="1392"/>
                    <a:pt x="66546" y="4857"/>
                    <a:pt x="59873" y="11214"/>
                  </a:cubicBezTo>
                  <a:cubicBezTo>
                    <a:pt x="57363" y="12879"/>
                    <a:pt x="55438" y="15290"/>
                    <a:pt x="54371" y="18107"/>
                  </a:cubicBezTo>
                  <a:lnTo>
                    <a:pt x="2456" y="157470"/>
                  </a:lnTo>
                  <a:cubicBezTo>
                    <a:pt x="-677" y="165911"/>
                    <a:pt x="4733" y="175821"/>
                    <a:pt x="14557" y="179595"/>
                  </a:cubicBezTo>
                  <a:cubicBezTo>
                    <a:pt x="24381" y="183370"/>
                    <a:pt x="34903" y="179595"/>
                    <a:pt x="38046" y="171154"/>
                  </a:cubicBezTo>
                  <a:lnTo>
                    <a:pt x="52857" y="131398"/>
                  </a:lnTo>
                  <a:lnTo>
                    <a:pt x="52857" y="176138"/>
                  </a:lnTo>
                  <a:cubicBezTo>
                    <a:pt x="53027" y="183380"/>
                    <a:pt x="56515" y="190141"/>
                    <a:pt x="62317" y="194477"/>
                  </a:cubicBezTo>
                  <a:lnTo>
                    <a:pt x="49740" y="383833"/>
                  </a:lnTo>
                  <a:cubicBezTo>
                    <a:pt x="48917" y="396218"/>
                    <a:pt x="58785" y="407174"/>
                    <a:pt x="71782" y="408303"/>
                  </a:cubicBezTo>
                  <a:cubicBezTo>
                    <a:pt x="84134" y="409735"/>
                    <a:pt x="95308" y="400883"/>
                    <a:pt x="96740" y="388532"/>
                  </a:cubicBezTo>
                  <a:cubicBezTo>
                    <a:pt x="96764" y="388326"/>
                    <a:pt x="96785" y="388121"/>
                    <a:pt x="96803" y="387915"/>
                  </a:cubicBezTo>
                  <a:lnTo>
                    <a:pt x="107266" y="230379"/>
                  </a:lnTo>
                  <a:lnTo>
                    <a:pt x="117732" y="387904"/>
                  </a:lnTo>
                  <a:cubicBezTo>
                    <a:pt x="118822" y="400290"/>
                    <a:pt x="129746" y="409446"/>
                    <a:pt x="142131" y="408355"/>
                  </a:cubicBezTo>
                  <a:cubicBezTo>
                    <a:pt x="142338" y="408337"/>
                    <a:pt x="142546" y="408316"/>
                    <a:pt x="142752" y="408292"/>
                  </a:cubicBezTo>
                  <a:cubicBezTo>
                    <a:pt x="155749" y="407164"/>
                    <a:pt x="165617" y="396208"/>
                    <a:pt x="164794" y="383823"/>
                  </a:cubicBezTo>
                  <a:lnTo>
                    <a:pt x="152219" y="194470"/>
                  </a:lnTo>
                  <a:cubicBezTo>
                    <a:pt x="158021" y="190135"/>
                    <a:pt x="161509" y="183373"/>
                    <a:pt x="161678" y="176132"/>
                  </a:cubicBezTo>
                  <a:lnTo>
                    <a:pt x="161678" y="129518"/>
                  </a:lnTo>
                  <a:lnTo>
                    <a:pt x="177188" y="171148"/>
                  </a:lnTo>
                  <a:cubicBezTo>
                    <a:pt x="180321" y="179591"/>
                    <a:pt x="190851" y="183372"/>
                    <a:pt x="200675" y="179589"/>
                  </a:cubicBezTo>
                  <a:cubicBezTo>
                    <a:pt x="210499" y="175806"/>
                    <a:pt x="215918" y="165905"/>
                    <a:pt x="212774" y="157464"/>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1035">
              <a:extLst>
                <a:ext uri="{FF2B5EF4-FFF2-40B4-BE49-F238E27FC236}">
                  <a16:creationId xmlns:a16="http://schemas.microsoft.com/office/drawing/2014/main" id="{F225F00C-6966-DC42-B6D8-44B6ECFBDFC5}"/>
                </a:ext>
              </a:extLst>
            </p:cNvPr>
            <p:cNvSpPr/>
            <p:nvPr/>
          </p:nvSpPr>
          <p:spPr>
            <a:xfrm>
              <a:off x="6214845" y="3431876"/>
              <a:ext cx="129512" cy="171290"/>
            </a:xfrm>
            <a:custGeom>
              <a:avLst/>
              <a:gdLst>
                <a:gd name="connsiteX0" fmla="*/ 121384 w 129511"/>
                <a:gd name="connsiteY0" fmla="*/ 6050 h 171289"/>
                <a:gd name="connsiteX1" fmla="*/ 94716 w 129511"/>
                <a:gd name="connsiteY1" fmla="*/ 8260 h 171289"/>
                <a:gd name="connsiteX2" fmla="*/ 93349 w 129511"/>
                <a:gd name="connsiteY2" fmla="*/ 10088 h 171289"/>
                <a:gd name="connsiteX3" fmla="*/ 1567 w 129511"/>
                <a:gd name="connsiteY3" fmla="*/ 140585 h 171289"/>
                <a:gd name="connsiteX4" fmla="*/ 31095 w 129511"/>
                <a:gd name="connsiteY4" fmla="*/ 168785 h 171289"/>
                <a:gd name="connsiteX5" fmla="*/ 31095 w 129511"/>
                <a:gd name="connsiteY5" fmla="*/ 170248 h 171289"/>
                <a:gd name="connsiteX6" fmla="*/ 125096 w 129511"/>
                <a:gd name="connsiteY6" fmla="*/ 36606 h 171289"/>
                <a:gd name="connsiteX7" fmla="*/ 121384 w 129511"/>
                <a:gd name="connsiteY7" fmla="*/ 6050 h 17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11" h="171289">
                  <a:moveTo>
                    <a:pt x="121384" y="6050"/>
                  </a:moveTo>
                  <a:cubicBezTo>
                    <a:pt x="113409" y="-704"/>
                    <a:pt x="101470" y="285"/>
                    <a:pt x="94716" y="8260"/>
                  </a:cubicBezTo>
                  <a:cubicBezTo>
                    <a:pt x="94224" y="8841"/>
                    <a:pt x="93767" y="9451"/>
                    <a:pt x="93349" y="10088"/>
                  </a:cubicBezTo>
                  <a:lnTo>
                    <a:pt x="1567" y="140585"/>
                  </a:lnTo>
                  <a:cubicBezTo>
                    <a:pt x="18501" y="143633"/>
                    <a:pt x="31095" y="155095"/>
                    <a:pt x="31095" y="168785"/>
                  </a:cubicBezTo>
                  <a:lnTo>
                    <a:pt x="31095" y="170248"/>
                  </a:lnTo>
                  <a:lnTo>
                    <a:pt x="125096" y="36606"/>
                  </a:lnTo>
                  <a:cubicBezTo>
                    <a:pt x="131803" y="26957"/>
                    <a:pt x="130206" y="13812"/>
                    <a:pt x="121384" y="6050"/>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1036">
              <a:extLst>
                <a:ext uri="{FF2B5EF4-FFF2-40B4-BE49-F238E27FC236}">
                  <a16:creationId xmlns:a16="http://schemas.microsoft.com/office/drawing/2014/main" id="{91C86DE0-13C3-324E-9A93-F2768AFA241E}"/>
                </a:ext>
              </a:extLst>
            </p:cNvPr>
            <p:cNvSpPr/>
            <p:nvPr/>
          </p:nvSpPr>
          <p:spPr>
            <a:xfrm>
              <a:off x="6003733" y="3431874"/>
              <a:ext cx="129512" cy="171290"/>
            </a:xfrm>
            <a:custGeom>
              <a:avLst/>
              <a:gdLst>
                <a:gd name="connsiteX0" fmla="*/ 99692 w 129511"/>
                <a:gd name="connsiteY0" fmla="*/ 168779 h 171289"/>
                <a:gd name="connsiteX1" fmla="*/ 129223 w 129511"/>
                <a:gd name="connsiteY1" fmla="*/ 140579 h 171289"/>
                <a:gd name="connsiteX2" fmla="*/ 37439 w 129511"/>
                <a:gd name="connsiteY2" fmla="*/ 10089 h 171289"/>
                <a:gd name="connsiteX3" fmla="*/ 11232 w 129511"/>
                <a:gd name="connsiteY3" fmla="*/ 4684 h 171289"/>
                <a:gd name="connsiteX4" fmla="*/ 9404 w 129511"/>
                <a:gd name="connsiteY4" fmla="*/ 6052 h 171289"/>
                <a:gd name="connsiteX5" fmla="*/ 5711 w 129511"/>
                <a:gd name="connsiteY5" fmla="*/ 36608 h 171289"/>
                <a:gd name="connsiteX6" fmla="*/ 99711 w 129511"/>
                <a:gd name="connsiteY6" fmla="*/ 170249 h 17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11" h="171289">
                  <a:moveTo>
                    <a:pt x="99692" y="168779"/>
                  </a:moveTo>
                  <a:cubicBezTo>
                    <a:pt x="99692" y="155096"/>
                    <a:pt x="112286" y="143635"/>
                    <a:pt x="129223" y="140579"/>
                  </a:cubicBezTo>
                  <a:lnTo>
                    <a:pt x="37439" y="10089"/>
                  </a:lnTo>
                  <a:cubicBezTo>
                    <a:pt x="31695" y="1360"/>
                    <a:pt x="19962" y="-1060"/>
                    <a:pt x="11232" y="4684"/>
                  </a:cubicBezTo>
                  <a:cubicBezTo>
                    <a:pt x="10596" y="5102"/>
                    <a:pt x="9985" y="5559"/>
                    <a:pt x="9404" y="6052"/>
                  </a:cubicBezTo>
                  <a:cubicBezTo>
                    <a:pt x="588" y="13819"/>
                    <a:pt x="-1001" y="26964"/>
                    <a:pt x="5711" y="36608"/>
                  </a:cubicBezTo>
                  <a:lnTo>
                    <a:pt x="99711" y="170249"/>
                  </a:ln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1037">
              <a:extLst>
                <a:ext uri="{FF2B5EF4-FFF2-40B4-BE49-F238E27FC236}">
                  <a16:creationId xmlns:a16="http://schemas.microsoft.com/office/drawing/2014/main" id="{AEA6A1B6-83AE-694D-B258-BA7D15FFD30C}"/>
                </a:ext>
              </a:extLst>
            </p:cNvPr>
            <p:cNvSpPr/>
            <p:nvPr/>
          </p:nvSpPr>
          <p:spPr>
            <a:xfrm>
              <a:off x="6051451" y="3573106"/>
              <a:ext cx="248579" cy="459557"/>
            </a:xfrm>
            <a:custGeom>
              <a:avLst/>
              <a:gdLst>
                <a:gd name="connsiteX0" fmla="*/ 183861 w 248578"/>
                <a:gd name="connsiteY0" fmla="*/ 214304 h 459557"/>
                <a:gd name="connsiteX1" fmla="*/ 190681 w 248578"/>
                <a:gd name="connsiteY1" fmla="*/ 197839 h 459557"/>
                <a:gd name="connsiteX2" fmla="*/ 190681 w 248578"/>
                <a:gd name="connsiteY2" fmla="*/ 30567 h 459557"/>
                <a:gd name="connsiteX3" fmla="*/ 161151 w 248578"/>
                <a:gd name="connsiteY3" fmla="*/ 2367 h 459557"/>
                <a:gd name="connsiteX4" fmla="*/ 152168 w 248578"/>
                <a:gd name="connsiteY4" fmla="*/ 1567 h 459557"/>
                <a:gd name="connsiteX5" fmla="*/ 97492 w 248578"/>
                <a:gd name="connsiteY5" fmla="*/ 1567 h 459557"/>
                <a:gd name="connsiteX6" fmla="*/ 58987 w 248578"/>
                <a:gd name="connsiteY6" fmla="*/ 30556 h 459557"/>
                <a:gd name="connsiteX7" fmla="*/ 58987 w 248578"/>
                <a:gd name="connsiteY7" fmla="*/ 197835 h 459557"/>
                <a:gd name="connsiteX8" fmla="*/ 65807 w 248578"/>
                <a:gd name="connsiteY8" fmla="*/ 214300 h 459557"/>
                <a:gd name="connsiteX9" fmla="*/ 2585 w 248578"/>
                <a:gd name="connsiteY9" fmla="*/ 424002 h 459557"/>
                <a:gd name="connsiteX10" fmla="*/ 18847 w 248578"/>
                <a:gd name="connsiteY10" fmla="*/ 457606 h 459557"/>
                <a:gd name="connsiteX11" fmla="*/ 48463 w 248578"/>
                <a:gd name="connsiteY11" fmla="*/ 446293 h 459557"/>
                <a:gd name="connsiteX12" fmla="*/ 49553 w 248578"/>
                <a:gd name="connsiteY12" fmla="*/ 443302 h 459557"/>
                <a:gd name="connsiteX13" fmla="*/ 114819 w 248578"/>
                <a:gd name="connsiteY13" fmla="*/ 226827 h 459557"/>
                <a:gd name="connsiteX14" fmla="*/ 134854 w 248578"/>
                <a:gd name="connsiteY14" fmla="*/ 226827 h 459557"/>
                <a:gd name="connsiteX15" fmla="*/ 200117 w 248578"/>
                <a:gd name="connsiteY15" fmla="*/ 443301 h 459557"/>
                <a:gd name="connsiteX16" fmla="*/ 227836 w 248578"/>
                <a:gd name="connsiteY16" fmla="*/ 458695 h 459557"/>
                <a:gd name="connsiteX17" fmla="*/ 230824 w 248578"/>
                <a:gd name="connsiteY17" fmla="*/ 457606 h 459557"/>
                <a:gd name="connsiteX18" fmla="*/ 247086 w 248578"/>
                <a:gd name="connsiteY18" fmla="*/ 424002 h 4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578" h="459557">
                  <a:moveTo>
                    <a:pt x="183861" y="214304"/>
                  </a:moveTo>
                  <a:cubicBezTo>
                    <a:pt x="188141" y="209880"/>
                    <a:pt x="190579" y="203994"/>
                    <a:pt x="190681" y="197839"/>
                  </a:cubicBezTo>
                  <a:lnTo>
                    <a:pt x="190681" y="30567"/>
                  </a:lnTo>
                  <a:cubicBezTo>
                    <a:pt x="190681" y="16885"/>
                    <a:pt x="178087" y="5423"/>
                    <a:pt x="161151" y="2367"/>
                  </a:cubicBezTo>
                  <a:cubicBezTo>
                    <a:pt x="158186" y="1834"/>
                    <a:pt x="155180" y="1566"/>
                    <a:pt x="152168" y="1567"/>
                  </a:cubicBezTo>
                  <a:lnTo>
                    <a:pt x="97492" y="1567"/>
                  </a:lnTo>
                  <a:cubicBezTo>
                    <a:pt x="76227" y="1567"/>
                    <a:pt x="58987" y="14545"/>
                    <a:pt x="58987" y="30556"/>
                  </a:cubicBezTo>
                  <a:lnTo>
                    <a:pt x="58987" y="197835"/>
                  </a:lnTo>
                  <a:cubicBezTo>
                    <a:pt x="59089" y="203990"/>
                    <a:pt x="61527" y="209876"/>
                    <a:pt x="65807" y="214300"/>
                  </a:cubicBezTo>
                  <a:lnTo>
                    <a:pt x="2585" y="424002"/>
                  </a:lnTo>
                  <a:cubicBezTo>
                    <a:pt x="-1179" y="437696"/>
                    <a:pt x="5773" y="452061"/>
                    <a:pt x="18847" y="457606"/>
                  </a:cubicBezTo>
                  <a:cubicBezTo>
                    <a:pt x="30149" y="462661"/>
                    <a:pt x="43409" y="457595"/>
                    <a:pt x="48463" y="446293"/>
                  </a:cubicBezTo>
                  <a:cubicBezTo>
                    <a:pt x="48897" y="445323"/>
                    <a:pt x="49261" y="444323"/>
                    <a:pt x="49553" y="443302"/>
                  </a:cubicBezTo>
                  <a:lnTo>
                    <a:pt x="114819" y="226827"/>
                  </a:lnTo>
                  <a:lnTo>
                    <a:pt x="134854" y="226827"/>
                  </a:lnTo>
                  <a:lnTo>
                    <a:pt x="200117" y="443301"/>
                  </a:lnTo>
                  <a:cubicBezTo>
                    <a:pt x="203521" y="455207"/>
                    <a:pt x="215931" y="462099"/>
                    <a:pt x="227836" y="458695"/>
                  </a:cubicBezTo>
                  <a:cubicBezTo>
                    <a:pt x="228857" y="458403"/>
                    <a:pt x="229855" y="458039"/>
                    <a:pt x="230824" y="457606"/>
                  </a:cubicBezTo>
                  <a:cubicBezTo>
                    <a:pt x="243897" y="452060"/>
                    <a:pt x="250849" y="437696"/>
                    <a:pt x="247086" y="424002"/>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1038">
              <a:extLst>
                <a:ext uri="{FF2B5EF4-FFF2-40B4-BE49-F238E27FC236}">
                  <a16:creationId xmlns:a16="http://schemas.microsoft.com/office/drawing/2014/main" id="{34BD0F0A-2BF8-2C4F-9511-EC26A3C11DA8}"/>
                </a:ext>
              </a:extLst>
            </p:cNvPr>
            <p:cNvSpPr/>
            <p:nvPr/>
          </p:nvSpPr>
          <p:spPr>
            <a:xfrm>
              <a:off x="6124264" y="3445498"/>
              <a:ext cx="102356" cy="112800"/>
            </a:xfrm>
            <a:custGeom>
              <a:avLst/>
              <a:gdLst>
                <a:gd name="connsiteX0" fmla="*/ 102473 w 102355"/>
                <a:gd name="connsiteY0" fmla="*/ 57252 h 112800"/>
                <a:gd name="connsiteX1" fmla="*/ 52020 w 102355"/>
                <a:gd name="connsiteY1" fmla="*/ 112938 h 112800"/>
                <a:gd name="connsiteX2" fmla="*/ 1567 w 102355"/>
                <a:gd name="connsiteY2" fmla="*/ 57252 h 112800"/>
                <a:gd name="connsiteX3" fmla="*/ 52020 w 102355"/>
                <a:gd name="connsiteY3" fmla="*/ 1567 h 112800"/>
                <a:gd name="connsiteX4" fmla="*/ 102473 w 102355"/>
                <a:gd name="connsiteY4" fmla="*/ 57252 h 1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55" h="112800">
                  <a:moveTo>
                    <a:pt x="102473" y="57252"/>
                  </a:moveTo>
                  <a:cubicBezTo>
                    <a:pt x="102473" y="88007"/>
                    <a:pt x="79884" y="112938"/>
                    <a:pt x="52020" y="112938"/>
                  </a:cubicBezTo>
                  <a:cubicBezTo>
                    <a:pt x="24155" y="112938"/>
                    <a:pt x="1567" y="88007"/>
                    <a:pt x="1567" y="57252"/>
                  </a:cubicBezTo>
                  <a:cubicBezTo>
                    <a:pt x="1567" y="26498"/>
                    <a:pt x="24155" y="1567"/>
                    <a:pt x="52020" y="1567"/>
                  </a:cubicBezTo>
                  <a:cubicBezTo>
                    <a:pt x="79884" y="1567"/>
                    <a:pt x="102473" y="26498"/>
                    <a:pt x="102473" y="57252"/>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E4DB167F-CDA8-394B-8FD5-ED64820986B8}"/>
              </a:ext>
            </a:extLst>
          </p:cNvPr>
          <p:cNvSpPr txBox="1"/>
          <p:nvPr/>
        </p:nvSpPr>
        <p:spPr>
          <a:xfrm>
            <a:off x="7901636" y="5574149"/>
            <a:ext cx="4120493"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you want to see something, </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say something!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Email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aaron.stroud@acmpcarolinas.org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4" name="Picture 43">
            <a:extLst>
              <a:ext uri="{FF2B5EF4-FFF2-40B4-BE49-F238E27FC236}">
                <a16:creationId xmlns:a16="http://schemas.microsoft.com/office/drawing/2014/main" id="{84709697-3060-7547-94A1-20096AE40E49}"/>
              </a:ext>
            </a:extLst>
          </p:cNvPr>
          <p:cNvPicPr>
            <a:picLocks noChangeAspect="1"/>
          </p:cNvPicPr>
          <p:nvPr/>
        </p:nvPicPr>
        <p:blipFill>
          <a:blip r:embed="rId4"/>
          <a:stretch>
            <a:fillRect/>
          </a:stretch>
        </p:blipFill>
        <p:spPr>
          <a:xfrm>
            <a:off x="5054733" y="5224017"/>
            <a:ext cx="2623081" cy="1361984"/>
          </a:xfrm>
          <a:prstGeom prst="rect">
            <a:avLst/>
          </a:prstGeom>
        </p:spPr>
      </p:pic>
    </p:spTree>
    <p:extLst>
      <p:ext uri="{BB962C8B-B14F-4D97-AF65-F5344CB8AC3E}">
        <p14:creationId xmlns:p14="http://schemas.microsoft.com/office/powerpoint/2010/main" val="67442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Programming &amp; Events</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629198" y="3500809"/>
            <a:ext cx="5710503" cy="2939266"/>
          </a:xfrm>
          <a:prstGeom prst="rect">
            <a:avLst/>
          </a:prstGeom>
          <a:noFill/>
        </p:spPr>
        <p:txBody>
          <a:bodyPr wrap="square" rtlCol="0">
            <a:spAutoFit/>
          </a:bodyPr>
          <a:lstStyle>
            <a:defPPr>
              <a:defRPr lang="en-US"/>
            </a:defPPr>
            <a:lvl1pPr>
              <a:defRPr sz="2000"/>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Pay Off: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Play an active role in Program design &amp; delivery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 part of an excited and fun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Gain exposure and build your network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Montserrat Medium"/>
            </a:endParaRPr>
          </a:p>
        </p:txBody>
      </p:sp>
      <p:grpSp>
        <p:nvGrpSpPr>
          <p:cNvPr id="5" name="Graphic 257">
            <a:extLst>
              <a:ext uri="{FF2B5EF4-FFF2-40B4-BE49-F238E27FC236}">
                <a16:creationId xmlns:a16="http://schemas.microsoft.com/office/drawing/2014/main" id="{25A7F9FA-1C80-5C45-AF0A-169CB8D22188}"/>
              </a:ext>
            </a:extLst>
          </p:cNvPr>
          <p:cNvGrpSpPr/>
          <p:nvPr/>
        </p:nvGrpSpPr>
        <p:grpSpPr>
          <a:xfrm>
            <a:off x="10856128" y="5482322"/>
            <a:ext cx="1031071" cy="1241838"/>
            <a:chOff x="3269996" y="935404"/>
            <a:chExt cx="643886" cy="780568"/>
          </a:xfrm>
        </p:grpSpPr>
        <p:sp>
          <p:nvSpPr>
            <p:cNvPr id="6" name="Freeform: Shape 465">
              <a:extLst>
                <a:ext uri="{FF2B5EF4-FFF2-40B4-BE49-F238E27FC236}">
                  <a16:creationId xmlns:a16="http://schemas.microsoft.com/office/drawing/2014/main" id="{E64CF610-3623-9C41-ABFD-FCE27209CCA2}"/>
                </a:ext>
              </a:extLst>
            </p:cNvPr>
            <p:cNvSpPr/>
            <p:nvPr/>
          </p:nvSpPr>
          <p:spPr>
            <a:xfrm>
              <a:off x="3331707" y="1256900"/>
              <a:ext cx="69164" cy="69164"/>
            </a:xfrm>
            <a:custGeom>
              <a:avLst/>
              <a:gdLst>
                <a:gd name="connsiteX0" fmla="*/ 35361 w 69164"/>
                <a:gd name="connsiteY0" fmla="*/ 69187 h 69164"/>
                <a:gd name="connsiteX1" fmla="*/ 69187 w 69164"/>
                <a:gd name="connsiteY1" fmla="*/ 35061 h 69164"/>
                <a:gd name="connsiteX2" fmla="*/ 35061 w 69164"/>
                <a:gd name="connsiteY2" fmla="*/ 1235 h 69164"/>
                <a:gd name="connsiteX3" fmla="*/ 1235 w 69164"/>
                <a:gd name="connsiteY3" fmla="*/ 35213 h 69164"/>
                <a:gd name="connsiteX4" fmla="*/ 35358 w 69164"/>
                <a:gd name="connsiteY4" fmla="*/ 69187 h 69164"/>
                <a:gd name="connsiteX5" fmla="*/ 35361 w 69164"/>
                <a:gd name="connsiteY5" fmla="*/ 69187 h 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64" h="69164">
                  <a:moveTo>
                    <a:pt x="35361" y="69187"/>
                  </a:moveTo>
                  <a:cubicBezTo>
                    <a:pt x="54125" y="69104"/>
                    <a:pt x="69270" y="53826"/>
                    <a:pt x="69187" y="35061"/>
                  </a:cubicBezTo>
                  <a:cubicBezTo>
                    <a:pt x="69104" y="16297"/>
                    <a:pt x="53826" y="1153"/>
                    <a:pt x="35061" y="1235"/>
                  </a:cubicBezTo>
                  <a:cubicBezTo>
                    <a:pt x="16355" y="1318"/>
                    <a:pt x="1234" y="16506"/>
                    <a:pt x="1235" y="35213"/>
                  </a:cubicBezTo>
                  <a:cubicBezTo>
                    <a:pt x="1276" y="54017"/>
                    <a:pt x="16553" y="69228"/>
                    <a:pt x="35358" y="69187"/>
                  </a:cubicBezTo>
                  <a:cubicBezTo>
                    <a:pt x="35359" y="69187"/>
                    <a:pt x="35360" y="69187"/>
                    <a:pt x="35361" y="69187"/>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466">
              <a:extLst>
                <a:ext uri="{FF2B5EF4-FFF2-40B4-BE49-F238E27FC236}">
                  <a16:creationId xmlns:a16="http://schemas.microsoft.com/office/drawing/2014/main" id="{1514684E-D9D5-8948-BDC7-09F0B6D87AE6}"/>
                </a:ext>
              </a:extLst>
            </p:cNvPr>
            <p:cNvSpPr/>
            <p:nvPr/>
          </p:nvSpPr>
          <p:spPr>
            <a:xfrm>
              <a:off x="3268766" y="1333020"/>
              <a:ext cx="195965" cy="377110"/>
            </a:xfrm>
            <a:custGeom>
              <a:avLst/>
              <a:gdLst>
                <a:gd name="connsiteX0" fmla="*/ 194560 w 195965"/>
                <a:gd name="connsiteY0" fmla="*/ 145238 h 377109"/>
                <a:gd name="connsiteX1" fmla="*/ 147038 w 195965"/>
                <a:gd name="connsiteY1" fmla="*/ 16508 h 377109"/>
                <a:gd name="connsiteX2" fmla="*/ 140336 w 195965"/>
                <a:gd name="connsiteY2" fmla="*/ 9155 h 377109"/>
                <a:gd name="connsiteX3" fmla="*/ 118662 w 195965"/>
                <a:gd name="connsiteY3" fmla="*/ 1241 h 377109"/>
                <a:gd name="connsiteX4" fmla="*/ 77310 w 195965"/>
                <a:gd name="connsiteY4" fmla="*/ 1241 h 377109"/>
                <a:gd name="connsiteX5" fmla="*/ 54608 w 195965"/>
                <a:gd name="connsiteY5" fmla="*/ 10147 h 377109"/>
                <a:gd name="connsiteX6" fmla="*/ 49572 w 195965"/>
                <a:gd name="connsiteY6" fmla="*/ 16508 h 377109"/>
                <a:gd name="connsiteX7" fmla="*/ 2053 w 195965"/>
                <a:gd name="connsiteY7" fmla="*/ 145238 h 377109"/>
                <a:gd name="connsiteX8" fmla="*/ 13128 w 195965"/>
                <a:gd name="connsiteY8" fmla="*/ 165674 h 377109"/>
                <a:gd name="connsiteX9" fmla="*/ 34628 w 195965"/>
                <a:gd name="connsiteY9" fmla="*/ 157877 h 377109"/>
                <a:gd name="connsiteX10" fmla="*/ 48184 w 195965"/>
                <a:gd name="connsiteY10" fmla="*/ 121154 h 377109"/>
                <a:gd name="connsiteX11" fmla="*/ 48184 w 195965"/>
                <a:gd name="connsiteY11" fmla="*/ 162488 h 377109"/>
                <a:gd name="connsiteX12" fmla="*/ 56844 w 195965"/>
                <a:gd name="connsiteY12" fmla="*/ 179428 h 377109"/>
                <a:gd name="connsiteX13" fmla="*/ 45334 w 195965"/>
                <a:gd name="connsiteY13" fmla="*/ 354333 h 377109"/>
                <a:gd name="connsiteX14" fmla="*/ 65508 w 195965"/>
                <a:gd name="connsiteY14" fmla="*/ 376935 h 377109"/>
                <a:gd name="connsiteX15" fmla="*/ 88348 w 195965"/>
                <a:gd name="connsiteY15" fmla="*/ 358720 h 377109"/>
                <a:gd name="connsiteX16" fmla="*/ 88408 w 195965"/>
                <a:gd name="connsiteY16" fmla="*/ 358102 h 377109"/>
                <a:gd name="connsiteX17" fmla="*/ 97987 w 195965"/>
                <a:gd name="connsiteY17" fmla="*/ 212599 h 377109"/>
                <a:gd name="connsiteX18" fmla="*/ 107565 w 195965"/>
                <a:gd name="connsiteY18" fmla="*/ 358102 h 377109"/>
                <a:gd name="connsiteX19" fmla="*/ 129853 w 195965"/>
                <a:gd name="connsiteY19" fmla="*/ 376995 h 377109"/>
                <a:gd name="connsiteX20" fmla="*/ 130468 w 195965"/>
                <a:gd name="connsiteY20" fmla="*/ 376935 h 377109"/>
                <a:gd name="connsiteX21" fmla="*/ 150644 w 195965"/>
                <a:gd name="connsiteY21" fmla="*/ 354333 h 377109"/>
                <a:gd name="connsiteX22" fmla="*/ 139127 w 195965"/>
                <a:gd name="connsiteY22" fmla="*/ 179421 h 377109"/>
                <a:gd name="connsiteX23" fmla="*/ 147792 w 195965"/>
                <a:gd name="connsiteY23" fmla="*/ 162481 h 377109"/>
                <a:gd name="connsiteX24" fmla="*/ 147792 w 195965"/>
                <a:gd name="connsiteY24" fmla="*/ 119425 h 377109"/>
                <a:gd name="connsiteX25" fmla="*/ 161989 w 195965"/>
                <a:gd name="connsiteY25" fmla="*/ 157877 h 377109"/>
                <a:gd name="connsiteX26" fmla="*/ 183486 w 195965"/>
                <a:gd name="connsiteY26" fmla="*/ 165674 h 377109"/>
                <a:gd name="connsiteX27" fmla="*/ 194560 w 195965"/>
                <a:gd name="connsiteY27" fmla="*/ 145238 h 3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965" h="377109">
                  <a:moveTo>
                    <a:pt x="194560" y="145238"/>
                  </a:moveTo>
                  <a:lnTo>
                    <a:pt x="147038" y="16508"/>
                  </a:lnTo>
                  <a:cubicBezTo>
                    <a:pt x="145821" y="13294"/>
                    <a:pt x="143424" y="10664"/>
                    <a:pt x="140336" y="9155"/>
                  </a:cubicBezTo>
                  <a:cubicBezTo>
                    <a:pt x="134336" y="3932"/>
                    <a:pt x="126616" y="1113"/>
                    <a:pt x="118662" y="1241"/>
                  </a:cubicBezTo>
                  <a:lnTo>
                    <a:pt x="77310" y="1241"/>
                  </a:lnTo>
                  <a:cubicBezTo>
                    <a:pt x="68861" y="1079"/>
                    <a:pt x="60694" y="4283"/>
                    <a:pt x="54608" y="10147"/>
                  </a:cubicBezTo>
                  <a:cubicBezTo>
                    <a:pt x="52306" y="11689"/>
                    <a:pt x="50545" y="13914"/>
                    <a:pt x="49572" y="16508"/>
                  </a:cubicBezTo>
                  <a:lnTo>
                    <a:pt x="2053" y="145238"/>
                  </a:lnTo>
                  <a:cubicBezTo>
                    <a:pt x="-825" y="153033"/>
                    <a:pt x="4135" y="162188"/>
                    <a:pt x="13128" y="165674"/>
                  </a:cubicBezTo>
                  <a:cubicBezTo>
                    <a:pt x="22121" y="169160"/>
                    <a:pt x="31751" y="165674"/>
                    <a:pt x="34628" y="157877"/>
                  </a:cubicBezTo>
                  <a:lnTo>
                    <a:pt x="48184" y="121154"/>
                  </a:lnTo>
                  <a:lnTo>
                    <a:pt x="48184" y="162488"/>
                  </a:lnTo>
                  <a:cubicBezTo>
                    <a:pt x="48332" y="169161"/>
                    <a:pt x="51522" y="175400"/>
                    <a:pt x="56844" y="179428"/>
                  </a:cubicBezTo>
                  <a:lnTo>
                    <a:pt x="45334" y="354333"/>
                  </a:lnTo>
                  <a:cubicBezTo>
                    <a:pt x="44578" y="365773"/>
                    <a:pt x="53612" y="375894"/>
                    <a:pt x="65508" y="376935"/>
                  </a:cubicBezTo>
                  <a:cubicBezTo>
                    <a:pt x="76845" y="378212"/>
                    <a:pt x="87071" y="370057"/>
                    <a:pt x="88348" y="358720"/>
                  </a:cubicBezTo>
                  <a:cubicBezTo>
                    <a:pt x="88371" y="358514"/>
                    <a:pt x="88391" y="358308"/>
                    <a:pt x="88408" y="358102"/>
                  </a:cubicBezTo>
                  <a:lnTo>
                    <a:pt x="97987" y="212599"/>
                  </a:lnTo>
                  <a:lnTo>
                    <a:pt x="107565" y="358102"/>
                  </a:lnTo>
                  <a:cubicBezTo>
                    <a:pt x="108503" y="369474"/>
                    <a:pt x="118482" y="377932"/>
                    <a:pt x="129853" y="376995"/>
                  </a:cubicBezTo>
                  <a:cubicBezTo>
                    <a:pt x="130059" y="376978"/>
                    <a:pt x="130263" y="376958"/>
                    <a:pt x="130468" y="376935"/>
                  </a:cubicBezTo>
                  <a:cubicBezTo>
                    <a:pt x="142364" y="375894"/>
                    <a:pt x="151397" y="365773"/>
                    <a:pt x="150644" y="354333"/>
                  </a:cubicBezTo>
                  <a:lnTo>
                    <a:pt x="139127" y="179421"/>
                  </a:lnTo>
                  <a:cubicBezTo>
                    <a:pt x="144451" y="175394"/>
                    <a:pt x="147643" y="169155"/>
                    <a:pt x="147792" y="162481"/>
                  </a:cubicBezTo>
                  <a:lnTo>
                    <a:pt x="147792" y="119425"/>
                  </a:lnTo>
                  <a:lnTo>
                    <a:pt x="161989" y="157877"/>
                  </a:lnTo>
                  <a:cubicBezTo>
                    <a:pt x="164866" y="165677"/>
                    <a:pt x="174494" y="169168"/>
                    <a:pt x="183486" y="165674"/>
                  </a:cubicBezTo>
                  <a:cubicBezTo>
                    <a:pt x="192477" y="162180"/>
                    <a:pt x="197434" y="153033"/>
                    <a:pt x="194560" y="145238"/>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467">
              <a:extLst>
                <a:ext uri="{FF2B5EF4-FFF2-40B4-BE49-F238E27FC236}">
                  <a16:creationId xmlns:a16="http://schemas.microsoft.com/office/drawing/2014/main" id="{AAFE29B3-DEB5-EB4C-AC1E-DFB76D57C363}"/>
                </a:ext>
              </a:extLst>
            </p:cNvPr>
            <p:cNvSpPr/>
            <p:nvPr/>
          </p:nvSpPr>
          <p:spPr>
            <a:xfrm>
              <a:off x="3610549" y="1256900"/>
              <a:ext cx="69164" cy="69164"/>
            </a:xfrm>
            <a:custGeom>
              <a:avLst/>
              <a:gdLst>
                <a:gd name="connsiteX0" fmla="*/ 35361 w 69164"/>
                <a:gd name="connsiteY0" fmla="*/ 69187 h 69164"/>
                <a:gd name="connsiteX1" fmla="*/ 69187 w 69164"/>
                <a:gd name="connsiteY1" fmla="*/ 35061 h 69164"/>
                <a:gd name="connsiteX2" fmla="*/ 35061 w 69164"/>
                <a:gd name="connsiteY2" fmla="*/ 1235 h 69164"/>
                <a:gd name="connsiteX3" fmla="*/ 1235 w 69164"/>
                <a:gd name="connsiteY3" fmla="*/ 35213 h 69164"/>
                <a:gd name="connsiteX4" fmla="*/ 35361 w 69164"/>
                <a:gd name="connsiteY4" fmla="*/ 69187 h 6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4" h="69164">
                  <a:moveTo>
                    <a:pt x="35361" y="69187"/>
                  </a:moveTo>
                  <a:cubicBezTo>
                    <a:pt x="54125" y="69104"/>
                    <a:pt x="69270" y="53826"/>
                    <a:pt x="69187" y="35061"/>
                  </a:cubicBezTo>
                  <a:cubicBezTo>
                    <a:pt x="69104" y="16297"/>
                    <a:pt x="53826" y="1153"/>
                    <a:pt x="35061" y="1235"/>
                  </a:cubicBezTo>
                  <a:cubicBezTo>
                    <a:pt x="16355" y="1318"/>
                    <a:pt x="1234" y="16506"/>
                    <a:pt x="1235" y="35213"/>
                  </a:cubicBezTo>
                  <a:cubicBezTo>
                    <a:pt x="1277" y="54018"/>
                    <a:pt x="16555" y="69229"/>
                    <a:pt x="35361" y="69187"/>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468">
              <a:extLst>
                <a:ext uri="{FF2B5EF4-FFF2-40B4-BE49-F238E27FC236}">
                  <a16:creationId xmlns:a16="http://schemas.microsoft.com/office/drawing/2014/main" id="{CC0F24B5-B0FD-A748-AC9E-F5E4598EE8E8}"/>
                </a:ext>
              </a:extLst>
            </p:cNvPr>
            <p:cNvSpPr/>
            <p:nvPr/>
          </p:nvSpPr>
          <p:spPr>
            <a:xfrm>
              <a:off x="3547603" y="1333020"/>
              <a:ext cx="195965" cy="377110"/>
            </a:xfrm>
            <a:custGeom>
              <a:avLst/>
              <a:gdLst>
                <a:gd name="connsiteX0" fmla="*/ 194561 w 195965"/>
                <a:gd name="connsiteY0" fmla="*/ 145238 h 377109"/>
                <a:gd name="connsiteX1" fmla="*/ 147042 w 195965"/>
                <a:gd name="connsiteY1" fmla="*/ 16508 h 377109"/>
                <a:gd name="connsiteX2" fmla="*/ 140340 w 195965"/>
                <a:gd name="connsiteY2" fmla="*/ 9155 h 377109"/>
                <a:gd name="connsiteX3" fmla="*/ 118668 w 195965"/>
                <a:gd name="connsiteY3" fmla="*/ 1241 h 377109"/>
                <a:gd name="connsiteX4" fmla="*/ 77308 w 195965"/>
                <a:gd name="connsiteY4" fmla="*/ 1241 h 377109"/>
                <a:gd name="connsiteX5" fmla="*/ 54606 w 195965"/>
                <a:gd name="connsiteY5" fmla="*/ 10147 h 377109"/>
                <a:gd name="connsiteX6" fmla="*/ 49570 w 195965"/>
                <a:gd name="connsiteY6" fmla="*/ 16508 h 377109"/>
                <a:gd name="connsiteX7" fmla="*/ 2052 w 195965"/>
                <a:gd name="connsiteY7" fmla="*/ 145238 h 377109"/>
                <a:gd name="connsiteX8" fmla="*/ 13129 w 195965"/>
                <a:gd name="connsiteY8" fmla="*/ 165674 h 377109"/>
                <a:gd name="connsiteX9" fmla="*/ 34627 w 195965"/>
                <a:gd name="connsiteY9" fmla="*/ 157877 h 377109"/>
                <a:gd name="connsiteX10" fmla="*/ 48183 w 195965"/>
                <a:gd name="connsiteY10" fmla="*/ 121154 h 377109"/>
                <a:gd name="connsiteX11" fmla="*/ 48183 w 195965"/>
                <a:gd name="connsiteY11" fmla="*/ 162488 h 377109"/>
                <a:gd name="connsiteX12" fmla="*/ 56844 w 195965"/>
                <a:gd name="connsiteY12" fmla="*/ 179428 h 377109"/>
                <a:gd name="connsiteX13" fmla="*/ 45325 w 195965"/>
                <a:gd name="connsiteY13" fmla="*/ 354326 h 377109"/>
                <a:gd name="connsiteX14" fmla="*/ 65502 w 195965"/>
                <a:gd name="connsiteY14" fmla="*/ 376928 h 377109"/>
                <a:gd name="connsiteX15" fmla="*/ 88342 w 195965"/>
                <a:gd name="connsiteY15" fmla="*/ 358713 h 377109"/>
                <a:gd name="connsiteX16" fmla="*/ 88402 w 195965"/>
                <a:gd name="connsiteY16" fmla="*/ 358096 h 377109"/>
                <a:gd name="connsiteX17" fmla="*/ 97980 w 195965"/>
                <a:gd name="connsiteY17" fmla="*/ 212592 h 377109"/>
                <a:gd name="connsiteX18" fmla="*/ 107557 w 195965"/>
                <a:gd name="connsiteY18" fmla="*/ 358096 h 377109"/>
                <a:gd name="connsiteX19" fmla="*/ 129846 w 195965"/>
                <a:gd name="connsiteY19" fmla="*/ 376988 h 377109"/>
                <a:gd name="connsiteX20" fmla="*/ 130462 w 195965"/>
                <a:gd name="connsiteY20" fmla="*/ 376928 h 377109"/>
                <a:gd name="connsiteX21" fmla="*/ 150639 w 195965"/>
                <a:gd name="connsiteY21" fmla="*/ 354326 h 377109"/>
                <a:gd name="connsiteX22" fmla="*/ 139126 w 195965"/>
                <a:gd name="connsiteY22" fmla="*/ 179421 h 377109"/>
                <a:gd name="connsiteX23" fmla="*/ 147783 w 195965"/>
                <a:gd name="connsiteY23" fmla="*/ 162481 h 377109"/>
                <a:gd name="connsiteX24" fmla="*/ 147783 w 195965"/>
                <a:gd name="connsiteY24" fmla="*/ 119425 h 377109"/>
                <a:gd name="connsiteX25" fmla="*/ 161980 w 195965"/>
                <a:gd name="connsiteY25" fmla="*/ 157877 h 377109"/>
                <a:gd name="connsiteX26" fmla="*/ 183478 w 195965"/>
                <a:gd name="connsiteY26" fmla="*/ 165674 h 377109"/>
                <a:gd name="connsiteX27" fmla="*/ 194561 w 195965"/>
                <a:gd name="connsiteY27" fmla="*/ 145238 h 3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965" h="377109">
                  <a:moveTo>
                    <a:pt x="194561" y="145238"/>
                  </a:moveTo>
                  <a:lnTo>
                    <a:pt x="147042" y="16508"/>
                  </a:lnTo>
                  <a:cubicBezTo>
                    <a:pt x="145825" y="13294"/>
                    <a:pt x="143428" y="10664"/>
                    <a:pt x="140340" y="9155"/>
                  </a:cubicBezTo>
                  <a:cubicBezTo>
                    <a:pt x="134341" y="3932"/>
                    <a:pt x="126621" y="1113"/>
                    <a:pt x="118668" y="1241"/>
                  </a:cubicBezTo>
                  <a:lnTo>
                    <a:pt x="77308" y="1241"/>
                  </a:lnTo>
                  <a:cubicBezTo>
                    <a:pt x="68859" y="1079"/>
                    <a:pt x="60691" y="4283"/>
                    <a:pt x="54606" y="10147"/>
                  </a:cubicBezTo>
                  <a:cubicBezTo>
                    <a:pt x="52304" y="11689"/>
                    <a:pt x="50543" y="13914"/>
                    <a:pt x="49570" y="16508"/>
                  </a:cubicBezTo>
                  <a:lnTo>
                    <a:pt x="2052" y="145238"/>
                  </a:lnTo>
                  <a:cubicBezTo>
                    <a:pt x="-824" y="153033"/>
                    <a:pt x="4136" y="162188"/>
                    <a:pt x="13129" y="165674"/>
                  </a:cubicBezTo>
                  <a:cubicBezTo>
                    <a:pt x="22122" y="169160"/>
                    <a:pt x="31749" y="165674"/>
                    <a:pt x="34627" y="157877"/>
                  </a:cubicBezTo>
                  <a:lnTo>
                    <a:pt x="48183" y="121154"/>
                  </a:lnTo>
                  <a:lnTo>
                    <a:pt x="48183" y="162488"/>
                  </a:lnTo>
                  <a:cubicBezTo>
                    <a:pt x="48331" y="169161"/>
                    <a:pt x="51521" y="175400"/>
                    <a:pt x="56844" y="179428"/>
                  </a:cubicBezTo>
                  <a:lnTo>
                    <a:pt x="45325" y="354326"/>
                  </a:lnTo>
                  <a:cubicBezTo>
                    <a:pt x="44570" y="365766"/>
                    <a:pt x="53604" y="375887"/>
                    <a:pt x="65502" y="376928"/>
                  </a:cubicBezTo>
                  <a:cubicBezTo>
                    <a:pt x="76839" y="378205"/>
                    <a:pt x="87065" y="370050"/>
                    <a:pt x="88342" y="358713"/>
                  </a:cubicBezTo>
                  <a:cubicBezTo>
                    <a:pt x="88365" y="358508"/>
                    <a:pt x="88385" y="358302"/>
                    <a:pt x="88402" y="358096"/>
                  </a:cubicBezTo>
                  <a:lnTo>
                    <a:pt x="97980" y="212592"/>
                  </a:lnTo>
                  <a:lnTo>
                    <a:pt x="107557" y="358096"/>
                  </a:lnTo>
                  <a:cubicBezTo>
                    <a:pt x="108495" y="369467"/>
                    <a:pt x="118474" y="377926"/>
                    <a:pt x="129846" y="376988"/>
                  </a:cubicBezTo>
                  <a:cubicBezTo>
                    <a:pt x="130052" y="376971"/>
                    <a:pt x="130257" y="376951"/>
                    <a:pt x="130462" y="376928"/>
                  </a:cubicBezTo>
                  <a:cubicBezTo>
                    <a:pt x="142359" y="375887"/>
                    <a:pt x="151391" y="365766"/>
                    <a:pt x="150639" y="354326"/>
                  </a:cubicBezTo>
                  <a:lnTo>
                    <a:pt x="139126" y="179421"/>
                  </a:lnTo>
                  <a:cubicBezTo>
                    <a:pt x="144447" y="175393"/>
                    <a:pt x="147636" y="169153"/>
                    <a:pt x="147783" y="162481"/>
                  </a:cubicBezTo>
                  <a:lnTo>
                    <a:pt x="147783" y="119425"/>
                  </a:lnTo>
                  <a:lnTo>
                    <a:pt x="161980" y="157877"/>
                  </a:lnTo>
                  <a:cubicBezTo>
                    <a:pt x="164857" y="165677"/>
                    <a:pt x="174487" y="169168"/>
                    <a:pt x="183478" y="165674"/>
                  </a:cubicBezTo>
                  <a:cubicBezTo>
                    <a:pt x="192470" y="162180"/>
                    <a:pt x="197438" y="153033"/>
                    <a:pt x="194561" y="145238"/>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469">
              <a:extLst>
                <a:ext uri="{FF2B5EF4-FFF2-40B4-BE49-F238E27FC236}">
                  <a16:creationId xmlns:a16="http://schemas.microsoft.com/office/drawing/2014/main" id="{BA83AC27-3A3D-E643-B2E1-64D49C809896}"/>
                </a:ext>
              </a:extLst>
            </p:cNvPr>
            <p:cNvSpPr/>
            <p:nvPr/>
          </p:nvSpPr>
          <p:spPr>
            <a:xfrm>
              <a:off x="3537232" y="1169942"/>
              <a:ext cx="118567" cy="158090"/>
            </a:xfrm>
            <a:custGeom>
              <a:avLst/>
              <a:gdLst>
                <a:gd name="connsiteX0" fmla="*/ 110908 w 118567"/>
                <a:gd name="connsiteY0" fmla="*/ 5373 h 158089"/>
                <a:gd name="connsiteX1" fmla="*/ 86621 w 118567"/>
                <a:gd name="connsiteY1" fmla="*/ 7261 h 158089"/>
                <a:gd name="connsiteX2" fmla="*/ 85247 w 118567"/>
                <a:gd name="connsiteY2" fmla="*/ 9103 h 158089"/>
                <a:gd name="connsiteX3" fmla="*/ 1235 w 118567"/>
                <a:gd name="connsiteY3" fmla="*/ 129647 h 158089"/>
                <a:gd name="connsiteX4" fmla="*/ 28263 w 118567"/>
                <a:gd name="connsiteY4" fmla="*/ 155687 h 158089"/>
                <a:gd name="connsiteX5" fmla="*/ 28263 w 118567"/>
                <a:gd name="connsiteY5" fmla="*/ 157044 h 158089"/>
                <a:gd name="connsiteX6" fmla="*/ 114297 w 118567"/>
                <a:gd name="connsiteY6" fmla="*/ 33602 h 158089"/>
                <a:gd name="connsiteX7" fmla="*/ 110908 w 118567"/>
                <a:gd name="connsiteY7" fmla="*/ 5373 h 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67" h="158089">
                  <a:moveTo>
                    <a:pt x="110908" y="5373"/>
                  </a:moveTo>
                  <a:cubicBezTo>
                    <a:pt x="103680" y="-812"/>
                    <a:pt x="92807" y="33"/>
                    <a:pt x="86621" y="7261"/>
                  </a:cubicBezTo>
                  <a:cubicBezTo>
                    <a:pt x="86123" y="7844"/>
                    <a:pt x="85663" y="8459"/>
                    <a:pt x="85247" y="9103"/>
                  </a:cubicBezTo>
                  <a:lnTo>
                    <a:pt x="1235" y="129647"/>
                  </a:lnTo>
                  <a:cubicBezTo>
                    <a:pt x="16738" y="132461"/>
                    <a:pt x="28263" y="143048"/>
                    <a:pt x="28263" y="155687"/>
                  </a:cubicBezTo>
                  <a:lnTo>
                    <a:pt x="28263" y="157044"/>
                  </a:lnTo>
                  <a:lnTo>
                    <a:pt x="114297" y="33602"/>
                  </a:lnTo>
                  <a:cubicBezTo>
                    <a:pt x="120438" y="24682"/>
                    <a:pt x="118986" y="12587"/>
                    <a:pt x="110908" y="5373"/>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470">
              <a:extLst>
                <a:ext uri="{FF2B5EF4-FFF2-40B4-BE49-F238E27FC236}">
                  <a16:creationId xmlns:a16="http://schemas.microsoft.com/office/drawing/2014/main" id="{16DE3736-2295-2945-B0E3-AB97EABBAA24}"/>
                </a:ext>
              </a:extLst>
            </p:cNvPr>
            <p:cNvSpPr/>
            <p:nvPr/>
          </p:nvSpPr>
          <p:spPr>
            <a:xfrm>
              <a:off x="3356422" y="1169937"/>
              <a:ext cx="118567" cy="158090"/>
            </a:xfrm>
            <a:custGeom>
              <a:avLst/>
              <a:gdLst>
                <a:gd name="connsiteX0" fmla="*/ 91059 w 118567"/>
                <a:gd name="connsiteY0" fmla="*/ 155689 h 158089"/>
                <a:gd name="connsiteX1" fmla="*/ 118089 w 118567"/>
                <a:gd name="connsiteY1" fmla="*/ 129648 h 158089"/>
                <a:gd name="connsiteX2" fmla="*/ 34076 w 118567"/>
                <a:gd name="connsiteY2" fmla="*/ 9105 h 158089"/>
                <a:gd name="connsiteX3" fmla="*/ 10259 w 118567"/>
                <a:gd name="connsiteY3" fmla="*/ 4000 h 158089"/>
                <a:gd name="connsiteX4" fmla="*/ 8416 w 118567"/>
                <a:gd name="connsiteY4" fmla="*/ 5375 h 158089"/>
                <a:gd name="connsiteX5" fmla="*/ 5025 w 118567"/>
                <a:gd name="connsiteY5" fmla="*/ 33601 h 158089"/>
                <a:gd name="connsiteX6" fmla="*/ 91059 w 118567"/>
                <a:gd name="connsiteY6" fmla="*/ 157042 h 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67" h="158089">
                  <a:moveTo>
                    <a:pt x="91059" y="155689"/>
                  </a:moveTo>
                  <a:cubicBezTo>
                    <a:pt x="91059" y="143050"/>
                    <a:pt x="102586" y="132469"/>
                    <a:pt x="118089" y="129648"/>
                  </a:cubicBezTo>
                  <a:lnTo>
                    <a:pt x="34076" y="9105"/>
                  </a:lnTo>
                  <a:cubicBezTo>
                    <a:pt x="28909" y="1118"/>
                    <a:pt x="18246" y="-1167"/>
                    <a:pt x="10259" y="4000"/>
                  </a:cubicBezTo>
                  <a:cubicBezTo>
                    <a:pt x="9615" y="4417"/>
                    <a:pt x="8999" y="4876"/>
                    <a:pt x="8416" y="5375"/>
                  </a:cubicBezTo>
                  <a:cubicBezTo>
                    <a:pt x="338" y="12587"/>
                    <a:pt x="-1114" y="24681"/>
                    <a:pt x="5025" y="33601"/>
                  </a:cubicBezTo>
                  <a:lnTo>
                    <a:pt x="91059" y="157042"/>
                  </a:ln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471">
              <a:extLst>
                <a:ext uri="{FF2B5EF4-FFF2-40B4-BE49-F238E27FC236}">
                  <a16:creationId xmlns:a16="http://schemas.microsoft.com/office/drawing/2014/main" id="{8810B7F5-2AB1-FA45-8FDF-6CFCA696013B}"/>
                </a:ext>
              </a:extLst>
            </p:cNvPr>
            <p:cNvSpPr/>
            <p:nvPr/>
          </p:nvSpPr>
          <p:spPr>
            <a:xfrm>
              <a:off x="3391772" y="1292346"/>
              <a:ext cx="227254" cy="424866"/>
            </a:xfrm>
            <a:custGeom>
              <a:avLst/>
              <a:gdLst>
                <a:gd name="connsiteX0" fmla="*/ 168101 w 227253"/>
                <a:gd name="connsiteY0" fmla="*/ 197734 h 424866"/>
                <a:gd name="connsiteX1" fmla="*/ 174344 w 227253"/>
                <a:gd name="connsiteY1" fmla="*/ 182526 h 424866"/>
                <a:gd name="connsiteX2" fmla="*/ 174344 w 227253"/>
                <a:gd name="connsiteY2" fmla="*/ 28013 h 424866"/>
                <a:gd name="connsiteX3" fmla="*/ 147316 w 227253"/>
                <a:gd name="connsiteY3" fmla="*/ 1973 h 424866"/>
                <a:gd name="connsiteX4" fmla="*/ 139100 w 227253"/>
                <a:gd name="connsiteY4" fmla="*/ 1235 h 424866"/>
                <a:gd name="connsiteX5" fmla="*/ 89048 w 227253"/>
                <a:gd name="connsiteY5" fmla="*/ 1235 h 424866"/>
                <a:gd name="connsiteX6" fmla="*/ 53807 w 227253"/>
                <a:gd name="connsiteY6" fmla="*/ 28013 h 424866"/>
                <a:gd name="connsiteX7" fmla="*/ 53807 w 227253"/>
                <a:gd name="connsiteY7" fmla="*/ 182526 h 424866"/>
                <a:gd name="connsiteX8" fmla="*/ 60049 w 227253"/>
                <a:gd name="connsiteY8" fmla="*/ 197734 h 424866"/>
                <a:gd name="connsiteX9" fmla="*/ 2176 w 227253"/>
                <a:gd name="connsiteY9" fmla="*/ 391432 h 424866"/>
                <a:gd name="connsiteX10" fmla="*/ 17061 w 227253"/>
                <a:gd name="connsiteY10" fmla="*/ 422473 h 424866"/>
                <a:gd name="connsiteX11" fmla="*/ 44121 w 227253"/>
                <a:gd name="connsiteY11" fmla="*/ 412157 h 424866"/>
                <a:gd name="connsiteX12" fmla="*/ 45165 w 227253"/>
                <a:gd name="connsiteY12" fmla="*/ 409260 h 424866"/>
                <a:gd name="connsiteX13" fmla="*/ 104905 w 227253"/>
                <a:gd name="connsiteY13" fmla="*/ 209304 h 424866"/>
                <a:gd name="connsiteX14" fmla="*/ 123242 w 227253"/>
                <a:gd name="connsiteY14" fmla="*/ 209304 h 424866"/>
                <a:gd name="connsiteX15" fmla="*/ 182980 w 227253"/>
                <a:gd name="connsiteY15" fmla="*/ 409260 h 424866"/>
                <a:gd name="connsiteX16" fmla="*/ 208189 w 227253"/>
                <a:gd name="connsiteY16" fmla="*/ 423517 h 424866"/>
                <a:gd name="connsiteX17" fmla="*/ 211085 w 227253"/>
                <a:gd name="connsiteY17" fmla="*/ 422473 h 424866"/>
                <a:gd name="connsiteX18" fmla="*/ 225970 w 227253"/>
                <a:gd name="connsiteY18" fmla="*/ 391433 h 4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7253" h="424866">
                  <a:moveTo>
                    <a:pt x="168101" y="197734"/>
                  </a:moveTo>
                  <a:cubicBezTo>
                    <a:pt x="172025" y="193633"/>
                    <a:pt x="174255" y="188201"/>
                    <a:pt x="174344" y="182526"/>
                  </a:cubicBezTo>
                  <a:lnTo>
                    <a:pt x="174344" y="28013"/>
                  </a:lnTo>
                  <a:cubicBezTo>
                    <a:pt x="174344" y="15373"/>
                    <a:pt x="162817" y="4785"/>
                    <a:pt x="147316" y="1973"/>
                  </a:cubicBezTo>
                  <a:cubicBezTo>
                    <a:pt x="144605" y="1482"/>
                    <a:pt x="141855" y="1235"/>
                    <a:pt x="139100" y="1235"/>
                  </a:cubicBezTo>
                  <a:lnTo>
                    <a:pt x="89048" y="1235"/>
                  </a:lnTo>
                  <a:cubicBezTo>
                    <a:pt x="69582" y="1235"/>
                    <a:pt x="53807" y="13224"/>
                    <a:pt x="53807" y="28013"/>
                  </a:cubicBezTo>
                  <a:lnTo>
                    <a:pt x="53807" y="182526"/>
                  </a:lnTo>
                  <a:cubicBezTo>
                    <a:pt x="53897" y="188201"/>
                    <a:pt x="56126" y="193632"/>
                    <a:pt x="60049" y="197734"/>
                  </a:cubicBezTo>
                  <a:lnTo>
                    <a:pt x="2176" y="391432"/>
                  </a:lnTo>
                  <a:cubicBezTo>
                    <a:pt x="-1287" y="404042"/>
                    <a:pt x="5060" y="417279"/>
                    <a:pt x="17061" y="422473"/>
                  </a:cubicBezTo>
                  <a:cubicBezTo>
                    <a:pt x="27383" y="427097"/>
                    <a:pt x="39498" y="422478"/>
                    <a:pt x="44121" y="412157"/>
                  </a:cubicBezTo>
                  <a:cubicBezTo>
                    <a:pt x="44541" y="411219"/>
                    <a:pt x="44890" y="410250"/>
                    <a:pt x="45165" y="409260"/>
                  </a:cubicBezTo>
                  <a:lnTo>
                    <a:pt x="104905" y="209304"/>
                  </a:lnTo>
                  <a:lnTo>
                    <a:pt x="123242" y="209304"/>
                  </a:lnTo>
                  <a:lnTo>
                    <a:pt x="182980" y="409260"/>
                  </a:lnTo>
                  <a:cubicBezTo>
                    <a:pt x="186004" y="420158"/>
                    <a:pt x="197291" y="426541"/>
                    <a:pt x="208189" y="423517"/>
                  </a:cubicBezTo>
                  <a:cubicBezTo>
                    <a:pt x="209180" y="423242"/>
                    <a:pt x="210148" y="422893"/>
                    <a:pt x="211085" y="422473"/>
                  </a:cubicBezTo>
                  <a:cubicBezTo>
                    <a:pt x="223086" y="417279"/>
                    <a:pt x="229434" y="404044"/>
                    <a:pt x="225970" y="391433"/>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472">
              <a:extLst>
                <a:ext uri="{FF2B5EF4-FFF2-40B4-BE49-F238E27FC236}">
                  <a16:creationId xmlns:a16="http://schemas.microsoft.com/office/drawing/2014/main" id="{0C1D2213-504C-AD4D-A16A-7ECACF6CC3E2}"/>
                </a:ext>
              </a:extLst>
            </p:cNvPr>
            <p:cNvSpPr/>
            <p:nvPr/>
          </p:nvSpPr>
          <p:spPr>
            <a:xfrm>
              <a:off x="3458428" y="1180451"/>
              <a:ext cx="95513" cy="95513"/>
            </a:xfrm>
            <a:custGeom>
              <a:avLst/>
              <a:gdLst>
                <a:gd name="connsiteX0" fmla="*/ 47418 w 95512"/>
                <a:gd name="connsiteY0" fmla="*/ 94647 h 95512"/>
                <a:gd name="connsiteX1" fmla="*/ 94647 w 95512"/>
                <a:gd name="connsiteY1" fmla="*/ 48468 h 95512"/>
                <a:gd name="connsiteX2" fmla="*/ 48468 w 95512"/>
                <a:gd name="connsiteY2" fmla="*/ 1238 h 95512"/>
                <a:gd name="connsiteX3" fmla="*/ 1239 w 95512"/>
                <a:gd name="connsiteY3" fmla="*/ 47417 h 95512"/>
                <a:gd name="connsiteX4" fmla="*/ 1236 w 95512"/>
                <a:gd name="connsiteY4" fmla="*/ 47941 h 95512"/>
                <a:gd name="connsiteX5" fmla="*/ 47406 w 95512"/>
                <a:gd name="connsiteY5" fmla="*/ 94647 h 95512"/>
                <a:gd name="connsiteX6" fmla="*/ 47418 w 95512"/>
                <a:gd name="connsiteY6" fmla="*/ 94647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12" h="95512">
                  <a:moveTo>
                    <a:pt x="47418" y="94647"/>
                  </a:moveTo>
                  <a:cubicBezTo>
                    <a:pt x="73212" y="94937"/>
                    <a:pt x="94357" y="74262"/>
                    <a:pt x="94647" y="48468"/>
                  </a:cubicBezTo>
                  <a:cubicBezTo>
                    <a:pt x="94938" y="22674"/>
                    <a:pt x="74263" y="1528"/>
                    <a:pt x="48468" y="1238"/>
                  </a:cubicBezTo>
                  <a:cubicBezTo>
                    <a:pt x="22674" y="948"/>
                    <a:pt x="1529" y="21623"/>
                    <a:pt x="1239" y="47417"/>
                  </a:cubicBezTo>
                  <a:cubicBezTo>
                    <a:pt x="1237" y="47592"/>
                    <a:pt x="1236" y="47766"/>
                    <a:pt x="1236" y="47941"/>
                  </a:cubicBezTo>
                  <a:cubicBezTo>
                    <a:pt x="1088" y="73588"/>
                    <a:pt x="21759" y="94499"/>
                    <a:pt x="47406" y="94647"/>
                  </a:cubicBezTo>
                  <a:cubicBezTo>
                    <a:pt x="47410" y="94647"/>
                    <a:pt x="47414" y="94647"/>
                    <a:pt x="47418" y="94647"/>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473">
              <a:extLst>
                <a:ext uri="{FF2B5EF4-FFF2-40B4-BE49-F238E27FC236}">
                  <a16:creationId xmlns:a16="http://schemas.microsoft.com/office/drawing/2014/main" id="{74155AEE-AA0E-4942-87BA-F171910DEDD8}"/>
                </a:ext>
              </a:extLst>
            </p:cNvPr>
            <p:cNvSpPr/>
            <p:nvPr/>
          </p:nvSpPr>
          <p:spPr>
            <a:xfrm>
              <a:off x="3542655" y="934167"/>
              <a:ext cx="370523" cy="248662"/>
            </a:xfrm>
            <a:custGeom>
              <a:avLst/>
              <a:gdLst>
                <a:gd name="connsiteX0" fmla="*/ 315911 w 370522"/>
                <a:gd name="connsiteY0" fmla="*/ 33972 h 248661"/>
                <a:gd name="connsiteX1" fmla="*/ 187205 w 370522"/>
                <a:gd name="connsiteY1" fmla="*/ 1237 h 248661"/>
                <a:gd name="connsiteX2" fmla="*/ 57719 w 370522"/>
                <a:gd name="connsiteY2" fmla="*/ 32994 h 248661"/>
                <a:gd name="connsiteX3" fmla="*/ 1235 w 370522"/>
                <a:gd name="connsiteY3" fmla="*/ 114234 h 248661"/>
                <a:gd name="connsiteX4" fmla="*/ 55784 w 370522"/>
                <a:gd name="connsiteY4" fmla="*/ 195900 h 248661"/>
                <a:gd name="connsiteX5" fmla="*/ 9181 w 370522"/>
                <a:gd name="connsiteY5" fmla="*/ 248528 h 248661"/>
                <a:gd name="connsiteX6" fmla="*/ 99577 w 370522"/>
                <a:gd name="connsiteY6" fmla="*/ 215620 h 248661"/>
                <a:gd name="connsiteX7" fmla="*/ 184463 w 370522"/>
                <a:gd name="connsiteY7" fmla="*/ 228630 h 248661"/>
                <a:gd name="connsiteX8" fmla="*/ 313951 w 370522"/>
                <a:gd name="connsiteY8" fmla="*/ 196877 h 248661"/>
                <a:gd name="connsiteX9" fmla="*/ 370435 w 370522"/>
                <a:gd name="connsiteY9" fmla="*/ 115633 h 248661"/>
                <a:gd name="connsiteX10" fmla="*/ 315911 w 370522"/>
                <a:gd name="connsiteY10" fmla="*/ 33972 h 2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22" h="248661">
                  <a:moveTo>
                    <a:pt x="315911" y="33972"/>
                  </a:moveTo>
                  <a:cubicBezTo>
                    <a:pt x="281545" y="13051"/>
                    <a:pt x="235835" y="1423"/>
                    <a:pt x="187205" y="1237"/>
                  </a:cubicBezTo>
                  <a:cubicBezTo>
                    <a:pt x="138574" y="1051"/>
                    <a:pt x="92594" y="12341"/>
                    <a:pt x="57719" y="32994"/>
                  </a:cubicBezTo>
                  <a:cubicBezTo>
                    <a:pt x="21673" y="54357"/>
                    <a:pt x="1235" y="83209"/>
                    <a:pt x="1235" y="114234"/>
                  </a:cubicBezTo>
                  <a:cubicBezTo>
                    <a:pt x="1235" y="151945"/>
                    <a:pt x="34776" y="183105"/>
                    <a:pt x="55784" y="195900"/>
                  </a:cubicBezTo>
                  <a:cubicBezTo>
                    <a:pt x="45553" y="214158"/>
                    <a:pt x="9181" y="248528"/>
                    <a:pt x="9181" y="248528"/>
                  </a:cubicBezTo>
                  <a:cubicBezTo>
                    <a:pt x="32143" y="246138"/>
                    <a:pt x="80627" y="229802"/>
                    <a:pt x="99577" y="215620"/>
                  </a:cubicBezTo>
                  <a:cubicBezTo>
                    <a:pt x="127043" y="224259"/>
                    <a:pt x="155670" y="228646"/>
                    <a:pt x="184463" y="228630"/>
                  </a:cubicBezTo>
                  <a:cubicBezTo>
                    <a:pt x="233098" y="228812"/>
                    <a:pt x="279078" y="217529"/>
                    <a:pt x="313951" y="196877"/>
                  </a:cubicBezTo>
                  <a:cubicBezTo>
                    <a:pt x="349999" y="175512"/>
                    <a:pt x="370057" y="146662"/>
                    <a:pt x="370435" y="115633"/>
                  </a:cubicBezTo>
                  <a:cubicBezTo>
                    <a:pt x="370814" y="84605"/>
                    <a:pt x="351442" y="55604"/>
                    <a:pt x="315911" y="33972"/>
                  </a:cubicBezTo>
                  <a:close/>
                </a:path>
              </a:pathLst>
            </a:custGeom>
            <a:solidFill>
              <a:srgbClr val="03BB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ACMP</a:t>
              </a:r>
            </a:p>
          </p:txBody>
        </p:sp>
      </p:grpSp>
      <p:sp>
        <p:nvSpPr>
          <p:cNvPr id="3" name="TextBox 2">
            <a:extLst>
              <a:ext uri="{FF2B5EF4-FFF2-40B4-BE49-F238E27FC236}">
                <a16:creationId xmlns:a16="http://schemas.microsoft.com/office/drawing/2014/main" id="{448219E3-7B47-8049-9D05-64B2E3BC5498}"/>
              </a:ext>
            </a:extLst>
          </p:cNvPr>
          <p:cNvSpPr txBox="1"/>
          <p:nvPr/>
        </p:nvSpPr>
        <p:spPr>
          <a:xfrm>
            <a:off x="4612606" y="768530"/>
            <a:ext cx="757939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rPr>
              <a:t>Join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black"/>
                </a:solidFill>
                <a:effectLst/>
                <a:uLnTx/>
                <a:uFillTx/>
                <a:latin typeface="Calibri" panose="020F0502020204030204"/>
                <a:ea typeface="+mn-ea"/>
                <a:cs typeface="+mn-cs"/>
                <a:sym typeface="Montserrat Medium"/>
              </a:rPr>
              <a:t>Learn More: aaron.stroud@ACMPCarolinas.org</a:t>
            </a:r>
          </a:p>
        </p:txBody>
      </p:sp>
      <p:sp>
        <p:nvSpPr>
          <p:cNvPr id="4" name="TextBox 3">
            <a:extLst>
              <a:ext uri="{FF2B5EF4-FFF2-40B4-BE49-F238E27FC236}">
                <a16:creationId xmlns:a16="http://schemas.microsoft.com/office/drawing/2014/main" id="{804B8D90-3C97-9043-AFEF-ADB76D844FE2}"/>
              </a:ext>
            </a:extLst>
          </p:cNvPr>
          <p:cNvSpPr txBox="1"/>
          <p:nvPr/>
        </p:nvSpPr>
        <p:spPr>
          <a:xfrm>
            <a:off x="4612605" y="1946904"/>
            <a:ext cx="433042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Investment: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Hour meeting once every 2 weeks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Approx. hour of work every 2 weeks, doing whatever it is you want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883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Programming &amp; Events</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grpSp>
        <p:nvGrpSpPr>
          <p:cNvPr id="5" name="Graphic 257">
            <a:extLst>
              <a:ext uri="{FF2B5EF4-FFF2-40B4-BE49-F238E27FC236}">
                <a16:creationId xmlns:a16="http://schemas.microsoft.com/office/drawing/2014/main" id="{25A7F9FA-1C80-5C45-AF0A-169CB8D22188}"/>
              </a:ext>
            </a:extLst>
          </p:cNvPr>
          <p:cNvGrpSpPr/>
          <p:nvPr/>
        </p:nvGrpSpPr>
        <p:grpSpPr>
          <a:xfrm>
            <a:off x="10856128" y="5482322"/>
            <a:ext cx="1031071" cy="1241838"/>
            <a:chOff x="3269996" y="935404"/>
            <a:chExt cx="643886" cy="780568"/>
          </a:xfrm>
        </p:grpSpPr>
        <p:sp>
          <p:nvSpPr>
            <p:cNvPr id="6" name="Freeform: Shape 465">
              <a:extLst>
                <a:ext uri="{FF2B5EF4-FFF2-40B4-BE49-F238E27FC236}">
                  <a16:creationId xmlns:a16="http://schemas.microsoft.com/office/drawing/2014/main" id="{E64CF610-3623-9C41-ABFD-FCE27209CCA2}"/>
                </a:ext>
              </a:extLst>
            </p:cNvPr>
            <p:cNvSpPr/>
            <p:nvPr/>
          </p:nvSpPr>
          <p:spPr>
            <a:xfrm>
              <a:off x="3331707" y="1256900"/>
              <a:ext cx="69164" cy="69164"/>
            </a:xfrm>
            <a:custGeom>
              <a:avLst/>
              <a:gdLst>
                <a:gd name="connsiteX0" fmla="*/ 35361 w 69164"/>
                <a:gd name="connsiteY0" fmla="*/ 69187 h 69164"/>
                <a:gd name="connsiteX1" fmla="*/ 69187 w 69164"/>
                <a:gd name="connsiteY1" fmla="*/ 35061 h 69164"/>
                <a:gd name="connsiteX2" fmla="*/ 35061 w 69164"/>
                <a:gd name="connsiteY2" fmla="*/ 1235 h 69164"/>
                <a:gd name="connsiteX3" fmla="*/ 1235 w 69164"/>
                <a:gd name="connsiteY3" fmla="*/ 35213 h 69164"/>
                <a:gd name="connsiteX4" fmla="*/ 35358 w 69164"/>
                <a:gd name="connsiteY4" fmla="*/ 69187 h 69164"/>
                <a:gd name="connsiteX5" fmla="*/ 35361 w 69164"/>
                <a:gd name="connsiteY5" fmla="*/ 69187 h 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64" h="69164">
                  <a:moveTo>
                    <a:pt x="35361" y="69187"/>
                  </a:moveTo>
                  <a:cubicBezTo>
                    <a:pt x="54125" y="69104"/>
                    <a:pt x="69270" y="53826"/>
                    <a:pt x="69187" y="35061"/>
                  </a:cubicBezTo>
                  <a:cubicBezTo>
                    <a:pt x="69104" y="16297"/>
                    <a:pt x="53826" y="1153"/>
                    <a:pt x="35061" y="1235"/>
                  </a:cubicBezTo>
                  <a:cubicBezTo>
                    <a:pt x="16355" y="1318"/>
                    <a:pt x="1234" y="16506"/>
                    <a:pt x="1235" y="35213"/>
                  </a:cubicBezTo>
                  <a:cubicBezTo>
                    <a:pt x="1276" y="54017"/>
                    <a:pt x="16553" y="69228"/>
                    <a:pt x="35358" y="69187"/>
                  </a:cubicBezTo>
                  <a:cubicBezTo>
                    <a:pt x="35359" y="69187"/>
                    <a:pt x="35360" y="69187"/>
                    <a:pt x="35361" y="69187"/>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466">
              <a:extLst>
                <a:ext uri="{FF2B5EF4-FFF2-40B4-BE49-F238E27FC236}">
                  <a16:creationId xmlns:a16="http://schemas.microsoft.com/office/drawing/2014/main" id="{1514684E-D9D5-8948-BDC7-09F0B6D87AE6}"/>
                </a:ext>
              </a:extLst>
            </p:cNvPr>
            <p:cNvSpPr/>
            <p:nvPr/>
          </p:nvSpPr>
          <p:spPr>
            <a:xfrm>
              <a:off x="3268766" y="1333020"/>
              <a:ext cx="195965" cy="377110"/>
            </a:xfrm>
            <a:custGeom>
              <a:avLst/>
              <a:gdLst>
                <a:gd name="connsiteX0" fmla="*/ 194560 w 195965"/>
                <a:gd name="connsiteY0" fmla="*/ 145238 h 377109"/>
                <a:gd name="connsiteX1" fmla="*/ 147038 w 195965"/>
                <a:gd name="connsiteY1" fmla="*/ 16508 h 377109"/>
                <a:gd name="connsiteX2" fmla="*/ 140336 w 195965"/>
                <a:gd name="connsiteY2" fmla="*/ 9155 h 377109"/>
                <a:gd name="connsiteX3" fmla="*/ 118662 w 195965"/>
                <a:gd name="connsiteY3" fmla="*/ 1241 h 377109"/>
                <a:gd name="connsiteX4" fmla="*/ 77310 w 195965"/>
                <a:gd name="connsiteY4" fmla="*/ 1241 h 377109"/>
                <a:gd name="connsiteX5" fmla="*/ 54608 w 195965"/>
                <a:gd name="connsiteY5" fmla="*/ 10147 h 377109"/>
                <a:gd name="connsiteX6" fmla="*/ 49572 w 195965"/>
                <a:gd name="connsiteY6" fmla="*/ 16508 h 377109"/>
                <a:gd name="connsiteX7" fmla="*/ 2053 w 195965"/>
                <a:gd name="connsiteY7" fmla="*/ 145238 h 377109"/>
                <a:gd name="connsiteX8" fmla="*/ 13128 w 195965"/>
                <a:gd name="connsiteY8" fmla="*/ 165674 h 377109"/>
                <a:gd name="connsiteX9" fmla="*/ 34628 w 195965"/>
                <a:gd name="connsiteY9" fmla="*/ 157877 h 377109"/>
                <a:gd name="connsiteX10" fmla="*/ 48184 w 195965"/>
                <a:gd name="connsiteY10" fmla="*/ 121154 h 377109"/>
                <a:gd name="connsiteX11" fmla="*/ 48184 w 195965"/>
                <a:gd name="connsiteY11" fmla="*/ 162488 h 377109"/>
                <a:gd name="connsiteX12" fmla="*/ 56844 w 195965"/>
                <a:gd name="connsiteY12" fmla="*/ 179428 h 377109"/>
                <a:gd name="connsiteX13" fmla="*/ 45334 w 195965"/>
                <a:gd name="connsiteY13" fmla="*/ 354333 h 377109"/>
                <a:gd name="connsiteX14" fmla="*/ 65508 w 195965"/>
                <a:gd name="connsiteY14" fmla="*/ 376935 h 377109"/>
                <a:gd name="connsiteX15" fmla="*/ 88348 w 195965"/>
                <a:gd name="connsiteY15" fmla="*/ 358720 h 377109"/>
                <a:gd name="connsiteX16" fmla="*/ 88408 w 195965"/>
                <a:gd name="connsiteY16" fmla="*/ 358102 h 377109"/>
                <a:gd name="connsiteX17" fmla="*/ 97987 w 195965"/>
                <a:gd name="connsiteY17" fmla="*/ 212599 h 377109"/>
                <a:gd name="connsiteX18" fmla="*/ 107565 w 195965"/>
                <a:gd name="connsiteY18" fmla="*/ 358102 h 377109"/>
                <a:gd name="connsiteX19" fmla="*/ 129853 w 195965"/>
                <a:gd name="connsiteY19" fmla="*/ 376995 h 377109"/>
                <a:gd name="connsiteX20" fmla="*/ 130468 w 195965"/>
                <a:gd name="connsiteY20" fmla="*/ 376935 h 377109"/>
                <a:gd name="connsiteX21" fmla="*/ 150644 w 195965"/>
                <a:gd name="connsiteY21" fmla="*/ 354333 h 377109"/>
                <a:gd name="connsiteX22" fmla="*/ 139127 w 195965"/>
                <a:gd name="connsiteY22" fmla="*/ 179421 h 377109"/>
                <a:gd name="connsiteX23" fmla="*/ 147792 w 195965"/>
                <a:gd name="connsiteY23" fmla="*/ 162481 h 377109"/>
                <a:gd name="connsiteX24" fmla="*/ 147792 w 195965"/>
                <a:gd name="connsiteY24" fmla="*/ 119425 h 377109"/>
                <a:gd name="connsiteX25" fmla="*/ 161989 w 195965"/>
                <a:gd name="connsiteY25" fmla="*/ 157877 h 377109"/>
                <a:gd name="connsiteX26" fmla="*/ 183486 w 195965"/>
                <a:gd name="connsiteY26" fmla="*/ 165674 h 377109"/>
                <a:gd name="connsiteX27" fmla="*/ 194560 w 195965"/>
                <a:gd name="connsiteY27" fmla="*/ 145238 h 3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965" h="377109">
                  <a:moveTo>
                    <a:pt x="194560" y="145238"/>
                  </a:moveTo>
                  <a:lnTo>
                    <a:pt x="147038" y="16508"/>
                  </a:lnTo>
                  <a:cubicBezTo>
                    <a:pt x="145821" y="13294"/>
                    <a:pt x="143424" y="10664"/>
                    <a:pt x="140336" y="9155"/>
                  </a:cubicBezTo>
                  <a:cubicBezTo>
                    <a:pt x="134336" y="3932"/>
                    <a:pt x="126616" y="1113"/>
                    <a:pt x="118662" y="1241"/>
                  </a:cubicBezTo>
                  <a:lnTo>
                    <a:pt x="77310" y="1241"/>
                  </a:lnTo>
                  <a:cubicBezTo>
                    <a:pt x="68861" y="1079"/>
                    <a:pt x="60694" y="4283"/>
                    <a:pt x="54608" y="10147"/>
                  </a:cubicBezTo>
                  <a:cubicBezTo>
                    <a:pt x="52306" y="11689"/>
                    <a:pt x="50545" y="13914"/>
                    <a:pt x="49572" y="16508"/>
                  </a:cubicBezTo>
                  <a:lnTo>
                    <a:pt x="2053" y="145238"/>
                  </a:lnTo>
                  <a:cubicBezTo>
                    <a:pt x="-825" y="153033"/>
                    <a:pt x="4135" y="162188"/>
                    <a:pt x="13128" y="165674"/>
                  </a:cubicBezTo>
                  <a:cubicBezTo>
                    <a:pt x="22121" y="169160"/>
                    <a:pt x="31751" y="165674"/>
                    <a:pt x="34628" y="157877"/>
                  </a:cubicBezTo>
                  <a:lnTo>
                    <a:pt x="48184" y="121154"/>
                  </a:lnTo>
                  <a:lnTo>
                    <a:pt x="48184" y="162488"/>
                  </a:lnTo>
                  <a:cubicBezTo>
                    <a:pt x="48332" y="169161"/>
                    <a:pt x="51522" y="175400"/>
                    <a:pt x="56844" y="179428"/>
                  </a:cubicBezTo>
                  <a:lnTo>
                    <a:pt x="45334" y="354333"/>
                  </a:lnTo>
                  <a:cubicBezTo>
                    <a:pt x="44578" y="365773"/>
                    <a:pt x="53612" y="375894"/>
                    <a:pt x="65508" y="376935"/>
                  </a:cubicBezTo>
                  <a:cubicBezTo>
                    <a:pt x="76845" y="378212"/>
                    <a:pt x="87071" y="370057"/>
                    <a:pt x="88348" y="358720"/>
                  </a:cubicBezTo>
                  <a:cubicBezTo>
                    <a:pt x="88371" y="358514"/>
                    <a:pt x="88391" y="358308"/>
                    <a:pt x="88408" y="358102"/>
                  </a:cubicBezTo>
                  <a:lnTo>
                    <a:pt x="97987" y="212599"/>
                  </a:lnTo>
                  <a:lnTo>
                    <a:pt x="107565" y="358102"/>
                  </a:lnTo>
                  <a:cubicBezTo>
                    <a:pt x="108503" y="369474"/>
                    <a:pt x="118482" y="377932"/>
                    <a:pt x="129853" y="376995"/>
                  </a:cubicBezTo>
                  <a:cubicBezTo>
                    <a:pt x="130059" y="376978"/>
                    <a:pt x="130263" y="376958"/>
                    <a:pt x="130468" y="376935"/>
                  </a:cubicBezTo>
                  <a:cubicBezTo>
                    <a:pt x="142364" y="375894"/>
                    <a:pt x="151397" y="365773"/>
                    <a:pt x="150644" y="354333"/>
                  </a:cubicBezTo>
                  <a:lnTo>
                    <a:pt x="139127" y="179421"/>
                  </a:lnTo>
                  <a:cubicBezTo>
                    <a:pt x="144451" y="175394"/>
                    <a:pt x="147643" y="169155"/>
                    <a:pt x="147792" y="162481"/>
                  </a:cubicBezTo>
                  <a:lnTo>
                    <a:pt x="147792" y="119425"/>
                  </a:lnTo>
                  <a:lnTo>
                    <a:pt x="161989" y="157877"/>
                  </a:lnTo>
                  <a:cubicBezTo>
                    <a:pt x="164866" y="165677"/>
                    <a:pt x="174494" y="169168"/>
                    <a:pt x="183486" y="165674"/>
                  </a:cubicBezTo>
                  <a:cubicBezTo>
                    <a:pt x="192477" y="162180"/>
                    <a:pt x="197434" y="153033"/>
                    <a:pt x="194560" y="145238"/>
                  </a:cubicBezTo>
                  <a:close/>
                </a:path>
              </a:pathLst>
            </a:custGeom>
            <a:solidFill>
              <a:srgbClr val="014C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467">
              <a:extLst>
                <a:ext uri="{FF2B5EF4-FFF2-40B4-BE49-F238E27FC236}">
                  <a16:creationId xmlns:a16="http://schemas.microsoft.com/office/drawing/2014/main" id="{AAFE29B3-DEB5-EB4C-AC1E-DFB76D57C363}"/>
                </a:ext>
              </a:extLst>
            </p:cNvPr>
            <p:cNvSpPr/>
            <p:nvPr/>
          </p:nvSpPr>
          <p:spPr>
            <a:xfrm>
              <a:off x="3610549" y="1256900"/>
              <a:ext cx="69164" cy="69164"/>
            </a:xfrm>
            <a:custGeom>
              <a:avLst/>
              <a:gdLst>
                <a:gd name="connsiteX0" fmla="*/ 35361 w 69164"/>
                <a:gd name="connsiteY0" fmla="*/ 69187 h 69164"/>
                <a:gd name="connsiteX1" fmla="*/ 69187 w 69164"/>
                <a:gd name="connsiteY1" fmla="*/ 35061 h 69164"/>
                <a:gd name="connsiteX2" fmla="*/ 35061 w 69164"/>
                <a:gd name="connsiteY2" fmla="*/ 1235 h 69164"/>
                <a:gd name="connsiteX3" fmla="*/ 1235 w 69164"/>
                <a:gd name="connsiteY3" fmla="*/ 35213 h 69164"/>
                <a:gd name="connsiteX4" fmla="*/ 35361 w 69164"/>
                <a:gd name="connsiteY4" fmla="*/ 69187 h 6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4" h="69164">
                  <a:moveTo>
                    <a:pt x="35361" y="69187"/>
                  </a:moveTo>
                  <a:cubicBezTo>
                    <a:pt x="54125" y="69104"/>
                    <a:pt x="69270" y="53826"/>
                    <a:pt x="69187" y="35061"/>
                  </a:cubicBezTo>
                  <a:cubicBezTo>
                    <a:pt x="69104" y="16297"/>
                    <a:pt x="53826" y="1153"/>
                    <a:pt x="35061" y="1235"/>
                  </a:cubicBezTo>
                  <a:cubicBezTo>
                    <a:pt x="16355" y="1318"/>
                    <a:pt x="1234" y="16506"/>
                    <a:pt x="1235" y="35213"/>
                  </a:cubicBezTo>
                  <a:cubicBezTo>
                    <a:pt x="1277" y="54018"/>
                    <a:pt x="16555" y="69229"/>
                    <a:pt x="35361" y="69187"/>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468">
              <a:extLst>
                <a:ext uri="{FF2B5EF4-FFF2-40B4-BE49-F238E27FC236}">
                  <a16:creationId xmlns:a16="http://schemas.microsoft.com/office/drawing/2014/main" id="{CC0F24B5-B0FD-A748-AC9E-F5E4598EE8E8}"/>
                </a:ext>
              </a:extLst>
            </p:cNvPr>
            <p:cNvSpPr/>
            <p:nvPr/>
          </p:nvSpPr>
          <p:spPr>
            <a:xfrm>
              <a:off x="3547603" y="1333020"/>
              <a:ext cx="195965" cy="377110"/>
            </a:xfrm>
            <a:custGeom>
              <a:avLst/>
              <a:gdLst>
                <a:gd name="connsiteX0" fmla="*/ 194561 w 195965"/>
                <a:gd name="connsiteY0" fmla="*/ 145238 h 377109"/>
                <a:gd name="connsiteX1" fmla="*/ 147042 w 195965"/>
                <a:gd name="connsiteY1" fmla="*/ 16508 h 377109"/>
                <a:gd name="connsiteX2" fmla="*/ 140340 w 195965"/>
                <a:gd name="connsiteY2" fmla="*/ 9155 h 377109"/>
                <a:gd name="connsiteX3" fmla="*/ 118668 w 195965"/>
                <a:gd name="connsiteY3" fmla="*/ 1241 h 377109"/>
                <a:gd name="connsiteX4" fmla="*/ 77308 w 195965"/>
                <a:gd name="connsiteY4" fmla="*/ 1241 h 377109"/>
                <a:gd name="connsiteX5" fmla="*/ 54606 w 195965"/>
                <a:gd name="connsiteY5" fmla="*/ 10147 h 377109"/>
                <a:gd name="connsiteX6" fmla="*/ 49570 w 195965"/>
                <a:gd name="connsiteY6" fmla="*/ 16508 h 377109"/>
                <a:gd name="connsiteX7" fmla="*/ 2052 w 195965"/>
                <a:gd name="connsiteY7" fmla="*/ 145238 h 377109"/>
                <a:gd name="connsiteX8" fmla="*/ 13129 w 195965"/>
                <a:gd name="connsiteY8" fmla="*/ 165674 h 377109"/>
                <a:gd name="connsiteX9" fmla="*/ 34627 w 195965"/>
                <a:gd name="connsiteY9" fmla="*/ 157877 h 377109"/>
                <a:gd name="connsiteX10" fmla="*/ 48183 w 195965"/>
                <a:gd name="connsiteY10" fmla="*/ 121154 h 377109"/>
                <a:gd name="connsiteX11" fmla="*/ 48183 w 195965"/>
                <a:gd name="connsiteY11" fmla="*/ 162488 h 377109"/>
                <a:gd name="connsiteX12" fmla="*/ 56844 w 195965"/>
                <a:gd name="connsiteY12" fmla="*/ 179428 h 377109"/>
                <a:gd name="connsiteX13" fmla="*/ 45325 w 195965"/>
                <a:gd name="connsiteY13" fmla="*/ 354326 h 377109"/>
                <a:gd name="connsiteX14" fmla="*/ 65502 w 195965"/>
                <a:gd name="connsiteY14" fmla="*/ 376928 h 377109"/>
                <a:gd name="connsiteX15" fmla="*/ 88342 w 195965"/>
                <a:gd name="connsiteY15" fmla="*/ 358713 h 377109"/>
                <a:gd name="connsiteX16" fmla="*/ 88402 w 195965"/>
                <a:gd name="connsiteY16" fmla="*/ 358096 h 377109"/>
                <a:gd name="connsiteX17" fmla="*/ 97980 w 195965"/>
                <a:gd name="connsiteY17" fmla="*/ 212592 h 377109"/>
                <a:gd name="connsiteX18" fmla="*/ 107557 w 195965"/>
                <a:gd name="connsiteY18" fmla="*/ 358096 h 377109"/>
                <a:gd name="connsiteX19" fmla="*/ 129846 w 195965"/>
                <a:gd name="connsiteY19" fmla="*/ 376988 h 377109"/>
                <a:gd name="connsiteX20" fmla="*/ 130462 w 195965"/>
                <a:gd name="connsiteY20" fmla="*/ 376928 h 377109"/>
                <a:gd name="connsiteX21" fmla="*/ 150639 w 195965"/>
                <a:gd name="connsiteY21" fmla="*/ 354326 h 377109"/>
                <a:gd name="connsiteX22" fmla="*/ 139126 w 195965"/>
                <a:gd name="connsiteY22" fmla="*/ 179421 h 377109"/>
                <a:gd name="connsiteX23" fmla="*/ 147783 w 195965"/>
                <a:gd name="connsiteY23" fmla="*/ 162481 h 377109"/>
                <a:gd name="connsiteX24" fmla="*/ 147783 w 195965"/>
                <a:gd name="connsiteY24" fmla="*/ 119425 h 377109"/>
                <a:gd name="connsiteX25" fmla="*/ 161980 w 195965"/>
                <a:gd name="connsiteY25" fmla="*/ 157877 h 377109"/>
                <a:gd name="connsiteX26" fmla="*/ 183478 w 195965"/>
                <a:gd name="connsiteY26" fmla="*/ 165674 h 377109"/>
                <a:gd name="connsiteX27" fmla="*/ 194561 w 195965"/>
                <a:gd name="connsiteY27" fmla="*/ 145238 h 3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965" h="377109">
                  <a:moveTo>
                    <a:pt x="194561" y="145238"/>
                  </a:moveTo>
                  <a:lnTo>
                    <a:pt x="147042" y="16508"/>
                  </a:lnTo>
                  <a:cubicBezTo>
                    <a:pt x="145825" y="13294"/>
                    <a:pt x="143428" y="10664"/>
                    <a:pt x="140340" y="9155"/>
                  </a:cubicBezTo>
                  <a:cubicBezTo>
                    <a:pt x="134341" y="3932"/>
                    <a:pt x="126621" y="1113"/>
                    <a:pt x="118668" y="1241"/>
                  </a:cubicBezTo>
                  <a:lnTo>
                    <a:pt x="77308" y="1241"/>
                  </a:lnTo>
                  <a:cubicBezTo>
                    <a:pt x="68859" y="1079"/>
                    <a:pt x="60691" y="4283"/>
                    <a:pt x="54606" y="10147"/>
                  </a:cubicBezTo>
                  <a:cubicBezTo>
                    <a:pt x="52304" y="11689"/>
                    <a:pt x="50543" y="13914"/>
                    <a:pt x="49570" y="16508"/>
                  </a:cubicBezTo>
                  <a:lnTo>
                    <a:pt x="2052" y="145238"/>
                  </a:lnTo>
                  <a:cubicBezTo>
                    <a:pt x="-824" y="153033"/>
                    <a:pt x="4136" y="162188"/>
                    <a:pt x="13129" y="165674"/>
                  </a:cubicBezTo>
                  <a:cubicBezTo>
                    <a:pt x="22122" y="169160"/>
                    <a:pt x="31749" y="165674"/>
                    <a:pt x="34627" y="157877"/>
                  </a:cubicBezTo>
                  <a:lnTo>
                    <a:pt x="48183" y="121154"/>
                  </a:lnTo>
                  <a:lnTo>
                    <a:pt x="48183" y="162488"/>
                  </a:lnTo>
                  <a:cubicBezTo>
                    <a:pt x="48331" y="169161"/>
                    <a:pt x="51521" y="175400"/>
                    <a:pt x="56844" y="179428"/>
                  </a:cubicBezTo>
                  <a:lnTo>
                    <a:pt x="45325" y="354326"/>
                  </a:lnTo>
                  <a:cubicBezTo>
                    <a:pt x="44570" y="365766"/>
                    <a:pt x="53604" y="375887"/>
                    <a:pt x="65502" y="376928"/>
                  </a:cubicBezTo>
                  <a:cubicBezTo>
                    <a:pt x="76839" y="378205"/>
                    <a:pt x="87065" y="370050"/>
                    <a:pt x="88342" y="358713"/>
                  </a:cubicBezTo>
                  <a:cubicBezTo>
                    <a:pt x="88365" y="358508"/>
                    <a:pt x="88385" y="358302"/>
                    <a:pt x="88402" y="358096"/>
                  </a:cubicBezTo>
                  <a:lnTo>
                    <a:pt x="97980" y="212592"/>
                  </a:lnTo>
                  <a:lnTo>
                    <a:pt x="107557" y="358096"/>
                  </a:lnTo>
                  <a:cubicBezTo>
                    <a:pt x="108495" y="369467"/>
                    <a:pt x="118474" y="377926"/>
                    <a:pt x="129846" y="376988"/>
                  </a:cubicBezTo>
                  <a:cubicBezTo>
                    <a:pt x="130052" y="376971"/>
                    <a:pt x="130257" y="376951"/>
                    <a:pt x="130462" y="376928"/>
                  </a:cubicBezTo>
                  <a:cubicBezTo>
                    <a:pt x="142359" y="375887"/>
                    <a:pt x="151391" y="365766"/>
                    <a:pt x="150639" y="354326"/>
                  </a:cubicBezTo>
                  <a:lnTo>
                    <a:pt x="139126" y="179421"/>
                  </a:lnTo>
                  <a:cubicBezTo>
                    <a:pt x="144447" y="175393"/>
                    <a:pt x="147636" y="169153"/>
                    <a:pt x="147783" y="162481"/>
                  </a:cubicBezTo>
                  <a:lnTo>
                    <a:pt x="147783" y="119425"/>
                  </a:lnTo>
                  <a:lnTo>
                    <a:pt x="161980" y="157877"/>
                  </a:lnTo>
                  <a:cubicBezTo>
                    <a:pt x="164857" y="165677"/>
                    <a:pt x="174487" y="169168"/>
                    <a:pt x="183478" y="165674"/>
                  </a:cubicBezTo>
                  <a:cubicBezTo>
                    <a:pt x="192470" y="162180"/>
                    <a:pt x="197438" y="153033"/>
                    <a:pt x="194561" y="145238"/>
                  </a:cubicBezTo>
                  <a:close/>
                </a:path>
              </a:pathLst>
            </a:custGeom>
            <a:solidFill>
              <a:srgbClr val="F9AB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469">
              <a:extLst>
                <a:ext uri="{FF2B5EF4-FFF2-40B4-BE49-F238E27FC236}">
                  <a16:creationId xmlns:a16="http://schemas.microsoft.com/office/drawing/2014/main" id="{BA83AC27-3A3D-E643-B2E1-64D49C809896}"/>
                </a:ext>
              </a:extLst>
            </p:cNvPr>
            <p:cNvSpPr/>
            <p:nvPr/>
          </p:nvSpPr>
          <p:spPr>
            <a:xfrm>
              <a:off x="3537232" y="1169942"/>
              <a:ext cx="118567" cy="158090"/>
            </a:xfrm>
            <a:custGeom>
              <a:avLst/>
              <a:gdLst>
                <a:gd name="connsiteX0" fmla="*/ 110908 w 118567"/>
                <a:gd name="connsiteY0" fmla="*/ 5373 h 158089"/>
                <a:gd name="connsiteX1" fmla="*/ 86621 w 118567"/>
                <a:gd name="connsiteY1" fmla="*/ 7261 h 158089"/>
                <a:gd name="connsiteX2" fmla="*/ 85247 w 118567"/>
                <a:gd name="connsiteY2" fmla="*/ 9103 h 158089"/>
                <a:gd name="connsiteX3" fmla="*/ 1235 w 118567"/>
                <a:gd name="connsiteY3" fmla="*/ 129647 h 158089"/>
                <a:gd name="connsiteX4" fmla="*/ 28263 w 118567"/>
                <a:gd name="connsiteY4" fmla="*/ 155687 h 158089"/>
                <a:gd name="connsiteX5" fmla="*/ 28263 w 118567"/>
                <a:gd name="connsiteY5" fmla="*/ 157044 h 158089"/>
                <a:gd name="connsiteX6" fmla="*/ 114297 w 118567"/>
                <a:gd name="connsiteY6" fmla="*/ 33602 h 158089"/>
                <a:gd name="connsiteX7" fmla="*/ 110908 w 118567"/>
                <a:gd name="connsiteY7" fmla="*/ 5373 h 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567" h="158089">
                  <a:moveTo>
                    <a:pt x="110908" y="5373"/>
                  </a:moveTo>
                  <a:cubicBezTo>
                    <a:pt x="103680" y="-812"/>
                    <a:pt x="92807" y="33"/>
                    <a:pt x="86621" y="7261"/>
                  </a:cubicBezTo>
                  <a:cubicBezTo>
                    <a:pt x="86123" y="7844"/>
                    <a:pt x="85663" y="8459"/>
                    <a:pt x="85247" y="9103"/>
                  </a:cubicBezTo>
                  <a:lnTo>
                    <a:pt x="1235" y="129647"/>
                  </a:lnTo>
                  <a:cubicBezTo>
                    <a:pt x="16738" y="132461"/>
                    <a:pt x="28263" y="143048"/>
                    <a:pt x="28263" y="155687"/>
                  </a:cubicBezTo>
                  <a:lnTo>
                    <a:pt x="28263" y="157044"/>
                  </a:lnTo>
                  <a:lnTo>
                    <a:pt x="114297" y="33602"/>
                  </a:lnTo>
                  <a:cubicBezTo>
                    <a:pt x="120438" y="24682"/>
                    <a:pt x="118986" y="12587"/>
                    <a:pt x="110908" y="5373"/>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470">
              <a:extLst>
                <a:ext uri="{FF2B5EF4-FFF2-40B4-BE49-F238E27FC236}">
                  <a16:creationId xmlns:a16="http://schemas.microsoft.com/office/drawing/2014/main" id="{16DE3736-2295-2945-B0E3-AB97EABBAA24}"/>
                </a:ext>
              </a:extLst>
            </p:cNvPr>
            <p:cNvSpPr/>
            <p:nvPr/>
          </p:nvSpPr>
          <p:spPr>
            <a:xfrm>
              <a:off x="3356422" y="1169937"/>
              <a:ext cx="118567" cy="158090"/>
            </a:xfrm>
            <a:custGeom>
              <a:avLst/>
              <a:gdLst>
                <a:gd name="connsiteX0" fmla="*/ 91059 w 118567"/>
                <a:gd name="connsiteY0" fmla="*/ 155689 h 158089"/>
                <a:gd name="connsiteX1" fmla="*/ 118089 w 118567"/>
                <a:gd name="connsiteY1" fmla="*/ 129648 h 158089"/>
                <a:gd name="connsiteX2" fmla="*/ 34076 w 118567"/>
                <a:gd name="connsiteY2" fmla="*/ 9105 h 158089"/>
                <a:gd name="connsiteX3" fmla="*/ 10259 w 118567"/>
                <a:gd name="connsiteY3" fmla="*/ 4000 h 158089"/>
                <a:gd name="connsiteX4" fmla="*/ 8416 w 118567"/>
                <a:gd name="connsiteY4" fmla="*/ 5375 h 158089"/>
                <a:gd name="connsiteX5" fmla="*/ 5025 w 118567"/>
                <a:gd name="connsiteY5" fmla="*/ 33601 h 158089"/>
                <a:gd name="connsiteX6" fmla="*/ 91059 w 118567"/>
                <a:gd name="connsiteY6" fmla="*/ 157042 h 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67" h="158089">
                  <a:moveTo>
                    <a:pt x="91059" y="155689"/>
                  </a:moveTo>
                  <a:cubicBezTo>
                    <a:pt x="91059" y="143050"/>
                    <a:pt x="102586" y="132469"/>
                    <a:pt x="118089" y="129648"/>
                  </a:cubicBezTo>
                  <a:lnTo>
                    <a:pt x="34076" y="9105"/>
                  </a:lnTo>
                  <a:cubicBezTo>
                    <a:pt x="28909" y="1118"/>
                    <a:pt x="18246" y="-1167"/>
                    <a:pt x="10259" y="4000"/>
                  </a:cubicBezTo>
                  <a:cubicBezTo>
                    <a:pt x="9615" y="4417"/>
                    <a:pt x="8999" y="4876"/>
                    <a:pt x="8416" y="5375"/>
                  </a:cubicBezTo>
                  <a:cubicBezTo>
                    <a:pt x="338" y="12587"/>
                    <a:pt x="-1114" y="24681"/>
                    <a:pt x="5025" y="33601"/>
                  </a:cubicBezTo>
                  <a:lnTo>
                    <a:pt x="91059" y="157042"/>
                  </a:ln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471">
              <a:extLst>
                <a:ext uri="{FF2B5EF4-FFF2-40B4-BE49-F238E27FC236}">
                  <a16:creationId xmlns:a16="http://schemas.microsoft.com/office/drawing/2014/main" id="{8810B7F5-2AB1-FA45-8FDF-6CFCA696013B}"/>
                </a:ext>
              </a:extLst>
            </p:cNvPr>
            <p:cNvSpPr/>
            <p:nvPr/>
          </p:nvSpPr>
          <p:spPr>
            <a:xfrm>
              <a:off x="3391772" y="1292346"/>
              <a:ext cx="227254" cy="424866"/>
            </a:xfrm>
            <a:custGeom>
              <a:avLst/>
              <a:gdLst>
                <a:gd name="connsiteX0" fmla="*/ 168101 w 227253"/>
                <a:gd name="connsiteY0" fmla="*/ 197734 h 424866"/>
                <a:gd name="connsiteX1" fmla="*/ 174344 w 227253"/>
                <a:gd name="connsiteY1" fmla="*/ 182526 h 424866"/>
                <a:gd name="connsiteX2" fmla="*/ 174344 w 227253"/>
                <a:gd name="connsiteY2" fmla="*/ 28013 h 424866"/>
                <a:gd name="connsiteX3" fmla="*/ 147316 w 227253"/>
                <a:gd name="connsiteY3" fmla="*/ 1973 h 424866"/>
                <a:gd name="connsiteX4" fmla="*/ 139100 w 227253"/>
                <a:gd name="connsiteY4" fmla="*/ 1235 h 424866"/>
                <a:gd name="connsiteX5" fmla="*/ 89048 w 227253"/>
                <a:gd name="connsiteY5" fmla="*/ 1235 h 424866"/>
                <a:gd name="connsiteX6" fmla="*/ 53807 w 227253"/>
                <a:gd name="connsiteY6" fmla="*/ 28013 h 424866"/>
                <a:gd name="connsiteX7" fmla="*/ 53807 w 227253"/>
                <a:gd name="connsiteY7" fmla="*/ 182526 h 424866"/>
                <a:gd name="connsiteX8" fmla="*/ 60049 w 227253"/>
                <a:gd name="connsiteY8" fmla="*/ 197734 h 424866"/>
                <a:gd name="connsiteX9" fmla="*/ 2176 w 227253"/>
                <a:gd name="connsiteY9" fmla="*/ 391432 h 424866"/>
                <a:gd name="connsiteX10" fmla="*/ 17061 w 227253"/>
                <a:gd name="connsiteY10" fmla="*/ 422473 h 424866"/>
                <a:gd name="connsiteX11" fmla="*/ 44121 w 227253"/>
                <a:gd name="connsiteY11" fmla="*/ 412157 h 424866"/>
                <a:gd name="connsiteX12" fmla="*/ 45165 w 227253"/>
                <a:gd name="connsiteY12" fmla="*/ 409260 h 424866"/>
                <a:gd name="connsiteX13" fmla="*/ 104905 w 227253"/>
                <a:gd name="connsiteY13" fmla="*/ 209304 h 424866"/>
                <a:gd name="connsiteX14" fmla="*/ 123242 w 227253"/>
                <a:gd name="connsiteY14" fmla="*/ 209304 h 424866"/>
                <a:gd name="connsiteX15" fmla="*/ 182980 w 227253"/>
                <a:gd name="connsiteY15" fmla="*/ 409260 h 424866"/>
                <a:gd name="connsiteX16" fmla="*/ 208189 w 227253"/>
                <a:gd name="connsiteY16" fmla="*/ 423517 h 424866"/>
                <a:gd name="connsiteX17" fmla="*/ 211085 w 227253"/>
                <a:gd name="connsiteY17" fmla="*/ 422473 h 424866"/>
                <a:gd name="connsiteX18" fmla="*/ 225970 w 227253"/>
                <a:gd name="connsiteY18" fmla="*/ 391433 h 42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7253" h="424866">
                  <a:moveTo>
                    <a:pt x="168101" y="197734"/>
                  </a:moveTo>
                  <a:cubicBezTo>
                    <a:pt x="172025" y="193633"/>
                    <a:pt x="174255" y="188201"/>
                    <a:pt x="174344" y="182526"/>
                  </a:cubicBezTo>
                  <a:lnTo>
                    <a:pt x="174344" y="28013"/>
                  </a:lnTo>
                  <a:cubicBezTo>
                    <a:pt x="174344" y="15373"/>
                    <a:pt x="162817" y="4785"/>
                    <a:pt x="147316" y="1973"/>
                  </a:cubicBezTo>
                  <a:cubicBezTo>
                    <a:pt x="144605" y="1482"/>
                    <a:pt x="141855" y="1235"/>
                    <a:pt x="139100" y="1235"/>
                  </a:cubicBezTo>
                  <a:lnTo>
                    <a:pt x="89048" y="1235"/>
                  </a:lnTo>
                  <a:cubicBezTo>
                    <a:pt x="69582" y="1235"/>
                    <a:pt x="53807" y="13224"/>
                    <a:pt x="53807" y="28013"/>
                  </a:cubicBezTo>
                  <a:lnTo>
                    <a:pt x="53807" y="182526"/>
                  </a:lnTo>
                  <a:cubicBezTo>
                    <a:pt x="53897" y="188201"/>
                    <a:pt x="56126" y="193632"/>
                    <a:pt x="60049" y="197734"/>
                  </a:cubicBezTo>
                  <a:lnTo>
                    <a:pt x="2176" y="391432"/>
                  </a:lnTo>
                  <a:cubicBezTo>
                    <a:pt x="-1287" y="404042"/>
                    <a:pt x="5060" y="417279"/>
                    <a:pt x="17061" y="422473"/>
                  </a:cubicBezTo>
                  <a:cubicBezTo>
                    <a:pt x="27383" y="427097"/>
                    <a:pt x="39498" y="422478"/>
                    <a:pt x="44121" y="412157"/>
                  </a:cubicBezTo>
                  <a:cubicBezTo>
                    <a:pt x="44541" y="411219"/>
                    <a:pt x="44890" y="410250"/>
                    <a:pt x="45165" y="409260"/>
                  </a:cubicBezTo>
                  <a:lnTo>
                    <a:pt x="104905" y="209304"/>
                  </a:lnTo>
                  <a:lnTo>
                    <a:pt x="123242" y="209304"/>
                  </a:lnTo>
                  <a:lnTo>
                    <a:pt x="182980" y="409260"/>
                  </a:lnTo>
                  <a:cubicBezTo>
                    <a:pt x="186004" y="420158"/>
                    <a:pt x="197291" y="426541"/>
                    <a:pt x="208189" y="423517"/>
                  </a:cubicBezTo>
                  <a:cubicBezTo>
                    <a:pt x="209180" y="423242"/>
                    <a:pt x="210148" y="422893"/>
                    <a:pt x="211085" y="422473"/>
                  </a:cubicBezTo>
                  <a:cubicBezTo>
                    <a:pt x="223086" y="417279"/>
                    <a:pt x="229434" y="404044"/>
                    <a:pt x="225970" y="391433"/>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472">
              <a:extLst>
                <a:ext uri="{FF2B5EF4-FFF2-40B4-BE49-F238E27FC236}">
                  <a16:creationId xmlns:a16="http://schemas.microsoft.com/office/drawing/2014/main" id="{0C1D2213-504C-AD4D-A16A-7ECACF6CC3E2}"/>
                </a:ext>
              </a:extLst>
            </p:cNvPr>
            <p:cNvSpPr/>
            <p:nvPr/>
          </p:nvSpPr>
          <p:spPr>
            <a:xfrm>
              <a:off x="3458428" y="1180451"/>
              <a:ext cx="95513" cy="95513"/>
            </a:xfrm>
            <a:custGeom>
              <a:avLst/>
              <a:gdLst>
                <a:gd name="connsiteX0" fmla="*/ 47418 w 95512"/>
                <a:gd name="connsiteY0" fmla="*/ 94647 h 95512"/>
                <a:gd name="connsiteX1" fmla="*/ 94647 w 95512"/>
                <a:gd name="connsiteY1" fmla="*/ 48468 h 95512"/>
                <a:gd name="connsiteX2" fmla="*/ 48468 w 95512"/>
                <a:gd name="connsiteY2" fmla="*/ 1238 h 95512"/>
                <a:gd name="connsiteX3" fmla="*/ 1239 w 95512"/>
                <a:gd name="connsiteY3" fmla="*/ 47417 h 95512"/>
                <a:gd name="connsiteX4" fmla="*/ 1236 w 95512"/>
                <a:gd name="connsiteY4" fmla="*/ 47941 h 95512"/>
                <a:gd name="connsiteX5" fmla="*/ 47406 w 95512"/>
                <a:gd name="connsiteY5" fmla="*/ 94647 h 95512"/>
                <a:gd name="connsiteX6" fmla="*/ 47418 w 95512"/>
                <a:gd name="connsiteY6" fmla="*/ 94647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12" h="95512">
                  <a:moveTo>
                    <a:pt x="47418" y="94647"/>
                  </a:moveTo>
                  <a:cubicBezTo>
                    <a:pt x="73212" y="94937"/>
                    <a:pt x="94357" y="74262"/>
                    <a:pt x="94647" y="48468"/>
                  </a:cubicBezTo>
                  <a:cubicBezTo>
                    <a:pt x="94938" y="22674"/>
                    <a:pt x="74263" y="1528"/>
                    <a:pt x="48468" y="1238"/>
                  </a:cubicBezTo>
                  <a:cubicBezTo>
                    <a:pt x="22674" y="948"/>
                    <a:pt x="1529" y="21623"/>
                    <a:pt x="1239" y="47417"/>
                  </a:cubicBezTo>
                  <a:cubicBezTo>
                    <a:pt x="1237" y="47592"/>
                    <a:pt x="1236" y="47766"/>
                    <a:pt x="1236" y="47941"/>
                  </a:cubicBezTo>
                  <a:cubicBezTo>
                    <a:pt x="1088" y="73588"/>
                    <a:pt x="21759" y="94499"/>
                    <a:pt x="47406" y="94647"/>
                  </a:cubicBezTo>
                  <a:cubicBezTo>
                    <a:pt x="47410" y="94647"/>
                    <a:pt x="47414" y="94647"/>
                    <a:pt x="47418" y="94647"/>
                  </a:cubicBezTo>
                  <a:close/>
                </a:path>
              </a:pathLst>
            </a:custGeom>
            <a:solidFill>
              <a:srgbClr val="6DBD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473">
              <a:extLst>
                <a:ext uri="{FF2B5EF4-FFF2-40B4-BE49-F238E27FC236}">
                  <a16:creationId xmlns:a16="http://schemas.microsoft.com/office/drawing/2014/main" id="{74155AEE-AA0E-4942-87BA-F171910DEDD8}"/>
                </a:ext>
              </a:extLst>
            </p:cNvPr>
            <p:cNvSpPr/>
            <p:nvPr/>
          </p:nvSpPr>
          <p:spPr>
            <a:xfrm>
              <a:off x="3542655" y="934167"/>
              <a:ext cx="370523" cy="248662"/>
            </a:xfrm>
            <a:custGeom>
              <a:avLst/>
              <a:gdLst>
                <a:gd name="connsiteX0" fmla="*/ 315911 w 370522"/>
                <a:gd name="connsiteY0" fmla="*/ 33972 h 248661"/>
                <a:gd name="connsiteX1" fmla="*/ 187205 w 370522"/>
                <a:gd name="connsiteY1" fmla="*/ 1237 h 248661"/>
                <a:gd name="connsiteX2" fmla="*/ 57719 w 370522"/>
                <a:gd name="connsiteY2" fmla="*/ 32994 h 248661"/>
                <a:gd name="connsiteX3" fmla="*/ 1235 w 370522"/>
                <a:gd name="connsiteY3" fmla="*/ 114234 h 248661"/>
                <a:gd name="connsiteX4" fmla="*/ 55784 w 370522"/>
                <a:gd name="connsiteY4" fmla="*/ 195900 h 248661"/>
                <a:gd name="connsiteX5" fmla="*/ 9181 w 370522"/>
                <a:gd name="connsiteY5" fmla="*/ 248528 h 248661"/>
                <a:gd name="connsiteX6" fmla="*/ 99577 w 370522"/>
                <a:gd name="connsiteY6" fmla="*/ 215620 h 248661"/>
                <a:gd name="connsiteX7" fmla="*/ 184463 w 370522"/>
                <a:gd name="connsiteY7" fmla="*/ 228630 h 248661"/>
                <a:gd name="connsiteX8" fmla="*/ 313951 w 370522"/>
                <a:gd name="connsiteY8" fmla="*/ 196877 h 248661"/>
                <a:gd name="connsiteX9" fmla="*/ 370435 w 370522"/>
                <a:gd name="connsiteY9" fmla="*/ 115633 h 248661"/>
                <a:gd name="connsiteX10" fmla="*/ 315911 w 370522"/>
                <a:gd name="connsiteY10" fmla="*/ 33972 h 24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522" h="248661">
                  <a:moveTo>
                    <a:pt x="315911" y="33972"/>
                  </a:moveTo>
                  <a:cubicBezTo>
                    <a:pt x="281545" y="13051"/>
                    <a:pt x="235835" y="1423"/>
                    <a:pt x="187205" y="1237"/>
                  </a:cubicBezTo>
                  <a:cubicBezTo>
                    <a:pt x="138574" y="1051"/>
                    <a:pt x="92594" y="12341"/>
                    <a:pt x="57719" y="32994"/>
                  </a:cubicBezTo>
                  <a:cubicBezTo>
                    <a:pt x="21673" y="54357"/>
                    <a:pt x="1235" y="83209"/>
                    <a:pt x="1235" y="114234"/>
                  </a:cubicBezTo>
                  <a:cubicBezTo>
                    <a:pt x="1235" y="151945"/>
                    <a:pt x="34776" y="183105"/>
                    <a:pt x="55784" y="195900"/>
                  </a:cubicBezTo>
                  <a:cubicBezTo>
                    <a:pt x="45553" y="214158"/>
                    <a:pt x="9181" y="248528"/>
                    <a:pt x="9181" y="248528"/>
                  </a:cubicBezTo>
                  <a:cubicBezTo>
                    <a:pt x="32143" y="246138"/>
                    <a:pt x="80627" y="229802"/>
                    <a:pt x="99577" y="215620"/>
                  </a:cubicBezTo>
                  <a:cubicBezTo>
                    <a:pt x="127043" y="224259"/>
                    <a:pt x="155670" y="228646"/>
                    <a:pt x="184463" y="228630"/>
                  </a:cubicBezTo>
                  <a:cubicBezTo>
                    <a:pt x="233098" y="228812"/>
                    <a:pt x="279078" y="217529"/>
                    <a:pt x="313951" y="196877"/>
                  </a:cubicBezTo>
                  <a:cubicBezTo>
                    <a:pt x="349999" y="175512"/>
                    <a:pt x="370057" y="146662"/>
                    <a:pt x="370435" y="115633"/>
                  </a:cubicBezTo>
                  <a:cubicBezTo>
                    <a:pt x="370814" y="84605"/>
                    <a:pt x="351442" y="55604"/>
                    <a:pt x="315911" y="33972"/>
                  </a:cubicBezTo>
                  <a:close/>
                </a:path>
              </a:pathLst>
            </a:custGeom>
            <a:solidFill>
              <a:srgbClr val="03BBE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ACMP</a:t>
              </a:r>
            </a:p>
          </p:txBody>
        </p:sp>
      </p:grpSp>
      <p:sp>
        <p:nvSpPr>
          <p:cNvPr id="3" name="TextBox 2">
            <a:extLst>
              <a:ext uri="{FF2B5EF4-FFF2-40B4-BE49-F238E27FC236}">
                <a16:creationId xmlns:a16="http://schemas.microsoft.com/office/drawing/2014/main" id="{448219E3-7B47-8049-9D05-64B2E3BC5498}"/>
              </a:ext>
            </a:extLst>
          </p:cNvPr>
          <p:cNvSpPr txBox="1"/>
          <p:nvPr/>
        </p:nvSpPr>
        <p:spPr>
          <a:xfrm>
            <a:off x="4612606" y="768530"/>
            <a:ext cx="7579393"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500" b="1" i="0" u="none" strike="noStrike" kern="0" cap="none" spc="0" normalizeH="0" baseline="0" noProof="0" dirty="0">
                <a:ln>
                  <a:noFill/>
                </a:ln>
                <a:solidFill>
                  <a:prstClr val="black"/>
                </a:solidFill>
                <a:effectLst/>
                <a:uLnTx/>
                <a:uFillTx/>
                <a:latin typeface="Calibri Light" panose="020F0302020204030204"/>
                <a:ea typeface="+mn-ea"/>
                <a:cs typeface="+mn-cs"/>
                <a:sym typeface="Montserrat Medium"/>
              </a:rPr>
              <a:t>Upcoming Events:</a:t>
            </a:r>
          </a:p>
        </p:txBody>
      </p:sp>
      <p:sp>
        <p:nvSpPr>
          <p:cNvPr id="4" name="TextBox 3">
            <a:extLst>
              <a:ext uri="{FF2B5EF4-FFF2-40B4-BE49-F238E27FC236}">
                <a16:creationId xmlns:a16="http://schemas.microsoft.com/office/drawing/2014/main" id="{804B8D90-3C97-9043-AFEF-ADB76D844FE2}"/>
              </a:ext>
            </a:extLst>
          </p:cNvPr>
          <p:cNvSpPr txBox="1"/>
          <p:nvPr/>
        </p:nvSpPr>
        <p:spPr>
          <a:xfrm>
            <a:off x="4612605" y="1796180"/>
            <a:ext cx="7382366"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Fireside Chat: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PMI Collab #1: The Intersection of Project Management &amp; Org CM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Prosci VIRTUAL Change Management Certification (FULL)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PMI Collab #2: The Power of Partnership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ACMP Merger Member Celebration  (NOW!)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PMI Collab #3: Learning the Success in Your Failures 3/16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Book Club: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Lean CM: Innovative Practices For Managing Org Change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3/30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TBD: Neuro Leadership in CM – Details TBD</a:t>
            </a:r>
          </a:p>
        </p:txBody>
      </p:sp>
      <p:pic>
        <p:nvPicPr>
          <p:cNvPr id="16" name="Picture 15">
            <a:extLst>
              <a:ext uri="{FF2B5EF4-FFF2-40B4-BE49-F238E27FC236}">
                <a16:creationId xmlns:a16="http://schemas.microsoft.com/office/drawing/2014/main" id="{655A5485-C713-6444-A0D3-4BC5C45BEB40}"/>
              </a:ext>
            </a:extLst>
          </p:cNvPr>
          <p:cNvPicPr>
            <a:picLocks noChangeAspect="1"/>
          </p:cNvPicPr>
          <p:nvPr/>
        </p:nvPicPr>
        <p:blipFill>
          <a:blip r:embed="rId4"/>
          <a:stretch>
            <a:fillRect/>
          </a:stretch>
        </p:blipFill>
        <p:spPr>
          <a:xfrm>
            <a:off x="4612602" y="1774745"/>
            <a:ext cx="266491" cy="266491"/>
          </a:xfrm>
          <a:prstGeom prst="rect">
            <a:avLst/>
          </a:prstGeom>
        </p:spPr>
      </p:pic>
      <p:pic>
        <p:nvPicPr>
          <p:cNvPr id="18" name="Picture 17">
            <a:extLst>
              <a:ext uri="{FF2B5EF4-FFF2-40B4-BE49-F238E27FC236}">
                <a16:creationId xmlns:a16="http://schemas.microsoft.com/office/drawing/2014/main" id="{4757DA5E-2E7C-644B-9111-685C949BCAAC}"/>
              </a:ext>
            </a:extLst>
          </p:cNvPr>
          <p:cNvPicPr>
            <a:picLocks noChangeAspect="1"/>
          </p:cNvPicPr>
          <p:nvPr/>
        </p:nvPicPr>
        <p:blipFill>
          <a:blip r:embed="rId4"/>
          <a:stretch>
            <a:fillRect/>
          </a:stretch>
        </p:blipFill>
        <p:spPr>
          <a:xfrm>
            <a:off x="4612603" y="2062671"/>
            <a:ext cx="266491" cy="266491"/>
          </a:xfrm>
          <a:prstGeom prst="rect">
            <a:avLst/>
          </a:prstGeom>
        </p:spPr>
      </p:pic>
      <p:pic>
        <p:nvPicPr>
          <p:cNvPr id="19" name="Picture 18">
            <a:extLst>
              <a:ext uri="{FF2B5EF4-FFF2-40B4-BE49-F238E27FC236}">
                <a16:creationId xmlns:a16="http://schemas.microsoft.com/office/drawing/2014/main" id="{92D800E5-9ACD-FA4E-B3DB-103357D8C716}"/>
              </a:ext>
            </a:extLst>
          </p:cNvPr>
          <p:cNvPicPr>
            <a:picLocks noChangeAspect="1"/>
          </p:cNvPicPr>
          <p:nvPr/>
        </p:nvPicPr>
        <p:blipFill>
          <a:blip r:embed="rId4"/>
          <a:stretch>
            <a:fillRect/>
          </a:stretch>
        </p:blipFill>
        <p:spPr>
          <a:xfrm>
            <a:off x="4612602" y="2346473"/>
            <a:ext cx="266491" cy="266491"/>
          </a:xfrm>
          <a:prstGeom prst="rect">
            <a:avLst/>
          </a:prstGeom>
        </p:spPr>
      </p:pic>
      <p:pic>
        <p:nvPicPr>
          <p:cNvPr id="20" name="Picture 19">
            <a:extLst>
              <a:ext uri="{FF2B5EF4-FFF2-40B4-BE49-F238E27FC236}">
                <a16:creationId xmlns:a16="http://schemas.microsoft.com/office/drawing/2014/main" id="{F28D981F-D71D-3E48-816F-88C4B7A4EF0D}"/>
              </a:ext>
            </a:extLst>
          </p:cNvPr>
          <p:cNvPicPr>
            <a:picLocks noChangeAspect="1"/>
          </p:cNvPicPr>
          <p:nvPr/>
        </p:nvPicPr>
        <p:blipFill>
          <a:blip r:embed="rId4"/>
          <a:stretch>
            <a:fillRect/>
          </a:stretch>
        </p:blipFill>
        <p:spPr>
          <a:xfrm>
            <a:off x="4612601" y="2630275"/>
            <a:ext cx="266491" cy="266491"/>
          </a:xfrm>
          <a:prstGeom prst="rect">
            <a:avLst/>
          </a:prstGeom>
        </p:spPr>
      </p:pic>
      <p:pic>
        <p:nvPicPr>
          <p:cNvPr id="21" name="Picture 20">
            <a:extLst>
              <a:ext uri="{FF2B5EF4-FFF2-40B4-BE49-F238E27FC236}">
                <a16:creationId xmlns:a16="http://schemas.microsoft.com/office/drawing/2014/main" id="{18166ADB-B193-4D49-8D5A-0CDB7F288FB1}"/>
              </a:ext>
            </a:extLst>
          </p:cNvPr>
          <p:cNvPicPr>
            <a:picLocks noChangeAspect="1"/>
          </p:cNvPicPr>
          <p:nvPr/>
        </p:nvPicPr>
        <p:blipFill>
          <a:blip r:embed="rId4"/>
          <a:stretch>
            <a:fillRect/>
          </a:stretch>
        </p:blipFill>
        <p:spPr>
          <a:xfrm>
            <a:off x="4612601" y="2903594"/>
            <a:ext cx="266491" cy="266491"/>
          </a:xfrm>
          <a:prstGeom prst="rect">
            <a:avLst/>
          </a:prstGeom>
        </p:spPr>
      </p:pic>
      <p:sp>
        <p:nvSpPr>
          <p:cNvPr id="17" name="Rectangle 16">
            <a:extLst>
              <a:ext uri="{FF2B5EF4-FFF2-40B4-BE49-F238E27FC236}">
                <a16:creationId xmlns:a16="http://schemas.microsoft.com/office/drawing/2014/main" id="{0E4BFE0C-B9F9-4243-873B-64B3CD1731C9}"/>
              </a:ext>
            </a:extLst>
          </p:cNvPr>
          <p:cNvSpPr/>
          <p:nvPr/>
        </p:nvSpPr>
        <p:spPr>
          <a:xfrm>
            <a:off x="4514091" y="4632099"/>
            <a:ext cx="757939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black"/>
                </a:solidFill>
                <a:effectLst/>
                <a:uLnTx/>
                <a:uFillTx/>
                <a:latin typeface="Calibri" panose="020F0502020204030204"/>
                <a:ea typeface="+mn-ea"/>
                <a:cs typeface="+mn-cs"/>
                <a:sym typeface="Montserrat Medium"/>
              </a:rPr>
              <a:t>For updated listings of events go to: https://www.acmpcharlotte.com/Events </a:t>
            </a:r>
          </a:p>
        </p:txBody>
      </p:sp>
    </p:spTree>
    <p:extLst>
      <p:ext uri="{BB962C8B-B14F-4D97-AF65-F5344CB8AC3E}">
        <p14:creationId xmlns:p14="http://schemas.microsoft.com/office/powerpoint/2010/main" val="1489010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Communication Committee</a:t>
            </a:r>
            <a:br>
              <a:rPr lang="en-US" sz="4800" dirty="0"/>
            </a:br>
            <a:r>
              <a:rPr lang="en-US" sz="4800" dirty="0"/>
              <a:t>Update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451171" y="3996905"/>
            <a:ext cx="7543800" cy="24424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000" b="0" i="0" u="none" strike="noStrike" kern="0" cap="none" spc="0" normalizeH="0" baseline="0" noProof="0" dirty="0">
                <a:ln>
                  <a:noFill/>
                </a:ln>
                <a:solidFill>
                  <a:srgbClr val="4484CE"/>
                </a:solidFill>
                <a:effectLst/>
                <a:uLnTx/>
                <a:uFillTx/>
                <a:latin typeface="Montserrat Medium"/>
                <a:sym typeface="Montserrat Medium"/>
              </a:rPr>
              <a:t>Kendra Whitney</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lang="en-US" kern="0" dirty="0"/>
              <a:t>Communication Committee Chair</a:t>
            </a: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pic>
        <p:nvPicPr>
          <p:cNvPr id="3074" name="Picture 2" descr="Profile photo of Kendra Whitney">
            <a:extLst>
              <a:ext uri="{FF2B5EF4-FFF2-40B4-BE49-F238E27FC236}">
                <a16:creationId xmlns:a16="http://schemas.microsoft.com/office/drawing/2014/main" id="{5857DBAC-9305-4662-8F92-764B8B687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171" y="1197752"/>
            <a:ext cx="2695575"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90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Marketing and Comms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412002" y="1825205"/>
            <a:ext cx="7543800" cy="30826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000" b="0" i="0" u="none" strike="noStrike" kern="0" cap="none" spc="0" normalizeH="0" baseline="0" noProof="0" dirty="0">
                <a:ln>
                  <a:noFill/>
                </a:ln>
                <a:solidFill>
                  <a:srgbClr val="4484CE"/>
                </a:solidFill>
                <a:effectLst/>
                <a:uLnTx/>
                <a:uFillTx/>
                <a:latin typeface="Montserrat Medium"/>
                <a:sym typeface="Montserrat Medium"/>
              </a:rPr>
              <a:t>Objective:</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sym typeface="Montserrat Medium"/>
              </a:rPr>
              <a:t>To support the goals and objectives of the chapter of increasing the value to the members, sponsors and contacts. The Marketing and Comms Committee will focus on driving up attendance of events, supporting our sponsors,  increasing membership and engaging our members.  </a:t>
            </a:r>
            <a:endParaRPr kumimoji="0" lang="en-US" sz="900" b="0" i="0" u="none" strike="noStrike" kern="0" cap="none" spc="0" normalizeH="0" baseline="0" noProof="0" dirty="0">
              <a:ln>
                <a:noFill/>
              </a:ln>
              <a:solidFill>
                <a:srgbClr val="000000"/>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spTree>
    <p:extLst>
      <p:ext uri="{BB962C8B-B14F-4D97-AF65-F5344CB8AC3E}">
        <p14:creationId xmlns:p14="http://schemas.microsoft.com/office/powerpoint/2010/main" val="70658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B17134-56CD-48F8-8E27-AA95D768E02F}"/>
              </a:ext>
            </a:extLst>
          </p:cNvPr>
          <p:cNvSpPr txBox="1">
            <a:spLocks/>
          </p:cNvSpPr>
          <p:nvPr/>
        </p:nvSpPr>
        <p:spPr>
          <a:xfrm>
            <a:off x="6610885" y="1775012"/>
            <a:ext cx="4800600" cy="431650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
                <a:srgbClr val="336799"/>
              </a:buClr>
              <a:buSzPct val="100000"/>
              <a:buFont typeface="Calibri" panose="020F0502020204030204" pitchFamily="34" charset="0"/>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2021 Strategic Goals</a:t>
            </a:r>
          </a:p>
          <a:p>
            <a:pPr marL="0" marR="0" lvl="0" indent="0" algn="l" defTabSz="914400" rtl="0" eaLnBrk="1" fontAlgn="auto" latinLnBrk="0" hangingPunct="1">
              <a:lnSpc>
                <a:spcPct val="100000"/>
              </a:lnSpc>
              <a:spcBef>
                <a:spcPts val="1200"/>
              </a:spcBef>
              <a:spcAft>
                <a:spcPts val="1200"/>
              </a:spcAft>
              <a:buClr>
                <a:srgbClr val="336799"/>
              </a:buClr>
              <a:buSzPct val="100000"/>
              <a:buFont typeface="Calibri" panose="020F0502020204030204" pitchFamily="34" charset="0"/>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Improve the operations and future sustainability of the ACMP Carolinas Board of Directors to ensure the board and all committees will </a:t>
            </a:r>
            <a:r>
              <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increase the value of the chapter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 its members, sponsors and contacts. We will focus on:  </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84048" marR="0" lvl="1" indent="-182880" algn="l" defTabSz="914400" rtl="0" eaLnBrk="1" fontAlgn="auto" latinLnBrk="0" hangingPunct="1">
              <a:lnSpc>
                <a:spcPct val="100000"/>
              </a:lnSpc>
              <a:spcBef>
                <a:spcPts val="0"/>
              </a:spcBef>
              <a:spcAft>
                <a:spcPts val="0"/>
              </a:spcAft>
              <a:buClr>
                <a:srgbClr val="336799"/>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Operational stability</a:t>
            </a:r>
          </a:p>
          <a:p>
            <a:pPr marL="384048" marR="0" lvl="1" indent="-182880" algn="l" defTabSz="914400" rtl="0" eaLnBrk="1" fontAlgn="auto" latinLnBrk="0" hangingPunct="1">
              <a:lnSpc>
                <a:spcPct val="100000"/>
              </a:lnSpc>
              <a:spcBef>
                <a:spcPts val="0"/>
              </a:spcBef>
              <a:spcAft>
                <a:spcPts val="0"/>
              </a:spcAft>
              <a:buClr>
                <a:srgbClr val="336799"/>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Financial responsibilities</a:t>
            </a:r>
          </a:p>
          <a:p>
            <a:pPr marL="384048" marR="0" lvl="1" indent="-182880" algn="l" defTabSz="914400" rtl="0" eaLnBrk="1" fontAlgn="auto" latinLnBrk="0" hangingPunct="1">
              <a:lnSpc>
                <a:spcPct val="100000"/>
              </a:lnSpc>
              <a:spcBef>
                <a:spcPts val="0"/>
              </a:spcBef>
              <a:spcAft>
                <a:spcPts val="0"/>
              </a:spcAft>
              <a:buClr>
                <a:srgbClr val="336799"/>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Board succession planning</a:t>
            </a:r>
          </a:p>
          <a:p>
            <a:pPr marL="384048" marR="0" lvl="1" indent="-182880" algn="l" defTabSz="914400" rtl="0" eaLnBrk="1" fontAlgn="auto" latinLnBrk="0" hangingPunct="1">
              <a:lnSpc>
                <a:spcPct val="100000"/>
              </a:lnSpc>
              <a:spcBef>
                <a:spcPts val="0"/>
              </a:spcBef>
              <a:spcAft>
                <a:spcPts val="0"/>
              </a:spcAft>
              <a:buClr>
                <a:srgbClr val="336799"/>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Community engagement</a:t>
            </a:r>
          </a:p>
          <a:p>
            <a:pPr marL="384048" marR="0" lvl="1" indent="-182880" algn="l" defTabSz="914400" rtl="0" eaLnBrk="1" fontAlgn="auto" latinLnBrk="0" hangingPunct="1">
              <a:lnSpc>
                <a:spcPct val="100000"/>
              </a:lnSpc>
              <a:spcBef>
                <a:spcPts val="0"/>
              </a:spcBef>
              <a:spcAft>
                <a:spcPts val="0"/>
              </a:spcAft>
              <a:buClr>
                <a:srgbClr val="336799"/>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Increase membership and participation </a:t>
            </a:r>
          </a:p>
          <a:p>
            <a:pPr marL="384048" marR="0" lvl="1" indent="-182880" algn="l" defTabSz="914400" rtl="0" eaLnBrk="1" fontAlgn="auto" latinLnBrk="0" hangingPunct="1">
              <a:lnSpc>
                <a:spcPct val="100000"/>
              </a:lnSpc>
              <a:spcBef>
                <a:spcPts val="0"/>
              </a:spcBef>
              <a:spcAft>
                <a:spcPts val="0"/>
              </a:spcAft>
              <a:buClr>
                <a:srgbClr val="336799"/>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Focus on diversity, equity, and inclusion in everything we do</a:t>
            </a:r>
          </a:p>
        </p:txBody>
      </p:sp>
      <p:pic>
        <p:nvPicPr>
          <p:cNvPr id="9" name="Picture 8">
            <a:extLst>
              <a:ext uri="{FF2B5EF4-FFF2-40B4-BE49-F238E27FC236}">
                <a16:creationId xmlns:a16="http://schemas.microsoft.com/office/drawing/2014/main" id="{4BBF4123-3B3F-4651-AEFA-38C8AB4D6824}"/>
              </a:ext>
            </a:extLst>
          </p:cNvPr>
          <p:cNvPicPr>
            <a:picLocks noChangeAspect="1"/>
          </p:cNvPicPr>
          <p:nvPr/>
        </p:nvPicPr>
        <p:blipFill>
          <a:blip r:embed="rId2"/>
          <a:stretch>
            <a:fillRect/>
          </a:stretch>
        </p:blipFill>
        <p:spPr>
          <a:xfrm>
            <a:off x="914988" y="2140991"/>
            <a:ext cx="5023539" cy="3194581"/>
          </a:xfrm>
          <a:prstGeom prst="rect">
            <a:avLst/>
          </a:prstGeom>
        </p:spPr>
      </p:pic>
      <p:cxnSp>
        <p:nvCxnSpPr>
          <p:cNvPr id="11" name="Straight Connector 10">
            <a:extLst>
              <a:ext uri="{FF2B5EF4-FFF2-40B4-BE49-F238E27FC236}">
                <a16:creationId xmlns:a16="http://schemas.microsoft.com/office/drawing/2014/main" id="{8F779CED-11F0-40DA-91A0-C32B8B3E0A2A}"/>
              </a:ext>
            </a:extLst>
          </p:cNvPr>
          <p:cNvCxnSpPr/>
          <p:nvPr/>
        </p:nvCxnSpPr>
        <p:spPr>
          <a:xfrm>
            <a:off x="6071349" y="2205318"/>
            <a:ext cx="53788" cy="33819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9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Marketing and Comms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4" name="TextBox 3">
            <a:extLst>
              <a:ext uri="{FF2B5EF4-FFF2-40B4-BE49-F238E27FC236}">
                <a16:creationId xmlns:a16="http://schemas.microsoft.com/office/drawing/2014/main" id="{4CC2A78A-6D04-4A1E-9F3C-EABB2D3542E9}"/>
              </a:ext>
            </a:extLst>
          </p:cNvPr>
          <p:cNvSpPr txBox="1"/>
          <p:nvPr/>
        </p:nvSpPr>
        <p:spPr>
          <a:xfrm>
            <a:off x="4683968" y="1106210"/>
            <a:ext cx="6699379"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Natasha Carter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Lara Chatterley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Teresa Ann Fabiano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Robin Hyatt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Kendra Whitney - Committee Chair </a:t>
            </a:r>
          </a:p>
        </p:txBody>
      </p:sp>
    </p:spTree>
    <p:extLst>
      <p:ext uri="{BB962C8B-B14F-4D97-AF65-F5344CB8AC3E}">
        <p14:creationId xmlns:p14="http://schemas.microsoft.com/office/powerpoint/2010/main" val="3001085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Marketing and Comms Committee</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1" name="Rectangle 10">
            <a:extLst>
              <a:ext uri="{FF2B5EF4-FFF2-40B4-BE49-F238E27FC236}">
                <a16:creationId xmlns:a16="http://schemas.microsoft.com/office/drawing/2014/main" id="{ED3E5576-FD82-42C9-AC5D-C6D208AA1270}"/>
              </a:ext>
            </a:extLst>
          </p:cNvPr>
          <p:cNvSpPr/>
          <p:nvPr/>
        </p:nvSpPr>
        <p:spPr>
          <a:xfrm>
            <a:off x="5910469" y="338119"/>
            <a:ext cx="4423105"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2021 KEY STRATEGIC OBJECTIVES:</a:t>
            </a:r>
          </a:p>
        </p:txBody>
      </p:sp>
      <p:sp>
        <p:nvSpPr>
          <p:cNvPr id="9" name="TextBox 8">
            <a:extLst>
              <a:ext uri="{FF2B5EF4-FFF2-40B4-BE49-F238E27FC236}">
                <a16:creationId xmlns:a16="http://schemas.microsoft.com/office/drawing/2014/main" id="{D7C99FC5-A5B1-4E13-91D1-264941EEAEF7}"/>
              </a:ext>
            </a:extLst>
          </p:cNvPr>
          <p:cNvSpPr txBox="1"/>
          <p:nvPr/>
        </p:nvSpPr>
        <p:spPr>
          <a:xfrm>
            <a:off x="4496486" y="1538448"/>
            <a:ext cx="7555494" cy="495520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Focusing on systematizing and operationalizing multiple standard marketing analytics* using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Google and LinkedIn analytics to measure the success of marketing effort, conversion, efficiency, impact, and growth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 our chapter including: campaigns, events, training, education, and membership engagement.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Developing a streamlined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internal marketing team infrastructure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that clearly defines roles and accountabilities.  Developing and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documenting marketing processes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so they are turn-key for any successors.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Continuing to work on the Chapter’s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Brand Architecture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by identifying our target users, creating a cohesive brand (voice, tone, messaging, imagery, font, colors) and guide that will be used for all ACMP Carolinas communications.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1965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Marketing and Comms Committee</a:t>
            </a:r>
          </a:p>
        </p:txBody>
      </p:sp>
      <p:sp>
        <p:nvSpPr>
          <p:cNvPr id="27" name="Rectangle 26">
            <a:extLst>
              <a:ext uri="{FF2B5EF4-FFF2-40B4-BE49-F238E27FC236}">
                <a16:creationId xmlns:a16="http://schemas.microsoft.com/office/drawing/2014/main" id="{4AA03510-2677-4AA8-9E5E-C3AC70D81142}"/>
              </a:ext>
            </a:extLst>
          </p:cNvPr>
          <p:cNvSpPr/>
          <p:nvPr/>
        </p:nvSpPr>
        <p:spPr>
          <a:xfrm>
            <a:off x="4019739" y="996143"/>
            <a:ext cx="8051500" cy="46474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 you have marketing experience?</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you a social media expert? </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are looking to grow our committee! </a:t>
            </a: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Please contact:</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Kendra Whitney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Tree>
    <p:extLst>
      <p:ext uri="{BB962C8B-B14F-4D97-AF65-F5344CB8AC3E}">
        <p14:creationId xmlns:p14="http://schemas.microsoft.com/office/powerpoint/2010/main" val="3230364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Chapter </a:t>
            </a:r>
            <a:br>
              <a:rPr lang="en-US" sz="4800" dirty="0"/>
            </a:br>
            <a:r>
              <a:rPr lang="en-US" sz="4800" dirty="0"/>
              <a:t>Awards</a:t>
            </a:r>
            <a:br>
              <a:rPr lang="en-US" sz="4800" dirty="0"/>
            </a:br>
            <a:endParaRPr lang="en-US" sz="4800" dirty="0"/>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4412002" y="1825205"/>
            <a:ext cx="7543800" cy="244241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spTree>
    <p:extLst>
      <p:ext uri="{BB962C8B-B14F-4D97-AF65-F5344CB8AC3E}">
        <p14:creationId xmlns:p14="http://schemas.microsoft.com/office/powerpoint/2010/main" val="1889491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01970" y="1879185"/>
            <a:ext cx="4019739" cy="1440670"/>
          </a:xfrm>
        </p:spPr>
        <p:txBody>
          <a:bodyPr>
            <a:noAutofit/>
          </a:bodyPr>
          <a:lstStyle/>
          <a:p>
            <a:pPr algn="ctr"/>
            <a:r>
              <a:rPr lang="en-US" sz="4800" dirty="0"/>
              <a:t>THE WINNER!</a:t>
            </a:r>
          </a:p>
        </p:txBody>
      </p:sp>
      <p:sp>
        <p:nvSpPr>
          <p:cNvPr id="27" name="Rectangle 26">
            <a:extLst>
              <a:ext uri="{FF2B5EF4-FFF2-40B4-BE49-F238E27FC236}">
                <a16:creationId xmlns:a16="http://schemas.microsoft.com/office/drawing/2014/main" id="{4AA03510-2677-4AA8-9E5E-C3AC70D81142}"/>
              </a:ext>
            </a:extLst>
          </p:cNvPr>
          <p:cNvSpPr/>
          <p:nvPr/>
        </p:nvSpPr>
        <p:spPr>
          <a:xfrm>
            <a:off x="4248483" y="5291918"/>
            <a:ext cx="8051500" cy="150810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7" name="Rectangle 6">
            <a:extLst>
              <a:ext uri="{FF2B5EF4-FFF2-40B4-BE49-F238E27FC236}">
                <a16:creationId xmlns:a16="http://schemas.microsoft.com/office/drawing/2014/main" id="{68536619-3047-4599-8E0A-22EC27A155A0}"/>
              </a:ext>
            </a:extLst>
          </p:cNvPr>
          <p:cNvSpPr/>
          <p:nvPr/>
        </p:nvSpPr>
        <p:spPr>
          <a:xfrm>
            <a:off x="4248483" y="319868"/>
            <a:ext cx="8051500" cy="203132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lang="en-US" sz="2400" dirty="0">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1200"/>
              </a:spcAft>
              <a:buClrTx/>
              <a:buSzTx/>
              <a:buFontTx/>
              <a:buNone/>
              <a:tabLst/>
              <a:defRPr/>
            </a:pPr>
            <a:r>
              <a:rPr lang="en-US" sz="2400" dirty="0">
                <a:solidFill>
                  <a:prstClr val="black"/>
                </a:solidFill>
                <a:latin typeface="Calibri" panose="020F0502020204030204"/>
              </a:rPr>
              <a:t>All expenses paid admission to…</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F2237FF-8111-47B0-B821-018F229FB68D}"/>
              </a:ext>
            </a:extLst>
          </p:cNvPr>
          <p:cNvSpPr txBox="1"/>
          <p:nvPr/>
        </p:nvSpPr>
        <p:spPr>
          <a:xfrm>
            <a:off x="5905500" y="4608805"/>
            <a:ext cx="3720740" cy="954107"/>
          </a:xfrm>
          <a:prstGeom prst="rect">
            <a:avLst/>
          </a:prstGeom>
          <a:noFill/>
        </p:spPr>
        <p:txBody>
          <a:bodyPr wrap="square">
            <a:spAutoFit/>
          </a:bodyPr>
          <a:lstStyle/>
          <a:p>
            <a:pPr algn="ctr"/>
            <a:r>
              <a:rPr lang="da-DK" sz="2800" b="1" i="0" dirty="0">
                <a:solidFill>
                  <a:srgbClr val="622569"/>
                </a:solidFill>
                <a:effectLst/>
                <a:latin typeface="Montserrat"/>
              </a:rPr>
              <a:t>A $500.00 VALUE</a:t>
            </a:r>
          </a:p>
          <a:p>
            <a:pPr algn="ctr"/>
            <a:r>
              <a:rPr lang="da-DK" sz="2800" b="1" i="0" dirty="0">
                <a:solidFill>
                  <a:srgbClr val="622569"/>
                </a:solidFill>
                <a:effectLst/>
                <a:latin typeface="Montserrat"/>
              </a:rPr>
              <a:t>June 8, — June 11, 2021</a:t>
            </a:r>
            <a:endParaRPr lang="en-US" sz="2800" dirty="0"/>
          </a:p>
        </p:txBody>
      </p:sp>
      <p:pic>
        <p:nvPicPr>
          <p:cNvPr id="6" name="Picture 5">
            <a:extLst>
              <a:ext uri="{FF2B5EF4-FFF2-40B4-BE49-F238E27FC236}">
                <a16:creationId xmlns:a16="http://schemas.microsoft.com/office/drawing/2014/main" id="{369F970D-BC2A-4171-AB85-BD04BF840962}"/>
              </a:ext>
            </a:extLst>
          </p:cNvPr>
          <p:cNvPicPr>
            <a:picLocks noChangeAspect="1"/>
          </p:cNvPicPr>
          <p:nvPr/>
        </p:nvPicPr>
        <p:blipFill>
          <a:blip r:embed="rId3"/>
          <a:stretch>
            <a:fillRect/>
          </a:stretch>
        </p:blipFill>
        <p:spPr>
          <a:xfrm>
            <a:off x="4140500" y="1752599"/>
            <a:ext cx="8051500" cy="2671371"/>
          </a:xfrm>
          <a:prstGeom prst="rect">
            <a:avLst/>
          </a:prstGeom>
        </p:spPr>
      </p:pic>
    </p:spTree>
    <p:extLst>
      <p:ext uri="{BB962C8B-B14F-4D97-AF65-F5344CB8AC3E}">
        <p14:creationId xmlns:p14="http://schemas.microsoft.com/office/powerpoint/2010/main" val="30121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6531-DCCB-4F2C-861C-9EC8BB2A07AE}"/>
              </a:ext>
            </a:extLst>
          </p:cNvPr>
          <p:cNvSpPr>
            <a:spLocks noGrp="1"/>
          </p:cNvSpPr>
          <p:nvPr>
            <p:ph type="title"/>
          </p:nvPr>
        </p:nvSpPr>
        <p:spPr>
          <a:xfrm>
            <a:off x="5181601" y="1232258"/>
            <a:ext cx="6368142" cy="1450757"/>
          </a:xfrm>
        </p:spPr>
        <p:txBody>
          <a:bodyPr>
            <a:normAutofit/>
          </a:bodyPr>
          <a:lstStyle/>
          <a:p>
            <a:pPr algn="ctr"/>
            <a:r>
              <a:rPr lang="en-US" sz="5000" b="1" dirty="0">
                <a:solidFill>
                  <a:schemeClr val="accent2"/>
                </a:solidFill>
              </a:rPr>
              <a:t>2020 Board Member </a:t>
            </a:r>
            <a:br>
              <a:rPr lang="en-US" sz="5000" b="1" dirty="0">
                <a:solidFill>
                  <a:schemeClr val="accent2"/>
                </a:solidFill>
              </a:rPr>
            </a:br>
            <a:r>
              <a:rPr lang="en-US" sz="5000" b="1" dirty="0">
                <a:solidFill>
                  <a:schemeClr val="accent2"/>
                </a:solidFill>
              </a:rPr>
              <a:t>of the Year</a:t>
            </a:r>
          </a:p>
        </p:txBody>
      </p:sp>
      <p:pic>
        <p:nvPicPr>
          <p:cNvPr id="6" name="Picture 5" descr="A picture containing indoor, wall&#10;&#10;Description automatically generated">
            <a:extLst>
              <a:ext uri="{FF2B5EF4-FFF2-40B4-BE49-F238E27FC236}">
                <a16:creationId xmlns:a16="http://schemas.microsoft.com/office/drawing/2014/main" id="{880BEA99-0865-4B9A-A957-D49B01A843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73" r="19207" b="1"/>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4CF6AA60-11C6-48FB-8525-C3FC2686017E}"/>
              </a:ext>
            </a:extLst>
          </p:cNvPr>
          <p:cNvSpPr>
            <a:spLocks noGrp="1"/>
          </p:cNvSpPr>
          <p:nvPr>
            <p:ph idx="1"/>
          </p:nvPr>
        </p:nvSpPr>
        <p:spPr>
          <a:xfrm>
            <a:off x="5181601" y="3025916"/>
            <a:ext cx="6368142" cy="1022210"/>
          </a:xfrm>
        </p:spPr>
        <p:txBody>
          <a:bodyPr>
            <a:normAutofit/>
          </a:bodyPr>
          <a:lstStyle/>
          <a:p>
            <a:pPr marL="0" indent="0">
              <a:spcAft>
                <a:spcPts val="1200"/>
              </a:spcAft>
              <a:buNone/>
            </a:pPr>
            <a:r>
              <a:rPr lang="en-US" sz="3600" dirty="0">
                <a:solidFill>
                  <a:schemeClr val="accent2"/>
                </a:solidFill>
              </a:rPr>
              <a:t>And the winner is… </a:t>
            </a:r>
          </a:p>
          <a:p>
            <a:pPr marL="0" indent="0">
              <a:spcAft>
                <a:spcPts val="1200"/>
              </a:spcAft>
              <a:buNone/>
            </a:pPr>
            <a:endParaRPr lang="en-US" b="1" dirty="0"/>
          </a:p>
        </p:txBody>
      </p:sp>
    </p:spTree>
    <p:extLst>
      <p:ext uri="{BB962C8B-B14F-4D97-AF65-F5344CB8AC3E}">
        <p14:creationId xmlns:p14="http://schemas.microsoft.com/office/powerpoint/2010/main" val="1730754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6531-DCCB-4F2C-861C-9EC8BB2A07AE}"/>
              </a:ext>
            </a:extLst>
          </p:cNvPr>
          <p:cNvSpPr>
            <a:spLocks noGrp="1"/>
          </p:cNvSpPr>
          <p:nvPr>
            <p:ph type="title"/>
          </p:nvPr>
        </p:nvSpPr>
        <p:spPr>
          <a:xfrm>
            <a:off x="5181601" y="1120721"/>
            <a:ext cx="6368142" cy="1450757"/>
          </a:xfrm>
        </p:spPr>
        <p:txBody>
          <a:bodyPr>
            <a:normAutofit/>
          </a:bodyPr>
          <a:lstStyle/>
          <a:p>
            <a:pPr algn="ctr"/>
            <a:r>
              <a:rPr lang="en-US" sz="5000" b="1" dirty="0">
                <a:solidFill>
                  <a:schemeClr val="accent2"/>
                </a:solidFill>
              </a:rPr>
              <a:t>2020 Volunteer </a:t>
            </a:r>
            <a:br>
              <a:rPr lang="en-US" sz="5000" b="1" dirty="0">
                <a:solidFill>
                  <a:schemeClr val="accent2"/>
                </a:solidFill>
              </a:rPr>
            </a:br>
            <a:r>
              <a:rPr lang="en-US" sz="5000" b="1" dirty="0">
                <a:solidFill>
                  <a:schemeClr val="accent2"/>
                </a:solidFill>
              </a:rPr>
              <a:t>of the Year</a:t>
            </a:r>
          </a:p>
        </p:txBody>
      </p:sp>
      <p:pic>
        <p:nvPicPr>
          <p:cNvPr id="6" name="Picture 5" descr="Fireworks in the night sky&#10;&#10;Description automatically generated">
            <a:extLst>
              <a:ext uri="{FF2B5EF4-FFF2-40B4-BE49-F238E27FC236}">
                <a16:creationId xmlns:a16="http://schemas.microsoft.com/office/drawing/2014/main" id="{F8676D57-9539-4D2F-91AC-E3544A410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17" r="-2" b="-2"/>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4CF6AA60-11C6-48FB-8525-C3FC2686017E}"/>
              </a:ext>
            </a:extLst>
          </p:cNvPr>
          <p:cNvSpPr>
            <a:spLocks noGrp="1"/>
          </p:cNvSpPr>
          <p:nvPr>
            <p:ph idx="1"/>
          </p:nvPr>
        </p:nvSpPr>
        <p:spPr>
          <a:xfrm>
            <a:off x="5181601" y="2730079"/>
            <a:ext cx="6368142" cy="3670180"/>
          </a:xfrm>
        </p:spPr>
        <p:txBody>
          <a:bodyPr>
            <a:normAutofit/>
          </a:bodyPr>
          <a:lstStyle/>
          <a:p>
            <a:pPr marL="0" indent="0">
              <a:spcAft>
                <a:spcPts val="1200"/>
              </a:spcAft>
              <a:buNone/>
            </a:pPr>
            <a:r>
              <a:rPr lang="en-US" sz="3600" dirty="0">
                <a:solidFill>
                  <a:schemeClr val="accent2"/>
                </a:solidFill>
              </a:rPr>
              <a:t>Congratulations to… </a:t>
            </a:r>
          </a:p>
          <a:p>
            <a:pPr marL="0" indent="0">
              <a:spcAft>
                <a:spcPts val="1200"/>
              </a:spcAft>
              <a:buNone/>
            </a:pPr>
            <a:endParaRPr lang="en-US" b="1" dirty="0"/>
          </a:p>
          <a:p>
            <a:pPr marL="0" indent="0" algn="ctr">
              <a:spcAft>
                <a:spcPts val="1200"/>
              </a:spcAft>
              <a:buNone/>
            </a:pPr>
            <a:r>
              <a:rPr lang="en-US" sz="6600" b="1" dirty="0"/>
              <a:t>Robin Hyatt</a:t>
            </a:r>
          </a:p>
        </p:txBody>
      </p:sp>
    </p:spTree>
    <p:extLst>
      <p:ext uri="{BB962C8B-B14F-4D97-AF65-F5344CB8AC3E}">
        <p14:creationId xmlns:p14="http://schemas.microsoft.com/office/powerpoint/2010/main" val="1622266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6531-DCCB-4F2C-861C-9EC8BB2A07AE}"/>
              </a:ext>
            </a:extLst>
          </p:cNvPr>
          <p:cNvSpPr>
            <a:spLocks noGrp="1"/>
          </p:cNvSpPr>
          <p:nvPr>
            <p:ph type="title"/>
          </p:nvPr>
        </p:nvSpPr>
        <p:spPr>
          <a:xfrm>
            <a:off x="5114926" y="1034996"/>
            <a:ext cx="6368142" cy="1450757"/>
          </a:xfrm>
        </p:spPr>
        <p:txBody>
          <a:bodyPr>
            <a:normAutofit/>
          </a:bodyPr>
          <a:lstStyle/>
          <a:p>
            <a:pPr algn="ctr"/>
            <a:r>
              <a:rPr lang="en-US" sz="5000" b="1" dirty="0">
                <a:solidFill>
                  <a:schemeClr val="accent2"/>
                </a:solidFill>
              </a:rPr>
              <a:t>2020 Volunteer </a:t>
            </a:r>
            <a:br>
              <a:rPr lang="en-US" sz="5000" b="1" dirty="0">
                <a:solidFill>
                  <a:schemeClr val="accent2"/>
                </a:solidFill>
              </a:rPr>
            </a:br>
            <a:r>
              <a:rPr lang="en-US" sz="5000" b="1" dirty="0">
                <a:solidFill>
                  <a:schemeClr val="accent2"/>
                </a:solidFill>
              </a:rPr>
              <a:t>of the Year</a:t>
            </a:r>
          </a:p>
        </p:txBody>
      </p:sp>
      <p:pic>
        <p:nvPicPr>
          <p:cNvPr id="6" name="Picture 5" descr="Fireworks in the night sky&#10;&#10;Description automatically generated">
            <a:extLst>
              <a:ext uri="{FF2B5EF4-FFF2-40B4-BE49-F238E27FC236}">
                <a16:creationId xmlns:a16="http://schemas.microsoft.com/office/drawing/2014/main" id="{F8676D57-9539-4D2F-91AC-E3544A410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17" r="-2" b="-2"/>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4CF6AA60-11C6-48FB-8525-C3FC2686017E}"/>
              </a:ext>
            </a:extLst>
          </p:cNvPr>
          <p:cNvSpPr>
            <a:spLocks noGrp="1"/>
          </p:cNvSpPr>
          <p:nvPr>
            <p:ph idx="1"/>
          </p:nvPr>
        </p:nvSpPr>
        <p:spPr>
          <a:xfrm>
            <a:off x="5181601" y="2730079"/>
            <a:ext cx="6368142" cy="3670180"/>
          </a:xfrm>
        </p:spPr>
        <p:txBody>
          <a:bodyPr>
            <a:normAutofit/>
          </a:bodyPr>
          <a:lstStyle/>
          <a:p>
            <a:pPr marL="0" indent="0">
              <a:spcAft>
                <a:spcPts val="1200"/>
              </a:spcAft>
              <a:buNone/>
            </a:pPr>
            <a:r>
              <a:rPr lang="en-US" sz="3600" dirty="0">
                <a:solidFill>
                  <a:schemeClr val="accent2"/>
                </a:solidFill>
              </a:rPr>
              <a:t>Congratulations to… </a:t>
            </a:r>
          </a:p>
          <a:p>
            <a:pPr marL="0" indent="0">
              <a:spcAft>
                <a:spcPts val="1200"/>
              </a:spcAft>
              <a:buNone/>
            </a:pPr>
            <a:endParaRPr lang="en-US" b="1" dirty="0"/>
          </a:p>
          <a:p>
            <a:pPr marL="0" indent="0" algn="ctr">
              <a:spcAft>
                <a:spcPts val="1200"/>
              </a:spcAft>
              <a:buNone/>
            </a:pPr>
            <a:r>
              <a:rPr lang="en-US" sz="6600" b="1" dirty="0"/>
              <a:t>Kim Kolar</a:t>
            </a:r>
          </a:p>
        </p:txBody>
      </p:sp>
    </p:spTree>
    <p:extLst>
      <p:ext uri="{BB962C8B-B14F-4D97-AF65-F5344CB8AC3E}">
        <p14:creationId xmlns:p14="http://schemas.microsoft.com/office/powerpoint/2010/main" val="385734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6190EDD-BB4D-4915-B40A-6C65B74DA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366" y="3429000"/>
            <a:ext cx="7206097" cy="2834886"/>
          </a:xfrm>
          <a:prstGeom prst="rect">
            <a:avLst/>
          </a:prstGeom>
        </p:spPr>
      </p:pic>
      <p:sp>
        <p:nvSpPr>
          <p:cNvPr id="4" name="Google Shape;287;gb1617eece6_0_8">
            <a:extLst>
              <a:ext uri="{FF2B5EF4-FFF2-40B4-BE49-F238E27FC236}">
                <a16:creationId xmlns:a16="http://schemas.microsoft.com/office/drawing/2014/main" id="{6E19B245-E88F-40F4-B169-1154EBE0DA83}"/>
              </a:ext>
            </a:extLst>
          </p:cNvPr>
          <p:cNvSpPr txBox="1">
            <a:spLocks/>
          </p:cNvSpPr>
          <p:nvPr/>
        </p:nvSpPr>
        <p:spPr>
          <a:xfrm>
            <a:off x="2389914" y="270854"/>
            <a:ext cx="7412172" cy="8649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200" b="0" i="0" u="none" strike="noStrike" kern="0" cap="none" spc="0" normalizeH="0" baseline="0" noProof="0" dirty="0">
                <a:ln>
                  <a:noFill/>
                </a:ln>
                <a:solidFill>
                  <a:srgbClr val="4484CE"/>
                </a:solidFill>
                <a:effectLst/>
                <a:uLnTx/>
                <a:uFillTx/>
                <a:latin typeface="Montserrat Medium"/>
                <a:sym typeface="Montserrat Medium"/>
              </a:rPr>
              <a:t>THANK YOU FOR ATTENDING !</a:t>
            </a:r>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endParaRPr lang="en-US" sz="3200" kern="0" dirty="0"/>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200" b="0" i="0" u="none" strike="noStrike" kern="0" cap="none" spc="0" normalizeH="0" baseline="0" noProof="0" dirty="0">
                <a:ln>
                  <a:noFill/>
                </a:ln>
                <a:solidFill>
                  <a:srgbClr val="4484CE"/>
                </a:solidFill>
                <a:effectLst/>
                <a:uLnTx/>
                <a:uFillTx/>
                <a:latin typeface="Montserrat Medium"/>
                <a:sym typeface="Montserrat Medium"/>
              </a:rPr>
              <a:t>Mark your Calendar</a:t>
            </a:r>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lang="en-US" sz="3200" kern="0" dirty="0"/>
              <a:t>Next Member meeting  </a:t>
            </a:r>
            <a:endParaRPr kumimoji="0" lang="en-US" sz="32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lang="en-US" sz="3200" kern="0" dirty="0"/>
              <a:t>Wednesday - June 2, 2021  </a:t>
            </a:r>
            <a:r>
              <a:rPr kumimoji="0" lang="en-US" sz="3200" b="0" i="0" u="none" strike="noStrike" kern="0" cap="none" spc="0" normalizeH="0" baseline="0" noProof="0" dirty="0">
                <a:ln>
                  <a:noFill/>
                </a:ln>
                <a:solidFill>
                  <a:srgbClr val="4484CE"/>
                </a:solidFill>
                <a:effectLst/>
                <a:uLnTx/>
                <a:uFillTx/>
                <a:latin typeface="Montserrat Medium"/>
                <a:sym typeface="Montserrat Medium"/>
              </a:rPr>
              <a:t>12 n</a:t>
            </a:r>
            <a:r>
              <a:rPr lang="en-US" sz="3200" kern="0" dirty="0" err="1"/>
              <a:t>oon</a:t>
            </a:r>
            <a:r>
              <a:rPr lang="en-US" sz="3200" kern="0" dirty="0"/>
              <a:t> – 1pm</a:t>
            </a:r>
            <a:endParaRPr kumimoji="0" lang="en-US" sz="32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spTree>
    <p:extLst>
      <p:ext uri="{BB962C8B-B14F-4D97-AF65-F5344CB8AC3E}">
        <p14:creationId xmlns:p14="http://schemas.microsoft.com/office/powerpoint/2010/main" val="3355102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Thank you!</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sp>
        <p:nvSpPr>
          <p:cNvPr id="15" name="Google Shape;287;gb1617eece6_0_8">
            <a:extLst>
              <a:ext uri="{FF2B5EF4-FFF2-40B4-BE49-F238E27FC236}">
                <a16:creationId xmlns:a16="http://schemas.microsoft.com/office/drawing/2014/main" id="{892FF13C-F3FF-46AC-B12B-998F53D6477F}"/>
              </a:ext>
            </a:extLst>
          </p:cNvPr>
          <p:cNvSpPr txBox="1">
            <a:spLocks/>
          </p:cNvSpPr>
          <p:nvPr/>
        </p:nvSpPr>
        <p:spPr>
          <a:xfrm>
            <a:off x="5294442" y="1680554"/>
            <a:ext cx="5453071" cy="8649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rgbClr val="4484CE"/>
              </a:buClr>
              <a:buSzPts val="1800"/>
              <a:buFont typeface="Arial"/>
              <a:buChar char="•"/>
              <a:defRPr sz="3000" b="0" i="0" u="none" strike="noStrike" cap="none">
                <a:solidFill>
                  <a:srgbClr val="4484CE"/>
                </a:solidFill>
                <a:latin typeface="Montserrat Medium"/>
                <a:ea typeface="Montserrat Medium"/>
                <a:cs typeface="Montserrat Medium"/>
                <a:sym typeface="Montserrat Medium"/>
              </a:defRPr>
            </a:lvl1pPr>
            <a:lvl2pPr marL="914400" marR="0" lvl="1" indent="-342900" algn="l" rtl="0">
              <a:lnSpc>
                <a:spcPct val="100000"/>
              </a:lnSpc>
              <a:spcBef>
                <a:spcPts val="360"/>
              </a:spcBef>
              <a:spcAft>
                <a:spcPts val="0"/>
              </a:spcAft>
              <a:buClr>
                <a:srgbClr val="3E4543"/>
              </a:buClr>
              <a:buSzPts val="1800"/>
              <a:buFont typeface="Arial"/>
              <a:buChar char="–"/>
              <a:defRPr sz="2600" b="0" i="0" u="none" strike="noStrike" cap="none">
                <a:solidFill>
                  <a:srgbClr val="3E4543"/>
                </a:solidFill>
                <a:latin typeface="Montserrat Medium"/>
                <a:ea typeface="Montserrat Medium"/>
                <a:cs typeface="Montserrat Medium"/>
                <a:sym typeface="Montserrat Medium"/>
              </a:defRPr>
            </a:lvl2pPr>
            <a:lvl3pPr marL="1371600" marR="0" lvl="2" indent="-342900" algn="l" rtl="0">
              <a:lnSpc>
                <a:spcPct val="100000"/>
              </a:lnSpc>
              <a:spcBef>
                <a:spcPts val="360"/>
              </a:spcBef>
              <a:spcAft>
                <a:spcPts val="0"/>
              </a:spcAft>
              <a:buClr>
                <a:srgbClr val="3E4543"/>
              </a:buClr>
              <a:buSzPts val="1800"/>
              <a:buFont typeface="Arial"/>
              <a:buChar char="•"/>
              <a:defRPr sz="2400" b="0" i="0" u="none" strike="noStrike" cap="none">
                <a:solidFill>
                  <a:srgbClr val="3E4543"/>
                </a:solidFill>
                <a:latin typeface="Montserrat Medium"/>
                <a:ea typeface="Montserrat Medium"/>
                <a:cs typeface="Montserrat Medium"/>
                <a:sym typeface="Montserrat Medium"/>
              </a:defRPr>
            </a:lvl3pPr>
            <a:lvl4pPr marL="1828800" marR="0" lvl="3"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4pPr>
            <a:lvl5pPr marL="2286000" marR="0" lvl="4" indent="-342900" algn="l" rtl="0">
              <a:lnSpc>
                <a:spcPct val="100000"/>
              </a:lnSpc>
              <a:spcBef>
                <a:spcPts val="360"/>
              </a:spcBef>
              <a:spcAft>
                <a:spcPts val="0"/>
              </a:spcAft>
              <a:buClr>
                <a:srgbClr val="3E4543"/>
              </a:buClr>
              <a:buSzPts val="1800"/>
              <a:buFont typeface="Arial"/>
              <a:buChar char="»"/>
              <a:defRPr sz="2000" b="0" i="0" u="none" strike="noStrike" cap="none">
                <a:solidFill>
                  <a:srgbClr val="3E4543"/>
                </a:solidFill>
                <a:latin typeface="Montserrat Medium"/>
                <a:ea typeface="Montserrat Medium"/>
                <a:cs typeface="Montserrat Medium"/>
                <a:sym typeface="Montserrat Medium"/>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200" b="0" i="0" u="none" strike="noStrike" kern="0" cap="none" spc="0" normalizeH="0" baseline="0" noProof="0" dirty="0">
                <a:ln>
                  <a:noFill/>
                </a:ln>
                <a:solidFill>
                  <a:srgbClr val="4484CE"/>
                </a:solidFill>
                <a:effectLst/>
                <a:uLnTx/>
                <a:uFillTx/>
                <a:latin typeface="Montserrat Medium"/>
                <a:sym typeface="Montserrat Medium"/>
              </a:rPr>
              <a:t>THANK YOU FOR ATTENDING !</a:t>
            </a: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lang="en-US" sz="3200" kern="0" dirty="0"/>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200" b="0" i="0" u="none" strike="noStrike" kern="0" cap="none" spc="0" normalizeH="0" baseline="0" noProof="0" dirty="0">
                <a:ln>
                  <a:noFill/>
                </a:ln>
                <a:solidFill>
                  <a:srgbClr val="4484CE"/>
                </a:solidFill>
                <a:effectLst/>
                <a:uLnTx/>
                <a:uFillTx/>
                <a:latin typeface="Montserrat Medium"/>
                <a:sym typeface="Montserrat Medium"/>
              </a:rPr>
              <a:t>Mark your Calendar</a:t>
            </a:r>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lang="en-US" sz="3200" kern="0" dirty="0"/>
              <a:t>Next Member meeting  </a:t>
            </a:r>
            <a:endParaRPr kumimoji="0" lang="en-US" sz="32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lang="en-US" sz="3200" kern="0" dirty="0"/>
              <a:t>Wednesday - June 2, 2021</a:t>
            </a:r>
          </a:p>
          <a:p>
            <a:pPr marL="0" marR="0" lvl="0" indent="0" algn="ctr" defTabSz="914400" rtl="0" eaLnBrk="1" fontAlgn="auto" latinLnBrk="0" hangingPunct="1">
              <a:lnSpc>
                <a:spcPct val="100000"/>
              </a:lnSpc>
              <a:spcBef>
                <a:spcPts val="360"/>
              </a:spcBef>
              <a:spcAft>
                <a:spcPts val="0"/>
              </a:spcAft>
              <a:buClr>
                <a:srgbClr val="4484CE"/>
              </a:buClr>
              <a:buSzPts val="1800"/>
              <a:buFont typeface="Arial"/>
              <a:buNone/>
              <a:tabLst/>
              <a:defRPr/>
            </a:pPr>
            <a:r>
              <a:rPr kumimoji="0" lang="en-US" sz="3200" b="0" i="0" u="none" strike="noStrike" kern="0" cap="none" spc="0" normalizeH="0" baseline="0" noProof="0" dirty="0">
                <a:ln>
                  <a:noFill/>
                </a:ln>
                <a:solidFill>
                  <a:srgbClr val="4484CE"/>
                </a:solidFill>
                <a:effectLst/>
                <a:uLnTx/>
                <a:uFillTx/>
                <a:latin typeface="Montserrat Medium"/>
                <a:sym typeface="Montserrat Medium"/>
              </a:rPr>
              <a:t>12 n</a:t>
            </a:r>
            <a:r>
              <a:rPr lang="en-US" sz="3200" kern="0" dirty="0" err="1"/>
              <a:t>oon</a:t>
            </a:r>
            <a:r>
              <a:rPr lang="en-US" sz="3200" kern="0" dirty="0"/>
              <a:t> – 1pm</a:t>
            </a:r>
            <a:endParaRPr kumimoji="0" lang="en-US" sz="32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000000"/>
              </a:buClr>
              <a:buSzPts val="1100"/>
              <a:buFont typeface="Arial"/>
              <a:buNone/>
              <a:tabLst/>
              <a:defRPr/>
            </a:pPr>
            <a:endParaRPr kumimoji="0" lang="en-US" sz="3500" b="0" i="1"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a:p>
            <a:pPr marL="0" marR="0" lvl="0" indent="0" algn="l" defTabSz="914400" rtl="0" eaLnBrk="1" fontAlgn="auto" latinLnBrk="0" hangingPunct="1">
              <a:lnSpc>
                <a:spcPct val="100000"/>
              </a:lnSpc>
              <a:spcBef>
                <a:spcPts val="360"/>
              </a:spcBef>
              <a:spcAft>
                <a:spcPts val="0"/>
              </a:spcAft>
              <a:buClr>
                <a:srgbClr val="4484CE"/>
              </a:buClr>
              <a:buSzPts val="1800"/>
              <a:buFont typeface="Arial"/>
              <a:buNone/>
              <a:tabLst/>
              <a:defRPr/>
            </a:pPr>
            <a:endParaRPr kumimoji="0" lang="en-US" sz="3000" b="0" i="0" u="none" strike="noStrike" kern="0" cap="none" spc="0" normalizeH="0" baseline="0" noProof="0" dirty="0">
              <a:ln>
                <a:noFill/>
              </a:ln>
              <a:solidFill>
                <a:srgbClr val="4484CE"/>
              </a:solidFill>
              <a:effectLst/>
              <a:uLnTx/>
              <a:uFillTx/>
              <a:latin typeface="Montserrat Medium"/>
              <a:sym typeface="Montserrat Medium"/>
            </a:endParaRPr>
          </a:p>
        </p:txBody>
      </p:sp>
    </p:spTree>
    <p:extLst>
      <p:ext uri="{BB962C8B-B14F-4D97-AF65-F5344CB8AC3E}">
        <p14:creationId xmlns:p14="http://schemas.microsoft.com/office/powerpoint/2010/main" val="330829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82B0-9E5E-4169-A445-FD7752918BD8}"/>
              </a:ext>
            </a:extLst>
          </p:cNvPr>
          <p:cNvSpPr>
            <a:spLocks noGrp="1"/>
          </p:cNvSpPr>
          <p:nvPr>
            <p:ph type="title"/>
          </p:nvPr>
        </p:nvSpPr>
        <p:spPr>
          <a:xfrm>
            <a:off x="-11639" y="1825205"/>
            <a:ext cx="4019739" cy="1440670"/>
          </a:xfrm>
        </p:spPr>
        <p:txBody>
          <a:bodyPr>
            <a:noAutofit/>
          </a:bodyPr>
          <a:lstStyle/>
          <a:p>
            <a:pPr algn="ctr"/>
            <a:r>
              <a:rPr lang="en-US" sz="4800" dirty="0"/>
              <a:t>SPONSOR </a:t>
            </a:r>
            <a:br>
              <a:rPr lang="en-US" sz="4800" dirty="0"/>
            </a:br>
            <a:r>
              <a:rPr lang="en-US" sz="4800" dirty="0"/>
              <a:t>SPOTLIGHT</a:t>
            </a:r>
          </a:p>
        </p:txBody>
      </p:sp>
      <p:pic>
        <p:nvPicPr>
          <p:cNvPr id="29" name="Picture 28" descr="A close up of a sign&#10;&#10;Description automatically generated">
            <a:extLst>
              <a:ext uri="{FF2B5EF4-FFF2-40B4-BE49-F238E27FC236}">
                <a16:creationId xmlns:a16="http://schemas.microsoft.com/office/drawing/2014/main" id="{276F3259-47B0-4778-B897-A86C3A026B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12" t="3409" r="9059" b="5351"/>
          <a:stretch/>
        </p:blipFill>
        <p:spPr>
          <a:xfrm>
            <a:off x="197029" y="5085859"/>
            <a:ext cx="3720740" cy="1638301"/>
          </a:xfrm>
          <a:prstGeom prst="rect">
            <a:avLst/>
          </a:prstGeom>
        </p:spPr>
      </p:pic>
      <p:pic>
        <p:nvPicPr>
          <p:cNvPr id="5" name="Picture 4" descr="A close up of a sign&#10;&#10;Description automatically generated">
            <a:extLst>
              <a:ext uri="{FF2B5EF4-FFF2-40B4-BE49-F238E27FC236}">
                <a16:creationId xmlns:a16="http://schemas.microsoft.com/office/drawing/2014/main" id="{7C19647B-FAF8-401E-BF03-258AC787B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500" y="1825205"/>
            <a:ext cx="5199257" cy="2435598"/>
          </a:xfrm>
          <a:prstGeom prst="rect">
            <a:avLst/>
          </a:prstGeom>
        </p:spPr>
      </p:pic>
    </p:spTree>
    <p:extLst>
      <p:ext uri="{BB962C8B-B14F-4D97-AF65-F5344CB8AC3E}">
        <p14:creationId xmlns:p14="http://schemas.microsoft.com/office/powerpoint/2010/main" val="20248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F6DA27-9225-0049-ACE9-EC4B3DEFF13A}"/>
              </a:ext>
            </a:extLst>
          </p:cNvPr>
          <p:cNvSpPr txBox="1"/>
          <p:nvPr/>
        </p:nvSpPr>
        <p:spPr>
          <a:xfrm>
            <a:off x="967790" y="1223107"/>
            <a:ext cx="10288879" cy="830997"/>
          </a:xfrm>
          <a:prstGeom prst="rect">
            <a:avLst/>
          </a:prstGeom>
          <a:noFill/>
        </p:spPr>
        <p:txBody>
          <a:bodyPr wrap="square" rtlCol="0">
            <a:spAutoFit/>
          </a:bodyPr>
          <a:lstStyle/>
          <a:p>
            <a:pPr>
              <a:spcBef>
                <a:spcPts val="600"/>
              </a:spcBef>
              <a:spcAft>
                <a:spcPts val="600"/>
              </a:spcAft>
            </a:pPr>
            <a:r>
              <a:rPr lang="en-US" sz="1600" dirty="0"/>
              <a:t>iTalent Digital is an innovative, woman-and minority-owned, global SaaS software and consulting company headquartered in San Jose, California. We are committed to helping companies achieve exceptional business outcomes through a robust suite of digital transformation capabilities, services, microservice and dynamic product solutions.  </a:t>
            </a:r>
          </a:p>
        </p:txBody>
      </p:sp>
      <p:sp>
        <p:nvSpPr>
          <p:cNvPr id="2" name="Text Placeholder 1">
            <a:extLst>
              <a:ext uri="{FF2B5EF4-FFF2-40B4-BE49-F238E27FC236}">
                <a16:creationId xmlns:a16="http://schemas.microsoft.com/office/drawing/2014/main" id="{14CB29DA-CB9E-134F-95EE-9052FDBCC421}"/>
              </a:ext>
            </a:extLst>
          </p:cNvPr>
          <p:cNvSpPr>
            <a:spLocks noGrp="1"/>
          </p:cNvSpPr>
          <p:nvPr>
            <p:ph type="body" sz="quarter" idx="10"/>
          </p:nvPr>
        </p:nvSpPr>
        <p:spPr>
          <a:xfrm>
            <a:off x="3202005" y="364059"/>
            <a:ext cx="8031601" cy="709612"/>
          </a:xfrm>
        </p:spPr>
        <p:txBody>
          <a:bodyPr anchor="t">
            <a:normAutofit/>
          </a:bodyPr>
          <a:lstStyle/>
          <a:p>
            <a:r>
              <a:rPr lang="en-US" sz="3200" dirty="0"/>
              <a:t>SPONSOR SPOTLIGHT</a:t>
            </a:r>
          </a:p>
        </p:txBody>
      </p:sp>
      <p:sp>
        <p:nvSpPr>
          <p:cNvPr id="174" name="Rectangle 173">
            <a:extLst>
              <a:ext uri="{FF2B5EF4-FFF2-40B4-BE49-F238E27FC236}">
                <a16:creationId xmlns:a16="http://schemas.microsoft.com/office/drawing/2014/main" id="{0AB19FEC-976F-4E49-BFA1-2C748184EB13}"/>
              </a:ext>
            </a:extLst>
          </p:cNvPr>
          <p:cNvSpPr/>
          <p:nvPr/>
        </p:nvSpPr>
        <p:spPr>
          <a:xfrm rot="10800000" flipV="1">
            <a:off x="1589" y="6777992"/>
            <a:ext cx="12188825" cy="80009"/>
          </a:xfrm>
          <a:prstGeom prst="rect">
            <a:avLst/>
          </a:prstGeom>
          <a:gradFill flip="none" rotWithShape="1">
            <a:gsLst>
              <a:gs pos="56000">
                <a:srgbClr val="FCE6B0"/>
              </a:gs>
              <a:gs pos="28000">
                <a:srgbClr val="1AAFE6"/>
              </a:gs>
              <a:gs pos="13000">
                <a:srgbClr val="834396"/>
              </a:gs>
              <a:gs pos="0">
                <a:srgbClr val="CC3399"/>
              </a:gs>
              <a:gs pos="73000">
                <a:schemeClr val="bg1"/>
              </a:gs>
              <a:gs pos="45000">
                <a:srgbClr val="F6A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sz="1588" dirty="0"/>
          </a:p>
        </p:txBody>
      </p:sp>
      <p:sp>
        <p:nvSpPr>
          <p:cNvPr id="171" name="TextBox 170">
            <a:extLst>
              <a:ext uri="{FF2B5EF4-FFF2-40B4-BE49-F238E27FC236}">
                <a16:creationId xmlns:a16="http://schemas.microsoft.com/office/drawing/2014/main" id="{50071263-3883-A346-B72A-566BDDCD8296}"/>
              </a:ext>
            </a:extLst>
          </p:cNvPr>
          <p:cNvSpPr txBox="1"/>
          <p:nvPr/>
        </p:nvSpPr>
        <p:spPr>
          <a:xfrm>
            <a:off x="891687" y="2154999"/>
            <a:ext cx="5017193" cy="3954929"/>
          </a:xfrm>
          <a:prstGeom prst="rect">
            <a:avLst/>
          </a:prstGeom>
          <a:noFill/>
        </p:spPr>
        <p:txBody>
          <a:bodyPr wrap="square" rtlCol="0">
            <a:spAutoFit/>
          </a:bodyPr>
          <a:lstStyle/>
          <a:p>
            <a:pPr>
              <a:spcAft>
                <a:spcPts val="600"/>
              </a:spcAft>
            </a:pPr>
            <a:r>
              <a:rPr lang="en-US" sz="2000" b="1" dirty="0">
                <a:solidFill>
                  <a:schemeClr val="accent4"/>
                </a:solidFill>
                <a:cs typeface="Century Gothic"/>
              </a:rPr>
              <a:t>Services</a:t>
            </a:r>
            <a:endParaRPr lang="en-US" sz="1600" dirty="0">
              <a:solidFill>
                <a:schemeClr val="tx1">
                  <a:lumMod val="95000"/>
                  <a:lumOff val="5000"/>
                </a:schemeClr>
              </a:solidFill>
              <a:cs typeface="Century Gothic"/>
            </a:endParaRPr>
          </a:p>
          <a:p>
            <a:pPr marL="285750" indent="-285750">
              <a:spcAft>
                <a:spcPts val="600"/>
              </a:spcAft>
              <a:buFont typeface="Arial" panose="020B0604020202020204" pitchFamily="34" charset="0"/>
              <a:buChar char="•"/>
            </a:pPr>
            <a:r>
              <a:rPr lang="en-US" sz="1600" dirty="0">
                <a:solidFill>
                  <a:schemeClr val="tx1">
                    <a:lumMod val="95000"/>
                    <a:lumOff val="5000"/>
                  </a:schemeClr>
                </a:solidFill>
                <a:cs typeface="Century Gothic"/>
              </a:rPr>
              <a:t>AI: ML and Process Re-engineering</a:t>
            </a:r>
          </a:p>
          <a:p>
            <a:pPr marL="285750" indent="-285750">
              <a:spcAft>
                <a:spcPts val="600"/>
              </a:spcAft>
              <a:buFont typeface="Arial" panose="020B0604020202020204" pitchFamily="34" charset="0"/>
              <a:buChar char="•"/>
            </a:pPr>
            <a:r>
              <a:rPr lang="en-US" sz="1600" dirty="0">
                <a:cs typeface="Century Gothic"/>
              </a:rPr>
              <a:t>Change-as-a-Service (CaaS)</a:t>
            </a:r>
            <a:endParaRPr lang="en-US" sz="1600" dirty="0">
              <a:solidFill>
                <a:schemeClr val="tx1">
                  <a:lumMod val="95000"/>
                  <a:lumOff val="5000"/>
                </a:schemeClr>
              </a:solidFill>
              <a:cs typeface="Century Gothic"/>
            </a:endParaRPr>
          </a:p>
          <a:p>
            <a:pPr marL="285750" indent="-285750">
              <a:spcAft>
                <a:spcPts val="600"/>
              </a:spcAft>
              <a:buFont typeface="Arial" panose="020B0604020202020204" pitchFamily="34" charset="0"/>
              <a:buChar char="•"/>
            </a:pPr>
            <a:r>
              <a:rPr lang="en-US" sz="1600" dirty="0">
                <a:solidFill>
                  <a:schemeClr val="tx1">
                    <a:lumMod val="95000"/>
                    <a:lumOff val="5000"/>
                  </a:schemeClr>
                </a:solidFill>
                <a:cs typeface="Century Gothic"/>
              </a:rPr>
              <a:t>Big Data: Business Insights and Analytics</a:t>
            </a:r>
          </a:p>
          <a:p>
            <a:pPr marL="285750" indent="-285750">
              <a:spcAft>
                <a:spcPts val="600"/>
              </a:spcAft>
              <a:buFont typeface="Arial" panose="020B0604020202020204" pitchFamily="34" charset="0"/>
              <a:buChar char="•"/>
            </a:pPr>
            <a:r>
              <a:rPr lang="en-US" sz="1600" dirty="0">
                <a:solidFill>
                  <a:schemeClr val="tx1">
                    <a:lumMod val="95000"/>
                    <a:lumOff val="5000"/>
                  </a:schemeClr>
                </a:solidFill>
                <a:cs typeface="Century Gothic"/>
              </a:rPr>
              <a:t>Enterprise Content and Collaboration</a:t>
            </a:r>
          </a:p>
          <a:p>
            <a:pPr marL="285750" indent="-285750">
              <a:spcAft>
                <a:spcPts val="600"/>
              </a:spcAft>
              <a:buFont typeface="Arial" panose="020B0604020202020204" pitchFamily="34" charset="0"/>
              <a:buChar char="•"/>
            </a:pPr>
            <a:r>
              <a:rPr lang="en-US" sz="1600" dirty="0">
                <a:solidFill>
                  <a:schemeClr val="tx1">
                    <a:lumMod val="95000"/>
                    <a:lumOff val="5000"/>
                  </a:schemeClr>
                </a:solidFill>
                <a:cs typeface="Century Gothic"/>
              </a:rPr>
              <a:t>Digital Transformation - Agile Program Management</a:t>
            </a:r>
          </a:p>
          <a:p>
            <a:pPr marL="285750" indent="-285750">
              <a:spcAft>
                <a:spcPts val="600"/>
              </a:spcAft>
              <a:buFont typeface="Arial" panose="020B0604020202020204" pitchFamily="34" charset="0"/>
              <a:buChar char="•"/>
            </a:pPr>
            <a:r>
              <a:rPr lang="en-US" sz="1600" dirty="0">
                <a:solidFill>
                  <a:schemeClr val="tx1">
                    <a:lumMod val="95000"/>
                    <a:lumOff val="5000"/>
                  </a:schemeClr>
                </a:solidFill>
                <a:cs typeface="Century Gothic"/>
              </a:rPr>
              <a:t>Cloud Integration and Software Development</a:t>
            </a:r>
          </a:p>
          <a:p>
            <a:pPr marL="285750" indent="-285750">
              <a:spcAft>
                <a:spcPts val="600"/>
              </a:spcAft>
              <a:buFont typeface="Arial" panose="020B0604020202020204" pitchFamily="34" charset="0"/>
              <a:buChar char="•"/>
            </a:pPr>
            <a:r>
              <a:rPr lang="en-US" sz="1600" dirty="0">
                <a:solidFill>
                  <a:schemeClr val="tx1">
                    <a:lumMod val="95000"/>
                    <a:lumOff val="5000"/>
                  </a:schemeClr>
                </a:solidFill>
                <a:cs typeface="Century Gothic"/>
              </a:rPr>
              <a:t>Accessibility UI</a:t>
            </a:r>
            <a:endParaRPr lang="en-US" sz="1600" dirty="0">
              <a:cs typeface="Century Gothic"/>
            </a:endParaRPr>
          </a:p>
          <a:p>
            <a:pPr marL="285750" indent="-285750">
              <a:spcAft>
                <a:spcPts val="600"/>
              </a:spcAft>
              <a:buFont typeface="Arial" panose="020B0604020202020204" pitchFamily="34" charset="0"/>
              <a:buChar char="•"/>
            </a:pPr>
            <a:r>
              <a:rPr lang="en-US" sz="1600" dirty="0">
                <a:cs typeface="Century Gothic"/>
              </a:rPr>
              <a:t>Personalization &amp; Unified Search</a:t>
            </a:r>
          </a:p>
          <a:p>
            <a:pPr marL="285750" indent="-285750">
              <a:spcAft>
                <a:spcPts val="600"/>
              </a:spcAft>
              <a:buFont typeface="Arial" panose="020B0604020202020204" pitchFamily="34" charset="0"/>
              <a:buChar char="•"/>
            </a:pPr>
            <a:r>
              <a:rPr lang="en-US" sz="1600" dirty="0">
                <a:cs typeface="Century Gothic"/>
              </a:rPr>
              <a:t>Managed Dev Ops Services</a:t>
            </a:r>
          </a:p>
          <a:p>
            <a:pPr marL="285750" indent="-285750">
              <a:spcAft>
                <a:spcPts val="600"/>
              </a:spcAft>
              <a:buFont typeface="Arial" panose="020B0604020202020204" pitchFamily="34" charset="0"/>
              <a:buChar char="•"/>
            </a:pPr>
            <a:r>
              <a:rPr lang="en-US" sz="1600" dirty="0">
                <a:cs typeface="Century Gothic"/>
              </a:rPr>
              <a:t>Managed Service Operations</a:t>
            </a:r>
          </a:p>
          <a:p>
            <a:pPr marL="285750" indent="-285750">
              <a:spcAft>
                <a:spcPts val="600"/>
              </a:spcAft>
              <a:buFont typeface="Arial" panose="020B0604020202020204" pitchFamily="34" charset="0"/>
              <a:buChar char="•"/>
            </a:pPr>
            <a:r>
              <a:rPr lang="en-US" sz="1600" dirty="0">
                <a:cs typeface="Century Gothic"/>
              </a:rPr>
              <a:t>Technical, Engineering and Enterprise Staffing</a:t>
            </a:r>
            <a:endParaRPr lang="en-US" sz="1600" dirty="0">
              <a:solidFill>
                <a:schemeClr val="tx1">
                  <a:lumMod val="95000"/>
                  <a:lumOff val="5000"/>
                </a:schemeClr>
              </a:solidFill>
              <a:cs typeface="Century Gothic"/>
            </a:endParaRPr>
          </a:p>
        </p:txBody>
      </p:sp>
      <p:sp>
        <p:nvSpPr>
          <p:cNvPr id="172" name="TextBox 171">
            <a:extLst>
              <a:ext uri="{FF2B5EF4-FFF2-40B4-BE49-F238E27FC236}">
                <a16:creationId xmlns:a16="http://schemas.microsoft.com/office/drawing/2014/main" id="{4D60981F-4A58-C64D-99D8-80369A3EBE87}"/>
              </a:ext>
            </a:extLst>
          </p:cNvPr>
          <p:cNvSpPr txBox="1"/>
          <p:nvPr/>
        </p:nvSpPr>
        <p:spPr>
          <a:xfrm>
            <a:off x="6417483" y="2154999"/>
            <a:ext cx="4395441" cy="1215717"/>
          </a:xfrm>
          <a:prstGeom prst="rect">
            <a:avLst/>
          </a:prstGeom>
          <a:noFill/>
        </p:spPr>
        <p:txBody>
          <a:bodyPr wrap="square" rtlCol="0">
            <a:spAutoFit/>
          </a:bodyPr>
          <a:lstStyle/>
          <a:p>
            <a:pPr>
              <a:lnSpc>
                <a:spcPts val="1200"/>
              </a:lnSpc>
              <a:spcAft>
                <a:spcPts val="600"/>
              </a:spcAft>
            </a:pPr>
            <a:r>
              <a:rPr lang="en-US" sz="2000" b="1" dirty="0">
                <a:solidFill>
                  <a:schemeClr val="accent4"/>
                </a:solidFill>
                <a:cs typeface="Century Gothic"/>
              </a:rPr>
              <a:t>SaaS Products</a:t>
            </a:r>
            <a:endParaRPr lang="en-US" sz="1600" dirty="0">
              <a:cs typeface="Century Gothic"/>
            </a:endParaRPr>
          </a:p>
          <a:p>
            <a:pPr marL="285750" indent="-285750">
              <a:spcAft>
                <a:spcPts val="600"/>
              </a:spcAft>
              <a:buFont typeface="Arial" panose="020B0604020202020204" pitchFamily="34" charset="0"/>
              <a:buChar char="•"/>
            </a:pPr>
            <a:r>
              <a:rPr lang="en-US" sz="1600" dirty="0">
                <a:cs typeface="Century Gothic"/>
              </a:rPr>
              <a:t>Intelligent Recruiting Platform (MojoRank™)</a:t>
            </a:r>
          </a:p>
          <a:p>
            <a:pPr marL="285750" indent="-285750">
              <a:spcAft>
                <a:spcPts val="600"/>
              </a:spcAft>
              <a:buFont typeface="Arial" panose="020B0604020202020204" pitchFamily="34" charset="0"/>
              <a:buChar char="•"/>
            </a:pPr>
            <a:r>
              <a:rPr lang="en-US" sz="1600" dirty="0">
                <a:cs typeface="Century Gothic"/>
              </a:rPr>
              <a:t>Digitized Change Management (Chama™</a:t>
            </a:r>
          </a:p>
          <a:p>
            <a:pPr marL="285750" indent="-285750">
              <a:spcAft>
                <a:spcPts val="600"/>
              </a:spcAft>
              <a:buFont typeface="Arial" panose="020B0604020202020204" pitchFamily="34" charset="0"/>
              <a:buChar char="•"/>
            </a:pPr>
            <a:r>
              <a:rPr lang="en-US" sz="1600" dirty="0">
                <a:cs typeface="Century Gothic"/>
              </a:rPr>
              <a:t>Intelligent Content Syndication™ (ICS)</a:t>
            </a:r>
          </a:p>
        </p:txBody>
      </p:sp>
      <p:pic>
        <p:nvPicPr>
          <p:cNvPr id="170" name="Picture 169" descr="A picture containing drawing&#10;&#10;Description automatically generated">
            <a:extLst>
              <a:ext uri="{FF2B5EF4-FFF2-40B4-BE49-F238E27FC236}">
                <a16:creationId xmlns:a16="http://schemas.microsoft.com/office/drawing/2014/main" id="{76A2A3DE-4457-0449-BEF0-8FD537772E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5223" y="3741800"/>
            <a:ext cx="1269781" cy="328026"/>
          </a:xfrm>
          <a:prstGeom prst="rect">
            <a:avLst/>
          </a:prstGeom>
        </p:spPr>
      </p:pic>
      <p:pic>
        <p:nvPicPr>
          <p:cNvPr id="167" name="Picture 166" descr="A close up of a sign&#10;&#10;Description automatically generated">
            <a:extLst>
              <a:ext uri="{FF2B5EF4-FFF2-40B4-BE49-F238E27FC236}">
                <a16:creationId xmlns:a16="http://schemas.microsoft.com/office/drawing/2014/main" id="{265540B6-0642-5A41-9D6F-543503EC7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340" y="4577454"/>
            <a:ext cx="1383547" cy="492888"/>
          </a:xfrm>
          <a:prstGeom prst="rect">
            <a:avLst/>
          </a:prstGeom>
        </p:spPr>
      </p:pic>
      <p:pic>
        <p:nvPicPr>
          <p:cNvPr id="173" name="Picture 172" descr="A picture containing drawing&#10;&#10;Description automatically generated">
            <a:extLst>
              <a:ext uri="{FF2B5EF4-FFF2-40B4-BE49-F238E27FC236}">
                <a16:creationId xmlns:a16="http://schemas.microsoft.com/office/drawing/2014/main" id="{B0D3C133-B377-E049-ABE6-BEEC9374C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3626" y="5519175"/>
            <a:ext cx="852975" cy="574280"/>
          </a:xfrm>
          <a:prstGeom prst="rect">
            <a:avLst/>
          </a:prstGeom>
        </p:spPr>
      </p:pic>
      <p:pic>
        <p:nvPicPr>
          <p:cNvPr id="169" name="Picture 8" descr="Maven Collective Marketing's Erica Hakonson Wins Silver Stevie Award">
            <a:extLst>
              <a:ext uri="{FF2B5EF4-FFF2-40B4-BE49-F238E27FC236}">
                <a16:creationId xmlns:a16="http://schemas.microsoft.com/office/drawing/2014/main" id="{4C06B04C-E4D6-4B75-9FFF-5F941264F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204" y="5414917"/>
            <a:ext cx="1380315" cy="782796"/>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8" descr="Maven Collective Marketing's Erica Hakonson Wins Silver Stevie Award">
            <a:extLst>
              <a:ext uri="{FF2B5EF4-FFF2-40B4-BE49-F238E27FC236}">
                <a16:creationId xmlns:a16="http://schemas.microsoft.com/office/drawing/2014/main" id="{1EA7A8C8-0BF6-4576-A454-82FA3D3B2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204" y="4455316"/>
            <a:ext cx="1380315" cy="782796"/>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0" descr="ChicExecs Wins Bronze Stevie Award in 2020 Stevie Awards for Women in  Business">
            <a:extLst>
              <a:ext uri="{FF2B5EF4-FFF2-40B4-BE49-F238E27FC236}">
                <a16:creationId xmlns:a16="http://schemas.microsoft.com/office/drawing/2014/main" id="{2A6BC940-E327-4ECE-9E4D-7DE5D6A311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204" y="3495714"/>
            <a:ext cx="1380315" cy="782796"/>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76" descr="A close up of a sign&#10;&#10;Description automatically generated">
            <a:extLst>
              <a:ext uri="{FF2B5EF4-FFF2-40B4-BE49-F238E27FC236}">
                <a16:creationId xmlns:a16="http://schemas.microsoft.com/office/drawing/2014/main" id="{A9B8D23B-486C-49D1-B94A-E85C8DCDE2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1301" y="118064"/>
            <a:ext cx="1783206" cy="835345"/>
          </a:xfrm>
          <a:prstGeom prst="rect">
            <a:avLst/>
          </a:prstGeom>
        </p:spPr>
      </p:pic>
      <p:sp>
        <p:nvSpPr>
          <p:cNvPr id="15" name="TextBox 14">
            <a:extLst>
              <a:ext uri="{FF2B5EF4-FFF2-40B4-BE49-F238E27FC236}">
                <a16:creationId xmlns:a16="http://schemas.microsoft.com/office/drawing/2014/main" id="{61173EE6-42C6-4479-B676-4EC702484381}"/>
              </a:ext>
            </a:extLst>
          </p:cNvPr>
          <p:cNvSpPr txBox="1"/>
          <p:nvPr/>
        </p:nvSpPr>
        <p:spPr>
          <a:xfrm>
            <a:off x="2904507" y="6370604"/>
            <a:ext cx="6094324" cy="369332"/>
          </a:xfrm>
          <a:prstGeom prst="rect">
            <a:avLst/>
          </a:prstGeom>
          <a:noFill/>
        </p:spPr>
        <p:txBody>
          <a:bodyPr wrap="square">
            <a:spAutoFit/>
          </a:bodyPr>
          <a:lstStyle/>
          <a:p>
            <a:pPr algn="ctr"/>
            <a:r>
              <a:rPr lang="en-US" dirty="0">
                <a:solidFill>
                  <a:schemeClr val="bg1"/>
                </a:solidFill>
                <a:hlinkClick r:id="rId9">
                  <a:extLst>
                    <a:ext uri="{A12FA001-AC4F-418D-AE19-62706E023703}">
                      <ahyp:hlinkClr xmlns:ahyp="http://schemas.microsoft.com/office/drawing/2018/hyperlinkcolor" val="tx"/>
                    </a:ext>
                  </a:extLst>
                </a:hlinkClick>
              </a:rPr>
              <a:t>https://www.italentdigital.com</a:t>
            </a:r>
            <a:r>
              <a:rPr lang="en-US" dirty="0">
                <a:solidFill>
                  <a:schemeClr val="bg1"/>
                </a:solidFill>
              </a:rPr>
              <a:t> </a:t>
            </a:r>
          </a:p>
        </p:txBody>
      </p:sp>
    </p:spTree>
    <p:extLst>
      <p:ext uri="{BB962C8B-B14F-4D97-AF65-F5344CB8AC3E}">
        <p14:creationId xmlns:p14="http://schemas.microsoft.com/office/powerpoint/2010/main" val="257701504"/>
      </p:ext>
    </p:extLst>
  </p:cSld>
  <p:clrMapOvr>
    <a:masterClrMapping/>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descr="A close up of a logo&#10;&#10;Description automatically generated">
            <a:extLst>
              <a:ext uri="{FF2B5EF4-FFF2-40B4-BE49-F238E27FC236}">
                <a16:creationId xmlns:a16="http://schemas.microsoft.com/office/drawing/2014/main" id="{EAF62E50-4AA4-44D6-A4A0-C0D07DEEB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1764" y="2664740"/>
            <a:ext cx="1557206" cy="1557206"/>
          </a:xfrm>
          <a:prstGeom prst="rect">
            <a:avLst/>
          </a:prstGeom>
        </p:spPr>
      </p:pic>
      <p:sp>
        <p:nvSpPr>
          <p:cNvPr id="3" name="Text Placeholder 2">
            <a:extLst>
              <a:ext uri="{FF2B5EF4-FFF2-40B4-BE49-F238E27FC236}">
                <a16:creationId xmlns:a16="http://schemas.microsoft.com/office/drawing/2014/main" id="{288125DB-6013-AA4B-B20C-BF70DA662607}"/>
              </a:ext>
            </a:extLst>
          </p:cNvPr>
          <p:cNvSpPr>
            <a:spLocks noGrp="1"/>
          </p:cNvSpPr>
          <p:nvPr>
            <p:ph type="body" sz="quarter" idx="10"/>
          </p:nvPr>
        </p:nvSpPr>
        <p:spPr>
          <a:xfrm>
            <a:off x="901588" y="336159"/>
            <a:ext cx="10433050" cy="709612"/>
          </a:xfrm>
        </p:spPr>
        <p:txBody>
          <a:bodyPr anchor="t">
            <a:normAutofit/>
          </a:bodyPr>
          <a:lstStyle/>
          <a:p>
            <a:r>
              <a:rPr lang="en-US" sz="3200" dirty="0"/>
              <a:t>Unique Perspectives through Diversity</a:t>
            </a:r>
          </a:p>
        </p:txBody>
      </p:sp>
      <p:grpSp>
        <p:nvGrpSpPr>
          <p:cNvPr id="5" name="Group 4">
            <a:extLst>
              <a:ext uri="{FF2B5EF4-FFF2-40B4-BE49-F238E27FC236}">
                <a16:creationId xmlns:a16="http://schemas.microsoft.com/office/drawing/2014/main" id="{5E8AA83B-6AEB-4D68-A243-B1C2C3D4D840}"/>
              </a:ext>
            </a:extLst>
          </p:cNvPr>
          <p:cNvGrpSpPr/>
          <p:nvPr/>
        </p:nvGrpSpPr>
        <p:grpSpPr>
          <a:xfrm>
            <a:off x="1377577" y="986103"/>
            <a:ext cx="2760224" cy="2795163"/>
            <a:chOff x="2374307" y="948371"/>
            <a:chExt cx="2760224" cy="2795163"/>
          </a:xfrm>
        </p:grpSpPr>
        <p:grpSp>
          <p:nvGrpSpPr>
            <p:cNvPr id="6" name="Group 5">
              <a:extLst>
                <a:ext uri="{FF2B5EF4-FFF2-40B4-BE49-F238E27FC236}">
                  <a16:creationId xmlns:a16="http://schemas.microsoft.com/office/drawing/2014/main" id="{B68C78CA-CBF5-7549-A8BB-6E3EE8ACAD80}"/>
                </a:ext>
              </a:extLst>
            </p:cNvPr>
            <p:cNvGrpSpPr/>
            <p:nvPr/>
          </p:nvGrpSpPr>
          <p:grpSpPr>
            <a:xfrm>
              <a:off x="2374307" y="948371"/>
              <a:ext cx="2760224" cy="2795163"/>
              <a:chOff x="681659" y="2170263"/>
              <a:chExt cx="3009900" cy="3048000"/>
            </a:xfrm>
          </p:grpSpPr>
          <p:pic>
            <p:nvPicPr>
              <p:cNvPr id="7" name="Picture 6">
                <a:extLst>
                  <a:ext uri="{FF2B5EF4-FFF2-40B4-BE49-F238E27FC236}">
                    <a16:creationId xmlns:a16="http://schemas.microsoft.com/office/drawing/2014/main" id="{8B46F000-1EC2-3141-9639-84B2D75905A2}"/>
                  </a:ext>
                </a:extLst>
              </p:cNvPr>
              <p:cNvPicPr>
                <a:picLocks noChangeAspect="1"/>
              </p:cNvPicPr>
              <p:nvPr/>
            </p:nvPicPr>
            <p:blipFill>
              <a:blip r:embed="rId3"/>
              <a:stretch>
                <a:fillRect/>
              </a:stretch>
            </p:blipFill>
            <p:spPr>
              <a:xfrm rot="3028591">
                <a:off x="662609" y="2189313"/>
                <a:ext cx="3048000" cy="3009900"/>
              </a:xfrm>
              <a:prstGeom prst="rect">
                <a:avLst/>
              </a:prstGeom>
            </p:spPr>
          </p:pic>
          <p:sp>
            <p:nvSpPr>
              <p:cNvPr id="8" name="Oval 7">
                <a:extLst>
                  <a:ext uri="{FF2B5EF4-FFF2-40B4-BE49-F238E27FC236}">
                    <a16:creationId xmlns:a16="http://schemas.microsoft.com/office/drawing/2014/main" id="{3734194A-87C6-6547-99D8-A24432B20139}"/>
                  </a:ext>
                </a:extLst>
              </p:cNvPr>
              <p:cNvSpPr/>
              <p:nvPr/>
            </p:nvSpPr>
            <p:spPr>
              <a:xfrm>
                <a:off x="1249349" y="2764622"/>
                <a:ext cx="1844040" cy="184404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srgbClr val="FFFFFF"/>
                  </a:solidFill>
                  <a:latin typeface="Century Gothic"/>
                </a:endParaRPr>
              </a:p>
            </p:txBody>
          </p:sp>
        </p:grpSp>
        <p:sp>
          <p:nvSpPr>
            <p:cNvPr id="19" name="TextBox 18">
              <a:extLst>
                <a:ext uri="{FF2B5EF4-FFF2-40B4-BE49-F238E27FC236}">
                  <a16:creationId xmlns:a16="http://schemas.microsoft.com/office/drawing/2014/main" id="{F41135CD-0204-5142-9375-19CE85D7B06C}"/>
                </a:ext>
              </a:extLst>
            </p:cNvPr>
            <p:cNvSpPr txBox="1"/>
            <p:nvPr/>
          </p:nvSpPr>
          <p:spPr>
            <a:xfrm>
              <a:off x="2983292" y="1607449"/>
              <a:ext cx="1514302" cy="1477007"/>
            </a:xfrm>
            <a:prstGeom prst="rect">
              <a:avLst/>
            </a:prstGeom>
            <a:noFill/>
          </p:spPr>
          <p:txBody>
            <a:bodyPr wrap="square" rtlCol="0">
              <a:spAutoFit/>
            </a:bodyPr>
            <a:lstStyle/>
            <a:p>
              <a:pPr algn="ctr">
                <a:defRPr/>
              </a:pPr>
              <a:r>
                <a:rPr lang="en-US" sz="6598" dirty="0">
                  <a:solidFill>
                    <a:srgbClr val="FFFFFF"/>
                  </a:solidFill>
                  <a:latin typeface="Century Gothic" charset="0"/>
                  <a:ea typeface="Century Gothic" charset="0"/>
                  <a:cs typeface="Century Gothic" charset="0"/>
                </a:rPr>
                <a:t>54</a:t>
              </a:r>
              <a:r>
                <a:rPr lang="en-US" sz="3199" dirty="0">
                  <a:solidFill>
                    <a:srgbClr val="FFFFFF"/>
                  </a:solidFill>
                  <a:latin typeface="Century Gothic" charset="0"/>
                  <a:ea typeface="Century Gothic" charset="0"/>
                  <a:cs typeface="Century Gothic" charset="0"/>
                </a:rPr>
                <a:t>%</a:t>
              </a:r>
            </a:p>
            <a:p>
              <a:pPr algn="ctr">
                <a:defRPr/>
              </a:pPr>
              <a:r>
                <a:rPr lang="en-US" sz="2200" dirty="0">
                  <a:solidFill>
                    <a:srgbClr val="FFFFFF"/>
                  </a:solidFill>
                  <a:latin typeface="Century Gothic" charset="0"/>
                  <a:ea typeface="Century Gothic" charset="0"/>
                  <a:cs typeface="Century Gothic" charset="0"/>
                </a:rPr>
                <a:t>Women</a:t>
              </a:r>
            </a:p>
          </p:txBody>
        </p:sp>
      </p:grpSp>
      <p:grpSp>
        <p:nvGrpSpPr>
          <p:cNvPr id="2" name="Group 1">
            <a:extLst>
              <a:ext uri="{FF2B5EF4-FFF2-40B4-BE49-F238E27FC236}">
                <a16:creationId xmlns:a16="http://schemas.microsoft.com/office/drawing/2014/main" id="{F4DA9F26-915A-4840-8BD9-A755C446F6AD}"/>
              </a:ext>
            </a:extLst>
          </p:cNvPr>
          <p:cNvGrpSpPr/>
          <p:nvPr/>
        </p:nvGrpSpPr>
        <p:grpSpPr>
          <a:xfrm>
            <a:off x="8082056" y="1100295"/>
            <a:ext cx="2824694" cy="2789386"/>
            <a:chOff x="8225895" y="2137238"/>
            <a:chExt cx="2824694" cy="2789386"/>
          </a:xfrm>
        </p:grpSpPr>
        <p:grpSp>
          <p:nvGrpSpPr>
            <p:cNvPr id="9" name="Group 8">
              <a:extLst>
                <a:ext uri="{FF2B5EF4-FFF2-40B4-BE49-F238E27FC236}">
                  <a16:creationId xmlns:a16="http://schemas.microsoft.com/office/drawing/2014/main" id="{7C4E299C-EAC1-C34B-A4C8-A266F9F846E8}"/>
                </a:ext>
              </a:extLst>
            </p:cNvPr>
            <p:cNvGrpSpPr/>
            <p:nvPr/>
          </p:nvGrpSpPr>
          <p:grpSpPr>
            <a:xfrm>
              <a:off x="8225895" y="2137238"/>
              <a:ext cx="2824694" cy="2789386"/>
              <a:chOff x="4896131" y="2082709"/>
              <a:chExt cx="3048000" cy="3009900"/>
            </a:xfrm>
          </p:grpSpPr>
          <p:pic>
            <p:nvPicPr>
              <p:cNvPr id="10" name="Picture 9">
                <a:extLst>
                  <a:ext uri="{FF2B5EF4-FFF2-40B4-BE49-F238E27FC236}">
                    <a16:creationId xmlns:a16="http://schemas.microsoft.com/office/drawing/2014/main" id="{00FEEAD2-024A-5E44-9A37-455B5F6D02A8}"/>
                  </a:ext>
                </a:extLst>
              </p:cNvPr>
              <p:cNvPicPr>
                <a:picLocks noChangeAspect="1"/>
              </p:cNvPicPr>
              <p:nvPr/>
            </p:nvPicPr>
            <p:blipFill>
              <a:blip r:embed="rId4"/>
              <a:stretch>
                <a:fillRect/>
              </a:stretch>
            </p:blipFill>
            <p:spPr>
              <a:xfrm rot="19388746">
                <a:off x="4896131" y="2082709"/>
                <a:ext cx="3048000" cy="3009900"/>
              </a:xfrm>
              <a:prstGeom prst="rect">
                <a:avLst/>
              </a:prstGeom>
            </p:spPr>
          </p:pic>
          <p:sp>
            <p:nvSpPr>
              <p:cNvPr id="11" name="Oval 10">
                <a:extLst>
                  <a:ext uri="{FF2B5EF4-FFF2-40B4-BE49-F238E27FC236}">
                    <a16:creationId xmlns:a16="http://schemas.microsoft.com/office/drawing/2014/main" id="{434E3833-84D9-7D46-95A8-A55C876D7927}"/>
                  </a:ext>
                </a:extLst>
              </p:cNvPr>
              <p:cNvSpPr/>
              <p:nvPr/>
            </p:nvSpPr>
            <p:spPr>
              <a:xfrm>
                <a:off x="5488307" y="2673259"/>
                <a:ext cx="1844040" cy="184404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799" dirty="0">
                  <a:solidFill>
                    <a:srgbClr val="FFFFFF"/>
                  </a:solidFill>
                  <a:latin typeface="Century Gothic"/>
                </a:endParaRPr>
              </a:p>
            </p:txBody>
          </p:sp>
        </p:grpSp>
        <p:sp>
          <p:nvSpPr>
            <p:cNvPr id="21" name="TextBox 20">
              <a:extLst>
                <a:ext uri="{FF2B5EF4-FFF2-40B4-BE49-F238E27FC236}">
                  <a16:creationId xmlns:a16="http://schemas.microsoft.com/office/drawing/2014/main" id="{D361A68B-0D57-9640-BEB1-E4E55EF7855F}"/>
                </a:ext>
              </a:extLst>
            </p:cNvPr>
            <p:cNvSpPr txBox="1"/>
            <p:nvPr/>
          </p:nvSpPr>
          <p:spPr>
            <a:xfrm>
              <a:off x="8911298" y="2745385"/>
              <a:ext cx="1514302" cy="1446230"/>
            </a:xfrm>
            <a:prstGeom prst="rect">
              <a:avLst/>
            </a:prstGeom>
            <a:noFill/>
          </p:spPr>
          <p:txBody>
            <a:bodyPr wrap="square" rtlCol="0">
              <a:spAutoFit/>
            </a:bodyPr>
            <a:lstStyle/>
            <a:p>
              <a:pPr algn="ctr">
                <a:defRPr/>
              </a:pPr>
              <a:r>
                <a:rPr lang="en-US" sz="6598" dirty="0">
                  <a:solidFill>
                    <a:srgbClr val="FFFFFF"/>
                  </a:solidFill>
                  <a:latin typeface="Century Gothic" charset="0"/>
                  <a:ea typeface="Century Gothic" charset="0"/>
                  <a:cs typeface="Century Gothic" charset="0"/>
                </a:rPr>
                <a:t>59</a:t>
              </a:r>
              <a:r>
                <a:rPr lang="en-US" sz="3199" dirty="0">
                  <a:solidFill>
                    <a:srgbClr val="FFFFFF"/>
                  </a:solidFill>
                  <a:latin typeface="Century Gothic" charset="0"/>
                  <a:ea typeface="Century Gothic" charset="0"/>
                  <a:cs typeface="Century Gothic" charset="0"/>
                </a:rPr>
                <a:t>%</a:t>
              </a:r>
            </a:p>
            <a:p>
              <a:pPr algn="ctr">
                <a:defRPr/>
              </a:pPr>
              <a:r>
                <a:rPr lang="en-US" sz="2200" dirty="0">
                  <a:solidFill>
                    <a:srgbClr val="FFFFFF"/>
                  </a:solidFill>
                  <a:latin typeface="Century Gothic" charset="0"/>
                  <a:ea typeface="Century Gothic" charset="0"/>
                  <a:cs typeface="Century Gothic" charset="0"/>
                </a:rPr>
                <a:t>Minority</a:t>
              </a:r>
            </a:p>
          </p:txBody>
        </p:sp>
      </p:grpSp>
      <p:sp>
        <p:nvSpPr>
          <p:cNvPr id="4" name="Rectangle 3">
            <a:extLst>
              <a:ext uri="{FF2B5EF4-FFF2-40B4-BE49-F238E27FC236}">
                <a16:creationId xmlns:a16="http://schemas.microsoft.com/office/drawing/2014/main" id="{4397B16D-0464-429D-8DA1-125561DDD74B}"/>
              </a:ext>
            </a:extLst>
          </p:cNvPr>
          <p:cNvSpPr/>
          <p:nvPr/>
        </p:nvSpPr>
        <p:spPr>
          <a:xfrm>
            <a:off x="1045029" y="4153382"/>
            <a:ext cx="10329160" cy="1908215"/>
          </a:xfrm>
          <a:prstGeom prst="rect">
            <a:avLst/>
          </a:prstGeom>
        </p:spPr>
        <p:txBody>
          <a:bodyPr wrap="square">
            <a:spAutoFit/>
          </a:bodyPr>
          <a:lstStyle/>
          <a:p>
            <a:pPr marL="285750" indent="-285750">
              <a:spcAft>
                <a:spcPts val="300"/>
              </a:spcAft>
              <a:buFont typeface="Arial" panose="020B0604020202020204" pitchFamily="34" charset="0"/>
              <a:buChar char="•"/>
              <a:defRPr/>
            </a:pPr>
            <a:r>
              <a:rPr lang="en-US" dirty="0">
                <a:solidFill>
                  <a:srgbClr val="000000"/>
                </a:solidFill>
              </a:rPr>
              <a:t>Certified Woman-Owned AND Certified </a:t>
            </a:r>
            <a:r>
              <a:rPr lang="en-US" b="1" dirty="0">
                <a:solidFill>
                  <a:srgbClr val="000000"/>
                </a:solidFill>
              </a:rPr>
              <a:t>Diverse Supplier</a:t>
            </a:r>
            <a:r>
              <a:rPr lang="en-US" dirty="0">
                <a:solidFill>
                  <a:srgbClr val="000000"/>
                </a:solidFill>
              </a:rPr>
              <a:t> </a:t>
            </a:r>
          </a:p>
          <a:p>
            <a:pPr marL="285750" indent="-285750">
              <a:spcAft>
                <a:spcPts val="300"/>
              </a:spcAft>
              <a:buFont typeface="Arial" panose="020B0604020202020204" pitchFamily="34" charset="0"/>
              <a:buChar char="•"/>
            </a:pPr>
            <a:r>
              <a:rPr lang="en-US" dirty="0"/>
              <a:t>Winner of </a:t>
            </a:r>
            <a:r>
              <a:rPr lang="en-US" b="1" dirty="0"/>
              <a:t>2020 Responsible Procurement Award</a:t>
            </a:r>
            <a:r>
              <a:rPr lang="en-US" dirty="0">
                <a:solidFill>
                  <a:srgbClr val="000000"/>
                </a:solidFill>
              </a:rPr>
              <a:t> </a:t>
            </a:r>
          </a:p>
          <a:p>
            <a:pPr marL="285750" indent="-285750">
              <a:spcAft>
                <a:spcPts val="300"/>
              </a:spcAft>
              <a:buFont typeface="Arial" panose="020B0604020202020204" pitchFamily="34" charset="0"/>
              <a:buChar char="•"/>
              <a:defRPr/>
            </a:pPr>
            <a:r>
              <a:rPr lang="en-US" dirty="0">
                <a:solidFill>
                  <a:srgbClr val="000000"/>
                </a:solidFill>
              </a:rPr>
              <a:t>Recipient of Cisco’s first ever </a:t>
            </a:r>
            <a:r>
              <a:rPr lang="en-US" b="1" dirty="0">
                <a:solidFill>
                  <a:srgbClr val="000000"/>
                </a:solidFill>
              </a:rPr>
              <a:t>Supplier of the Year</a:t>
            </a:r>
            <a:r>
              <a:rPr lang="en-US" dirty="0">
                <a:solidFill>
                  <a:srgbClr val="000000"/>
                </a:solidFill>
              </a:rPr>
              <a:t> award in the ‘Diversity’ category (2016)</a:t>
            </a:r>
          </a:p>
          <a:p>
            <a:pPr marL="285750" indent="-285750">
              <a:spcAft>
                <a:spcPts val="300"/>
              </a:spcAft>
              <a:buFont typeface="Arial" panose="020B0604020202020204" pitchFamily="34" charset="0"/>
              <a:buChar char="•"/>
              <a:defRPr/>
            </a:pPr>
            <a:r>
              <a:rPr lang="en-US" dirty="0">
                <a:solidFill>
                  <a:srgbClr val="000000"/>
                </a:solidFill>
              </a:rPr>
              <a:t>First Diverse Supplier to also become a </a:t>
            </a:r>
            <a:r>
              <a:rPr lang="en-US" b="1" dirty="0">
                <a:solidFill>
                  <a:srgbClr val="000000"/>
                </a:solidFill>
              </a:rPr>
              <a:t>Cisco “Preferred” Supplier</a:t>
            </a:r>
            <a:r>
              <a:rPr lang="en-US" dirty="0">
                <a:solidFill>
                  <a:srgbClr val="000000"/>
                </a:solidFill>
              </a:rPr>
              <a:t>. </a:t>
            </a:r>
          </a:p>
          <a:p>
            <a:pPr marL="285750" indent="-285750">
              <a:spcAft>
                <a:spcPts val="300"/>
              </a:spcAft>
              <a:buFont typeface="Arial" panose="020B0604020202020204" pitchFamily="34" charset="0"/>
              <a:buChar char="•"/>
              <a:defRPr/>
            </a:pPr>
            <a:r>
              <a:rPr lang="en-US" dirty="0">
                <a:solidFill>
                  <a:srgbClr val="000000"/>
                </a:solidFill>
              </a:rPr>
              <a:t>Cisco has nominated iTalent Digital for WRMSDC’s (Western Regional Minority Supplier Development Council) prestigious </a:t>
            </a:r>
            <a:r>
              <a:rPr lang="en-US" b="1" dirty="0">
                <a:solidFill>
                  <a:srgbClr val="000000"/>
                </a:solidFill>
              </a:rPr>
              <a:t>Supplier of the Year Award</a:t>
            </a:r>
          </a:p>
        </p:txBody>
      </p:sp>
      <p:sp>
        <p:nvSpPr>
          <p:cNvPr id="26" name="Rectangle 25">
            <a:extLst>
              <a:ext uri="{FF2B5EF4-FFF2-40B4-BE49-F238E27FC236}">
                <a16:creationId xmlns:a16="http://schemas.microsoft.com/office/drawing/2014/main" id="{9461678B-E568-614C-89C1-0F9D27975603}"/>
              </a:ext>
            </a:extLst>
          </p:cNvPr>
          <p:cNvSpPr/>
          <p:nvPr/>
        </p:nvSpPr>
        <p:spPr>
          <a:xfrm rot="10800000" flipV="1">
            <a:off x="1589" y="6777992"/>
            <a:ext cx="12188825" cy="80009"/>
          </a:xfrm>
          <a:prstGeom prst="rect">
            <a:avLst/>
          </a:prstGeom>
          <a:gradFill flip="none" rotWithShape="1">
            <a:gsLst>
              <a:gs pos="56000">
                <a:srgbClr val="FCE6B0"/>
              </a:gs>
              <a:gs pos="28000">
                <a:srgbClr val="1AAFE6"/>
              </a:gs>
              <a:gs pos="13000">
                <a:srgbClr val="834396"/>
              </a:gs>
              <a:gs pos="0">
                <a:srgbClr val="CC3399"/>
              </a:gs>
              <a:gs pos="73000">
                <a:schemeClr val="bg1"/>
              </a:gs>
              <a:gs pos="45000">
                <a:srgbClr val="F6A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defRPr/>
            </a:pPr>
            <a:endParaRPr lang="en-US" sz="1588" dirty="0">
              <a:solidFill>
                <a:srgbClr val="FFFFFF"/>
              </a:solidFill>
              <a:latin typeface="Century Gothic"/>
            </a:endParaRPr>
          </a:p>
        </p:txBody>
      </p:sp>
      <p:grpSp>
        <p:nvGrpSpPr>
          <p:cNvPr id="27" name="Group 26">
            <a:extLst>
              <a:ext uri="{FF2B5EF4-FFF2-40B4-BE49-F238E27FC236}">
                <a16:creationId xmlns:a16="http://schemas.microsoft.com/office/drawing/2014/main" id="{CCB60C55-44BE-440D-9B9C-F372B3F09B15}"/>
              </a:ext>
            </a:extLst>
          </p:cNvPr>
          <p:cNvGrpSpPr/>
          <p:nvPr/>
        </p:nvGrpSpPr>
        <p:grpSpPr>
          <a:xfrm>
            <a:off x="4656422" y="1136957"/>
            <a:ext cx="2813335" cy="2891070"/>
            <a:chOff x="5324939" y="1151331"/>
            <a:chExt cx="5905036" cy="5020931"/>
          </a:xfrm>
        </p:grpSpPr>
        <p:sp>
          <p:nvSpPr>
            <p:cNvPr id="28" name="Freeform 182">
              <a:extLst>
                <a:ext uri="{FF2B5EF4-FFF2-40B4-BE49-F238E27FC236}">
                  <a16:creationId xmlns:a16="http://schemas.microsoft.com/office/drawing/2014/main" id="{56A97260-7E04-4B2D-879B-F33303CE0119}"/>
                </a:ext>
              </a:extLst>
            </p:cNvPr>
            <p:cNvSpPr>
              <a:spLocks/>
            </p:cNvSpPr>
            <p:nvPr/>
          </p:nvSpPr>
          <p:spPr bwMode="auto">
            <a:xfrm>
              <a:off x="6906755" y="1609403"/>
              <a:ext cx="210318" cy="165687"/>
            </a:xfrm>
            <a:custGeom>
              <a:avLst/>
              <a:gdLst>
                <a:gd name="T0" fmla="*/ 77 w 77"/>
                <a:gd name="T1" fmla="*/ 7 h 62"/>
                <a:gd name="T2" fmla="*/ 68 w 77"/>
                <a:gd name="T3" fmla="*/ 10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3 w 77"/>
                <a:gd name="T17" fmla="*/ 10 h 62"/>
                <a:gd name="T18" fmla="*/ 10 w 77"/>
                <a:gd name="T19" fmla="*/ 24 h 62"/>
                <a:gd name="T20" fmla="*/ 3 w 77"/>
                <a:gd name="T21" fmla="*/ 22 h 62"/>
                <a:gd name="T22" fmla="*/ 3 w 77"/>
                <a:gd name="T23" fmla="*/ 22 h 62"/>
                <a:gd name="T24" fmla="*/ 16 w 77"/>
                <a:gd name="T25" fmla="*/ 37 h 62"/>
                <a:gd name="T26" fmla="*/ 12 w 77"/>
                <a:gd name="T27" fmla="*/ 38 h 62"/>
                <a:gd name="T28" fmla="*/ 9 w 77"/>
                <a:gd name="T29" fmla="*/ 38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solidFill>
              <a:srgbClr val="F7AD1A"/>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29" name="Freeform 184">
              <a:extLst>
                <a:ext uri="{FF2B5EF4-FFF2-40B4-BE49-F238E27FC236}">
                  <a16:creationId xmlns:a16="http://schemas.microsoft.com/office/drawing/2014/main" id="{2ACA5BC6-FCE2-429C-B7F7-0CBBC50442E4}"/>
                </a:ext>
              </a:extLst>
            </p:cNvPr>
            <p:cNvSpPr>
              <a:spLocks noEditPoints="1"/>
            </p:cNvSpPr>
            <p:nvPr/>
          </p:nvSpPr>
          <p:spPr bwMode="auto">
            <a:xfrm>
              <a:off x="7107058" y="2244531"/>
              <a:ext cx="210318" cy="204671"/>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9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7 h 77"/>
                <a:gd name="T80" fmla="*/ 38 w 77"/>
                <a:gd name="T81" fmla="*/ 58 h 77"/>
                <a:gd name="T82" fmla="*/ 46 w 77"/>
                <a:gd name="T83" fmla="*/ 57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solidFill>
              <a:srgbClr val="F7AD1A"/>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30" name="Freeform 187">
              <a:extLst>
                <a:ext uri="{FF2B5EF4-FFF2-40B4-BE49-F238E27FC236}">
                  <a16:creationId xmlns:a16="http://schemas.microsoft.com/office/drawing/2014/main" id="{E8990B54-3A52-486B-B5D7-099475B330E1}"/>
                </a:ext>
              </a:extLst>
            </p:cNvPr>
            <p:cNvSpPr>
              <a:spLocks noEditPoints="1"/>
            </p:cNvSpPr>
            <p:nvPr/>
          </p:nvSpPr>
          <p:spPr bwMode="auto">
            <a:xfrm>
              <a:off x="6569578" y="2411842"/>
              <a:ext cx="180273" cy="142945"/>
            </a:xfrm>
            <a:custGeom>
              <a:avLst/>
              <a:gdLst>
                <a:gd name="T0" fmla="*/ 66 w 66"/>
                <a:gd name="T1" fmla="*/ 29 h 54"/>
                <a:gd name="T2" fmla="*/ 58 w 66"/>
                <a:gd name="T3" fmla="*/ 13 h 54"/>
                <a:gd name="T4" fmla="*/ 46 w 66"/>
                <a:gd name="T5" fmla="*/ 13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6 h 54"/>
                <a:gd name="T22" fmla="*/ 17 w 66"/>
                <a:gd name="T23" fmla="*/ 54 h 54"/>
                <a:gd name="T24" fmla="*/ 25 w 66"/>
                <a:gd name="T25" fmla="*/ 46 h 54"/>
                <a:gd name="T26" fmla="*/ 24 w 66"/>
                <a:gd name="T27" fmla="*/ 41 h 54"/>
                <a:gd name="T28" fmla="*/ 47 w 66"/>
                <a:gd name="T29" fmla="*/ 41 h 54"/>
                <a:gd name="T30" fmla="*/ 46 w 66"/>
                <a:gd name="T31" fmla="*/ 46 h 54"/>
                <a:gd name="T32" fmla="*/ 54 w 66"/>
                <a:gd name="T33" fmla="*/ 54 h 54"/>
                <a:gd name="T34" fmla="*/ 62 w 66"/>
                <a:gd name="T35" fmla="*/ 46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solidFill>
              <a:srgbClr val="F7AD1A"/>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31" name="Freeform 197">
              <a:extLst>
                <a:ext uri="{FF2B5EF4-FFF2-40B4-BE49-F238E27FC236}">
                  <a16:creationId xmlns:a16="http://schemas.microsoft.com/office/drawing/2014/main" id="{1F8DE6F0-0769-4CF7-948E-575E62324C7E}"/>
                </a:ext>
              </a:extLst>
            </p:cNvPr>
            <p:cNvSpPr>
              <a:spLocks noEditPoints="1"/>
            </p:cNvSpPr>
            <p:nvPr/>
          </p:nvSpPr>
          <p:spPr bwMode="auto">
            <a:xfrm>
              <a:off x="6250759" y="1870926"/>
              <a:ext cx="180273" cy="152692"/>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9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solidFill>
              <a:srgbClr val="B6347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32" name="Freeform 201">
              <a:extLst>
                <a:ext uri="{FF2B5EF4-FFF2-40B4-BE49-F238E27FC236}">
                  <a16:creationId xmlns:a16="http://schemas.microsoft.com/office/drawing/2014/main" id="{3EB75CF9-CC84-4B8C-8DCD-8CEC46DEE33F}"/>
                </a:ext>
              </a:extLst>
            </p:cNvPr>
            <p:cNvSpPr>
              <a:spLocks/>
            </p:cNvSpPr>
            <p:nvPr/>
          </p:nvSpPr>
          <p:spPr bwMode="auto">
            <a:xfrm>
              <a:off x="5878787" y="1775886"/>
              <a:ext cx="168589" cy="159188"/>
            </a:xfrm>
            <a:custGeom>
              <a:avLst/>
              <a:gdLst>
                <a:gd name="T0" fmla="*/ 39 w 62"/>
                <a:gd name="T1" fmla="*/ 42 h 60"/>
                <a:gd name="T2" fmla="*/ 37 w 62"/>
                <a:gd name="T3" fmla="*/ 38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8 h 60"/>
                <a:gd name="T16" fmla="*/ 23 w 62"/>
                <a:gd name="T17" fmla="*/ 42 h 60"/>
                <a:gd name="T18" fmla="*/ 0 w 62"/>
                <a:gd name="T19" fmla="*/ 60 h 60"/>
                <a:gd name="T20" fmla="*/ 31 w 62"/>
                <a:gd name="T21" fmla="*/ 60 h 60"/>
                <a:gd name="T22" fmla="*/ 62 w 62"/>
                <a:gd name="T23" fmla="*/ 60 h 60"/>
                <a:gd name="T24" fmla="*/ 39 w 62"/>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0">
                  <a:moveTo>
                    <a:pt x="39" y="42"/>
                  </a:moveTo>
                  <a:cubicBezTo>
                    <a:pt x="37" y="42"/>
                    <a:pt x="37" y="38"/>
                    <a:pt x="37" y="38"/>
                  </a:cubicBezTo>
                  <a:cubicBezTo>
                    <a:pt x="37" y="38"/>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8"/>
                    <a:pt x="25" y="38"/>
                  </a:cubicBezTo>
                  <a:cubicBezTo>
                    <a:pt x="25" y="38"/>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solidFill>
              <a:srgbClr val="B6347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33" name="Freeform 224">
              <a:extLst>
                <a:ext uri="{FF2B5EF4-FFF2-40B4-BE49-F238E27FC236}">
                  <a16:creationId xmlns:a16="http://schemas.microsoft.com/office/drawing/2014/main" id="{C6925FD3-C983-42FA-B28F-9EF07C23B4C8}"/>
                </a:ext>
              </a:extLst>
            </p:cNvPr>
            <p:cNvSpPr>
              <a:spLocks noEditPoints="1"/>
            </p:cNvSpPr>
            <p:nvPr/>
          </p:nvSpPr>
          <p:spPr bwMode="auto">
            <a:xfrm>
              <a:off x="6701733" y="1966764"/>
              <a:ext cx="128528" cy="125077"/>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solidFill>
              <a:srgbClr val="F7AD1A"/>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34" name="Freeform 165">
              <a:extLst>
                <a:ext uri="{FF2B5EF4-FFF2-40B4-BE49-F238E27FC236}">
                  <a16:creationId xmlns:a16="http://schemas.microsoft.com/office/drawing/2014/main" id="{9B6410EE-A6B3-4CA6-95C0-310CBCF2C40A}"/>
                </a:ext>
              </a:extLst>
            </p:cNvPr>
            <p:cNvSpPr>
              <a:spLocks noEditPoints="1"/>
            </p:cNvSpPr>
            <p:nvPr/>
          </p:nvSpPr>
          <p:spPr bwMode="auto">
            <a:xfrm>
              <a:off x="7913281" y="2692858"/>
              <a:ext cx="201973" cy="220915"/>
            </a:xfrm>
            <a:custGeom>
              <a:avLst/>
              <a:gdLst>
                <a:gd name="T0" fmla="*/ 58 w 74"/>
                <a:gd name="T1" fmla="*/ 25 h 83"/>
                <a:gd name="T2" fmla="*/ 62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solidFill>
              <a:srgbClr val="1AAF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id-ID" sz="1588"/>
            </a:p>
          </p:txBody>
        </p:sp>
        <p:sp>
          <p:nvSpPr>
            <p:cNvPr id="35" name="Freeform 170">
              <a:extLst>
                <a:ext uri="{FF2B5EF4-FFF2-40B4-BE49-F238E27FC236}">
                  <a16:creationId xmlns:a16="http://schemas.microsoft.com/office/drawing/2014/main" id="{1856A951-12DF-4B69-A030-350610A715F0}"/>
                </a:ext>
              </a:extLst>
            </p:cNvPr>
            <p:cNvSpPr>
              <a:spLocks noEditPoints="1"/>
            </p:cNvSpPr>
            <p:nvPr/>
          </p:nvSpPr>
          <p:spPr bwMode="auto">
            <a:xfrm>
              <a:off x="7821475" y="2210420"/>
              <a:ext cx="258727" cy="219290"/>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5 h 83"/>
                <a:gd name="T86" fmla="*/ 78 w 95"/>
                <a:gd name="T87" fmla="*/ 42 h 83"/>
                <a:gd name="T88" fmla="*/ 77 w 95"/>
                <a:gd name="T89" fmla="*/ 34 h 83"/>
                <a:gd name="T90" fmla="*/ 78 w 95"/>
                <a:gd name="T91" fmla="*/ 26 h 83"/>
                <a:gd name="T92" fmla="*/ 79 w 95"/>
                <a:gd name="T93" fmla="*/ 24 h 83"/>
                <a:gd name="T94" fmla="*/ 80 w 95"/>
                <a:gd name="T95" fmla="*/ 23 h 83"/>
                <a:gd name="T96" fmla="*/ 81 w 95"/>
                <a:gd name="T97" fmla="*/ 24 h 83"/>
                <a:gd name="T98" fmla="*/ 82 w 95"/>
                <a:gd name="T99" fmla="*/ 26 h 83"/>
                <a:gd name="T100" fmla="*/ 84 w 95"/>
                <a:gd name="T101" fmla="*/ 34 h 83"/>
                <a:gd name="T102" fmla="*/ 82 w 95"/>
                <a:gd name="T103" fmla="*/ 42 h 83"/>
                <a:gd name="T104" fmla="*/ 81 w 95"/>
                <a:gd name="T105" fmla="*/ 45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36" name="Freeform 173">
              <a:extLst>
                <a:ext uri="{FF2B5EF4-FFF2-40B4-BE49-F238E27FC236}">
                  <a16:creationId xmlns:a16="http://schemas.microsoft.com/office/drawing/2014/main" id="{37C4C75B-50CD-4743-A0E4-54DAB6F979DE}"/>
                </a:ext>
              </a:extLst>
            </p:cNvPr>
            <p:cNvSpPr>
              <a:spLocks/>
            </p:cNvSpPr>
            <p:nvPr/>
          </p:nvSpPr>
          <p:spPr bwMode="auto">
            <a:xfrm>
              <a:off x="7537711" y="2546665"/>
              <a:ext cx="201973" cy="196548"/>
            </a:xfrm>
            <a:custGeom>
              <a:avLst/>
              <a:gdLst>
                <a:gd name="T0" fmla="*/ 60 w 121"/>
                <a:gd name="T1" fmla="*/ 121 h 121"/>
                <a:gd name="T2" fmla="*/ 121 w 121"/>
                <a:gd name="T3" fmla="*/ 61 h 121"/>
                <a:gd name="T4" fmla="*/ 83 w 121"/>
                <a:gd name="T5" fmla="*/ 61 h 121"/>
                <a:gd name="T6" fmla="*/ 83 w 121"/>
                <a:gd name="T7" fmla="*/ 0 h 121"/>
                <a:gd name="T8" fmla="*/ 37 w 121"/>
                <a:gd name="T9" fmla="*/ 0 h 121"/>
                <a:gd name="T10" fmla="*/ 37 w 121"/>
                <a:gd name="T11" fmla="*/ 61 h 121"/>
                <a:gd name="T12" fmla="*/ 0 w 121"/>
                <a:gd name="T13" fmla="*/ 61 h 121"/>
                <a:gd name="T14" fmla="*/ 60 w 12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1">
                  <a:moveTo>
                    <a:pt x="60" y="121"/>
                  </a:moveTo>
                  <a:lnTo>
                    <a:pt x="121" y="61"/>
                  </a:lnTo>
                  <a:lnTo>
                    <a:pt x="83" y="61"/>
                  </a:lnTo>
                  <a:lnTo>
                    <a:pt x="83" y="0"/>
                  </a:lnTo>
                  <a:lnTo>
                    <a:pt x="37" y="0"/>
                  </a:lnTo>
                  <a:lnTo>
                    <a:pt x="37" y="61"/>
                  </a:lnTo>
                  <a:lnTo>
                    <a:pt x="0" y="61"/>
                  </a:lnTo>
                  <a:lnTo>
                    <a:pt x="60" y="121"/>
                  </a:lnTo>
                  <a:close/>
                </a:path>
              </a:pathLst>
            </a:custGeom>
            <a:solidFill>
              <a:srgbClr val="59AB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id-ID" sz="1588"/>
            </a:p>
          </p:txBody>
        </p:sp>
        <p:sp>
          <p:nvSpPr>
            <p:cNvPr id="37" name="Freeform 176">
              <a:extLst>
                <a:ext uri="{FF2B5EF4-FFF2-40B4-BE49-F238E27FC236}">
                  <a16:creationId xmlns:a16="http://schemas.microsoft.com/office/drawing/2014/main" id="{FBB85A24-D2C1-4DA4-A3F4-DBF76AFEBF1B}"/>
                </a:ext>
              </a:extLst>
            </p:cNvPr>
            <p:cNvSpPr>
              <a:spLocks noEditPoints="1"/>
            </p:cNvSpPr>
            <p:nvPr/>
          </p:nvSpPr>
          <p:spPr bwMode="auto">
            <a:xfrm>
              <a:off x="7087029" y="3818547"/>
              <a:ext cx="175266" cy="126702"/>
            </a:xfrm>
            <a:custGeom>
              <a:avLst/>
              <a:gdLst>
                <a:gd name="T0" fmla="*/ 56 w 64"/>
                <a:gd name="T1" fmla="*/ 8 h 48"/>
                <a:gd name="T2" fmla="*/ 56 w 64"/>
                <a:gd name="T3" fmla="*/ 0 h 48"/>
                <a:gd name="T4" fmla="*/ 0 w 64"/>
                <a:gd name="T5" fmla="*/ 0 h 48"/>
                <a:gd name="T6" fmla="*/ 0 w 64"/>
                <a:gd name="T7" fmla="*/ 44 h 48"/>
                <a:gd name="T8" fmla="*/ 4 w 64"/>
                <a:gd name="T9" fmla="*/ 48 h 48"/>
                <a:gd name="T10" fmla="*/ 58 w 64"/>
                <a:gd name="T11" fmla="*/ 48 h 48"/>
                <a:gd name="T12" fmla="*/ 64 w 64"/>
                <a:gd name="T13" fmla="*/ 42 h 48"/>
                <a:gd name="T14" fmla="*/ 64 w 64"/>
                <a:gd name="T15" fmla="*/ 8 h 48"/>
                <a:gd name="T16" fmla="*/ 56 w 64"/>
                <a:gd name="T17" fmla="*/ 8 h 48"/>
                <a:gd name="T18" fmla="*/ 52 w 64"/>
                <a:gd name="T19" fmla="*/ 44 h 48"/>
                <a:gd name="T20" fmla="*/ 4 w 64"/>
                <a:gd name="T21" fmla="*/ 44 h 48"/>
                <a:gd name="T22" fmla="*/ 4 w 64"/>
                <a:gd name="T23" fmla="*/ 4 h 48"/>
                <a:gd name="T24" fmla="*/ 52 w 64"/>
                <a:gd name="T25" fmla="*/ 4 h 48"/>
                <a:gd name="T26" fmla="*/ 52 w 64"/>
                <a:gd name="T27" fmla="*/ 44 h 48"/>
                <a:gd name="T28" fmla="*/ 8 w 64"/>
                <a:gd name="T29" fmla="*/ 12 h 48"/>
                <a:gd name="T30" fmla="*/ 48 w 64"/>
                <a:gd name="T31" fmla="*/ 12 h 48"/>
                <a:gd name="T32" fmla="*/ 48 w 64"/>
                <a:gd name="T33" fmla="*/ 16 h 48"/>
                <a:gd name="T34" fmla="*/ 8 w 64"/>
                <a:gd name="T35" fmla="*/ 16 h 48"/>
                <a:gd name="T36" fmla="*/ 8 w 64"/>
                <a:gd name="T37" fmla="*/ 12 h 48"/>
                <a:gd name="T38" fmla="*/ 32 w 64"/>
                <a:gd name="T39" fmla="*/ 20 h 48"/>
                <a:gd name="T40" fmla="*/ 48 w 64"/>
                <a:gd name="T41" fmla="*/ 20 h 48"/>
                <a:gd name="T42" fmla="*/ 48 w 64"/>
                <a:gd name="T43" fmla="*/ 24 h 48"/>
                <a:gd name="T44" fmla="*/ 32 w 64"/>
                <a:gd name="T45" fmla="*/ 24 h 48"/>
                <a:gd name="T46" fmla="*/ 32 w 64"/>
                <a:gd name="T47" fmla="*/ 20 h 48"/>
                <a:gd name="T48" fmla="*/ 32 w 64"/>
                <a:gd name="T49" fmla="*/ 28 h 48"/>
                <a:gd name="T50" fmla="*/ 48 w 64"/>
                <a:gd name="T51" fmla="*/ 28 h 48"/>
                <a:gd name="T52" fmla="*/ 48 w 64"/>
                <a:gd name="T53" fmla="*/ 32 h 48"/>
                <a:gd name="T54" fmla="*/ 32 w 64"/>
                <a:gd name="T55" fmla="*/ 32 h 48"/>
                <a:gd name="T56" fmla="*/ 32 w 64"/>
                <a:gd name="T57" fmla="*/ 28 h 48"/>
                <a:gd name="T58" fmla="*/ 32 w 64"/>
                <a:gd name="T59" fmla="*/ 36 h 48"/>
                <a:gd name="T60" fmla="*/ 44 w 64"/>
                <a:gd name="T61" fmla="*/ 36 h 48"/>
                <a:gd name="T62" fmla="*/ 44 w 64"/>
                <a:gd name="T63" fmla="*/ 40 h 48"/>
                <a:gd name="T64" fmla="*/ 32 w 64"/>
                <a:gd name="T65" fmla="*/ 40 h 48"/>
                <a:gd name="T66" fmla="*/ 32 w 64"/>
                <a:gd name="T67" fmla="*/ 36 h 48"/>
                <a:gd name="T68" fmla="*/ 8 w 64"/>
                <a:gd name="T69" fmla="*/ 20 h 48"/>
                <a:gd name="T70" fmla="*/ 28 w 64"/>
                <a:gd name="T71" fmla="*/ 20 h 48"/>
                <a:gd name="T72" fmla="*/ 28 w 64"/>
                <a:gd name="T73" fmla="*/ 40 h 48"/>
                <a:gd name="T74" fmla="*/ 8 w 64"/>
                <a:gd name="T75" fmla="*/ 40 h 48"/>
                <a:gd name="T76" fmla="*/ 8 w 64"/>
                <a:gd name="T7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8">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38" name="Freeform 180">
              <a:extLst>
                <a:ext uri="{FF2B5EF4-FFF2-40B4-BE49-F238E27FC236}">
                  <a16:creationId xmlns:a16="http://schemas.microsoft.com/office/drawing/2014/main" id="{B3D39EDC-9520-4B0D-8E58-4BC49E70CA08}"/>
                </a:ext>
              </a:extLst>
            </p:cNvPr>
            <p:cNvSpPr>
              <a:spLocks noEditPoints="1"/>
            </p:cNvSpPr>
            <p:nvPr/>
          </p:nvSpPr>
          <p:spPr bwMode="auto">
            <a:xfrm>
              <a:off x="7796436" y="1646763"/>
              <a:ext cx="210318" cy="204671"/>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7 h 77"/>
                <a:gd name="T12" fmla="*/ 77 w 77"/>
                <a:gd name="T13" fmla="*/ 64 h 77"/>
                <a:gd name="T14" fmla="*/ 77 w 77"/>
                <a:gd name="T15" fmla="*/ 13 h 77"/>
                <a:gd name="T16" fmla="*/ 64 w 77"/>
                <a:gd name="T17" fmla="*/ 0 h 77"/>
                <a:gd name="T18" fmla="*/ 25 w 77"/>
                <a:gd name="T19" fmla="*/ 34 h 77"/>
                <a:gd name="T20" fmla="*/ 52 w 77"/>
                <a:gd name="T21" fmla="*/ 34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3 h 77"/>
                <a:gd name="T34" fmla="*/ 67 w 77"/>
                <a:gd name="T35" fmla="*/ 62 h 77"/>
                <a:gd name="T36" fmla="*/ 63 w 77"/>
                <a:gd name="T37" fmla="*/ 67 h 77"/>
                <a:gd name="T38" fmla="*/ 15 w 77"/>
                <a:gd name="T39" fmla="*/ 67 h 77"/>
                <a:gd name="T40" fmla="*/ 10 w 77"/>
                <a:gd name="T41" fmla="*/ 63 h 77"/>
                <a:gd name="T42" fmla="*/ 10 w 77"/>
                <a:gd name="T43" fmla="*/ 53 h 77"/>
                <a:gd name="T44" fmla="*/ 10 w 77"/>
                <a:gd name="T45" fmla="*/ 34 h 77"/>
                <a:gd name="T46" fmla="*/ 10 w 77"/>
                <a:gd name="T47" fmla="*/ 34 h 77"/>
                <a:gd name="T48" fmla="*/ 17 w 77"/>
                <a:gd name="T49" fmla="*/ 34 h 77"/>
                <a:gd name="T50" fmla="*/ 17 w 77"/>
                <a:gd name="T51" fmla="*/ 39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10 h 77"/>
                <a:gd name="T72" fmla="*/ 65 w 77"/>
                <a:gd name="T73" fmla="*/ 10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solidFill>
              <a:srgbClr val="1AAF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id-ID" sz="1588"/>
            </a:p>
          </p:txBody>
        </p:sp>
        <p:sp>
          <p:nvSpPr>
            <p:cNvPr id="39" name="Freeform 181">
              <a:extLst>
                <a:ext uri="{FF2B5EF4-FFF2-40B4-BE49-F238E27FC236}">
                  <a16:creationId xmlns:a16="http://schemas.microsoft.com/office/drawing/2014/main" id="{55829C2C-C62A-4D66-8A74-9BC244E85C19}"/>
                </a:ext>
              </a:extLst>
            </p:cNvPr>
            <p:cNvSpPr>
              <a:spLocks noEditPoints="1"/>
            </p:cNvSpPr>
            <p:nvPr/>
          </p:nvSpPr>
          <p:spPr bwMode="auto">
            <a:xfrm>
              <a:off x="7400837" y="1950521"/>
              <a:ext cx="215327" cy="159188"/>
            </a:xfrm>
            <a:custGeom>
              <a:avLst/>
              <a:gdLst>
                <a:gd name="T0" fmla="*/ 76 w 79"/>
                <a:gd name="T1" fmla="*/ 3 h 60"/>
                <a:gd name="T2" fmla="*/ 40 w 79"/>
                <a:gd name="T3" fmla="*/ 0 h 60"/>
                <a:gd name="T4" fmla="*/ 4 w 79"/>
                <a:gd name="T5" fmla="*/ 3 h 60"/>
                <a:gd name="T6" fmla="*/ 0 w 79"/>
                <a:gd name="T7" fmla="*/ 30 h 60"/>
                <a:gd name="T8" fmla="*/ 4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5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solidFill>
              <a:srgbClr val="59AB4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id-ID" sz="1588"/>
            </a:p>
          </p:txBody>
        </p:sp>
        <p:sp>
          <p:nvSpPr>
            <p:cNvPr id="40" name="Freeform 183">
              <a:extLst>
                <a:ext uri="{FF2B5EF4-FFF2-40B4-BE49-F238E27FC236}">
                  <a16:creationId xmlns:a16="http://schemas.microsoft.com/office/drawing/2014/main" id="{4015646C-26A7-4EA3-97F4-AD4096482ADF}"/>
                </a:ext>
              </a:extLst>
            </p:cNvPr>
            <p:cNvSpPr>
              <a:spLocks noEditPoints="1"/>
            </p:cNvSpPr>
            <p:nvPr/>
          </p:nvSpPr>
          <p:spPr bwMode="auto">
            <a:xfrm>
              <a:off x="7182172" y="2762707"/>
              <a:ext cx="186950" cy="180305"/>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1 h 68"/>
                <a:gd name="T12" fmla="*/ 7 w 68"/>
                <a:gd name="T13" fmla="*/ 34 h 68"/>
                <a:gd name="T14" fmla="*/ 34 w 68"/>
                <a:gd name="T15" fmla="*/ 6 h 68"/>
                <a:gd name="T16" fmla="*/ 62 w 68"/>
                <a:gd name="T17" fmla="*/ 34 h 68"/>
                <a:gd name="T18" fmla="*/ 34 w 68"/>
                <a:gd name="T19" fmla="*/ 61 h 68"/>
                <a:gd name="T20" fmla="*/ 21 w 68"/>
                <a:gd name="T21" fmla="*/ 21 h 68"/>
                <a:gd name="T22" fmla="*/ 47 w 68"/>
                <a:gd name="T23" fmla="*/ 21 h 68"/>
                <a:gd name="T24" fmla="*/ 47 w 68"/>
                <a:gd name="T25" fmla="*/ 46 h 68"/>
                <a:gd name="T26" fmla="*/ 21 w 68"/>
                <a:gd name="T27" fmla="*/ 46 h 68"/>
                <a:gd name="T28" fmla="*/ 21 w 68"/>
                <a:gd name="T2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1" name="Freeform 188">
              <a:extLst>
                <a:ext uri="{FF2B5EF4-FFF2-40B4-BE49-F238E27FC236}">
                  <a16:creationId xmlns:a16="http://schemas.microsoft.com/office/drawing/2014/main" id="{66FDE255-9D25-4D7F-A7F2-77F31DDE05FE}"/>
                </a:ext>
              </a:extLst>
            </p:cNvPr>
            <p:cNvSpPr>
              <a:spLocks noEditPoints="1"/>
            </p:cNvSpPr>
            <p:nvPr/>
          </p:nvSpPr>
          <p:spPr bwMode="auto">
            <a:xfrm>
              <a:off x="6534524" y="3501796"/>
              <a:ext cx="195297" cy="191676"/>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solidFill>
              <a:srgbClr val="F7AD1A"/>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2" name="Freeform 189">
              <a:extLst>
                <a:ext uri="{FF2B5EF4-FFF2-40B4-BE49-F238E27FC236}">
                  <a16:creationId xmlns:a16="http://schemas.microsoft.com/office/drawing/2014/main" id="{1DEF1909-BB61-480B-85CF-499936EEC642}"/>
                </a:ext>
              </a:extLst>
            </p:cNvPr>
            <p:cNvSpPr>
              <a:spLocks noEditPoints="1"/>
            </p:cNvSpPr>
            <p:nvPr/>
          </p:nvSpPr>
          <p:spPr bwMode="auto">
            <a:xfrm>
              <a:off x="5910826" y="2915058"/>
              <a:ext cx="128528" cy="125077"/>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5 w 47"/>
                <a:gd name="T11" fmla="*/ 24 h 47"/>
                <a:gd name="T12" fmla="*/ 23 w 47"/>
                <a:gd name="T13" fmla="*/ 6 h 47"/>
                <a:gd name="T14" fmla="*/ 23 w 47"/>
                <a:gd name="T15" fmla="*/ 42 h 47"/>
                <a:gd name="T16" fmla="*/ 5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2"/>
                    <a:pt x="23" y="42"/>
                    <a:pt x="23" y="42"/>
                  </a:cubicBezTo>
                  <a:cubicBezTo>
                    <a:pt x="13" y="42"/>
                    <a:pt x="5" y="34"/>
                    <a:pt x="5" y="24"/>
                  </a:cubicBezTo>
                  <a:close/>
                </a:path>
              </a:pathLst>
            </a:custGeom>
            <a:solidFill>
              <a:srgbClr val="B6347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3" name="Freeform 190">
              <a:extLst>
                <a:ext uri="{FF2B5EF4-FFF2-40B4-BE49-F238E27FC236}">
                  <a16:creationId xmlns:a16="http://schemas.microsoft.com/office/drawing/2014/main" id="{6FEA0400-8DAE-458D-9B3D-D266157E6D47}"/>
                </a:ext>
              </a:extLst>
            </p:cNvPr>
            <p:cNvSpPr>
              <a:spLocks noEditPoints="1"/>
            </p:cNvSpPr>
            <p:nvPr/>
          </p:nvSpPr>
          <p:spPr bwMode="auto">
            <a:xfrm>
              <a:off x="5959233" y="2262061"/>
              <a:ext cx="183611" cy="165687"/>
            </a:xfrm>
            <a:custGeom>
              <a:avLst/>
              <a:gdLst>
                <a:gd name="T0" fmla="*/ 34 w 67"/>
                <a:gd name="T1" fmla="*/ 8 h 62"/>
                <a:gd name="T2" fmla="*/ 23 w 67"/>
                <a:gd name="T3" fmla="*/ 10 h 62"/>
                <a:gd name="T4" fmla="*/ 15 w 67"/>
                <a:gd name="T5" fmla="*/ 14 h 62"/>
                <a:gd name="T6" fmla="*/ 8 w 67"/>
                <a:gd name="T7" fmla="*/ 27 h 62"/>
                <a:gd name="T8" fmla="*/ 11 w 67"/>
                <a:gd name="T9" fmla="*/ 35 h 62"/>
                <a:gd name="T10" fmla="*/ 17 w 67"/>
                <a:gd name="T11" fmla="*/ 41 h 62"/>
                <a:gd name="T12" fmla="*/ 21 w 67"/>
                <a:gd name="T13" fmla="*/ 47 h 62"/>
                <a:gd name="T14" fmla="*/ 21 w 67"/>
                <a:gd name="T15" fmla="*/ 49 h 62"/>
                <a:gd name="T16" fmla="*/ 22 w 67"/>
                <a:gd name="T17" fmla="*/ 48 h 62"/>
                <a:gd name="T18" fmla="*/ 28 w 67"/>
                <a:gd name="T19" fmla="*/ 45 h 62"/>
                <a:gd name="T20" fmla="*/ 29 w 67"/>
                <a:gd name="T21" fmla="*/ 46 h 62"/>
                <a:gd name="T22" fmla="*/ 34 w 67"/>
                <a:gd name="T23" fmla="*/ 46 h 62"/>
                <a:gd name="T24" fmla="*/ 44 w 67"/>
                <a:gd name="T25" fmla="*/ 44 h 62"/>
                <a:gd name="T26" fmla="*/ 52 w 67"/>
                <a:gd name="T27" fmla="*/ 40 h 62"/>
                <a:gd name="T28" fmla="*/ 59 w 67"/>
                <a:gd name="T29" fmla="*/ 27 h 62"/>
                <a:gd name="T30" fmla="*/ 52 w 67"/>
                <a:gd name="T31" fmla="*/ 14 h 62"/>
                <a:gd name="T32" fmla="*/ 44 w 67"/>
                <a:gd name="T33" fmla="*/ 10 h 62"/>
                <a:gd name="T34" fmla="*/ 34 w 67"/>
                <a:gd name="T35" fmla="*/ 8 h 62"/>
                <a:gd name="T36" fmla="*/ 34 w 67"/>
                <a:gd name="T37" fmla="*/ 0 h 62"/>
                <a:gd name="T38" fmla="*/ 34 w 67"/>
                <a:gd name="T39" fmla="*/ 0 h 62"/>
                <a:gd name="T40" fmla="*/ 67 w 67"/>
                <a:gd name="T41" fmla="*/ 27 h 62"/>
                <a:gd name="T42" fmla="*/ 34 w 67"/>
                <a:gd name="T43" fmla="*/ 54 h 62"/>
                <a:gd name="T44" fmla="*/ 28 w 67"/>
                <a:gd name="T45" fmla="*/ 54 h 62"/>
                <a:gd name="T46" fmla="*/ 4 w 67"/>
                <a:gd name="T47" fmla="*/ 62 h 62"/>
                <a:gd name="T48" fmla="*/ 4 w 67"/>
                <a:gd name="T49" fmla="*/ 61 h 62"/>
                <a:gd name="T50" fmla="*/ 13 w 67"/>
                <a:gd name="T51" fmla="*/ 50 h 62"/>
                <a:gd name="T52" fmla="*/ 12 w 67"/>
                <a:gd name="T53" fmla="*/ 48 h 62"/>
                <a:gd name="T54" fmla="*/ 0 w 67"/>
                <a:gd name="T55" fmla="*/ 27 h 62"/>
                <a:gd name="T56" fmla="*/ 34 w 67"/>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2">
                  <a:moveTo>
                    <a:pt x="34" y="8"/>
                  </a:moveTo>
                  <a:cubicBezTo>
                    <a:pt x="30" y="8"/>
                    <a:pt x="26" y="9"/>
                    <a:pt x="23" y="10"/>
                  </a:cubicBezTo>
                  <a:cubicBezTo>
                    <a:pt x="20" y="11"/>
                    <a:pt x="17" y="12"/>
                    <a:pt x="15" y="14"/>
                  </a:cubicBezTo>
                  <a:cubicBezTo>
                    <a:pt x="11" y="18"/>
                    <a:pt x="8" y="22"/>
                    <a:pt x="8" y="27"/>
                  </a:cubicBezTo>
                  <a:cubicBezTo>
                    <a:pt x="8" y="30"/>
                    <a:pt x="9" y="32"/>
                    <a:pt x="11" y="35"/>
                  </a:cubicBezTo>
                  <a:cubicBezTo>
                    <a:pt x="12" y="37"/>
                    <a:pt x="14" y="39"/>
                    <a:pt x="17" y="41"/>
                  </a:cubicBezTo>
                  <a:cubicBezTo>
                    <a:pt x="19" y="42"/>
                    <a:pt x="20" y="45"/>
                    <a:pt x="21" y="47"/>
                  </a:cubicBezTo>
                  <a:cubicBezTo>
                    <a:pt x="21" y="48"/>
                    <a:pt x="21" y="48"/>
                    <a:pt x="21" y="49"/>
                  </a:cubicBezTo>
                  <a:cubicBezTo>
                    <a:pt x="21" y="49"/>
                    <a:pt x="22" y="48"/>
                    <a:pt x="22" y="48"/>
                  </a:cubicBezTo>
                  <a:cubicBezTo>
                    <a:pt x="24" y="46"/>
                    <a:pt x="26" y="45"/>
                    <a:pt x="28" y="45"/>
                  </a:cubicBezTo>
                  <a:cubicBezTo>
                    <a:pt x="29" y="45"/>
                    <a:pt x="29" y="45"/>
                    <a:pt x="29" y="46"/>
                  </a:cubicBezTo>
                  <a:cubicBezTo>
                    <a:pt x="31" y="46"/>
                    <a:pt x="32" y="46"/>
                    <a:pt x="34" y="46"/>
                  </a:cubicBezTo>
                  <a:cubicBezTo>
                    <a:pt x="37" y="46"/>
                    <a:pt x="41" y="45"/>
                    <a:pt x="44" y="44"/>
                  </a:cubicBezTo>
                  <a:cubicBezTo>
                    <a:pt x="47" y="43"/>
                    <a:pt x="50" y="42"/>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9"/>
                    <a:pt x="13" y="55"/>
                    <a:pt x="13" y="50"/>
                  </a:cubicBezTo>
                  <a:cubicBezTo>
                    <a:pt x="13" y="49"/>
                    <a:pt x="13" y="49"/>
                    <a:pt x="12" y="48"/>
                  </a:cubicBezTo>
                  <a:cubicBezTo>
                    <a:pt x="5" y="43"/>
                    <a:pt x="0" y="36"/>
                    <a:pt x="0" y="27"/>
                  </a:cubicBezTo>
                  <a:cubicBezTo>
                    <a:pt x="0" y="12"/>
                    <a:pt x="15" y="0"/>
                    <a:pt x="34" y="0"/>
                  </a:cubicBezTo>
                  <a:close/>
                </a:path>
              </a:pathLst>
            </a:custGeom>
            <a:solidFill>
              <a:srgbClr val="B6347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4" name="Freeform 191">
              <a:extLst>
                <a:ext uri="{FF2B5EF4-FFF2-40B4-BE49-F238E27FC236}">
                  <a16:creationId xmlns:a16="http://schemas.microsoft.com/office/drawing/2014/main" id="{482E8291-239E-4AE0-A4B6-27EA424E14B1}"/>
                </a:ext>
              </a:extLst>
            </p:cNvPr>
            <p:cNvSpPr>
              <a:spLocks noEditPoints="1"/>
            </p:cNvSpPr>
            <p:nvPr/>
          </p:nvSpPr>
          <p:spPr bwMode="auto">
            <a:xfrm>
              <a:off x="6310851" y="2913773"/>
              <a:ext cx="176935" cy="168934"/>
            </a:xfrm>
            <a:custGeom>
              <a:avLst/>
              <a:gdLst>
                <a:gd name="T0" fmla="*/ 62 w 65"/>
                <a:gd name="T1" fmla="*/ 36 h 64"/>
                <a:gd name="T2" fmla="*/ 62 w 65"/>
                <a:gd name="T3" fmla="*/ 32 h 64"/>
                <a:gd name="T4" fmla="*/ 33 w 65"/>
                <a:gd name="T5" fmla="*/ 3 h 64"/>
                <a:gd name="T6" fmla="*/ 28 w 65"/>
                <a:gd name="T7" fmla="*/ 3 h 64"/>
                <a:gd name="T8" fmla="*/ 18 w 65"/>
                <a:gd name="T9" fmla="*/ 0 h 64"/>
                <a:gd name="T10" fmla="*/ 0 w 65"/>
                <a:gd name="T11" fmla="*/ 18 h 64"/>
                <a:gd name="T12" fmla="*/ 3 w 65"/>
                <a:gd name="T13" fmla="*/ 28 h 64"/>
                <a:gd name="T14" fmla="*/ 3 w 65"/>
                <a:gd name="T15" fmla="*/ 32 h 64"/>
                <a:gd name="T16" fmla="*/ 33 w 65"/>
                <a:gd name="T17" fmla="*/ 62 h 64"/>
                <a:gd name="T18" fmla="*/ 38 w 65"/>
                <a:gd name="T19" fmla="*/ 62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7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solidFill>
              <a:srgbClr val="F7AD1A"/>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5" name="Freeform 195">
              <a:extLst>
                <a:ext uri="{FF2B5EF4-FFF2-40B4-BE49-F238E27FC236}">
                  <a16:creationId xmlns:a16="http://schemas.microsoft.com/office/drawing/2014/main" id="{1C607934-E937-4EF0-8BC2-10B80CFE4023}"/>
                </a:ext>
              </a:extLst>
            </p:cNvPr>
            <p:cNvSpPr>
              <a:spLocks noEditPoints="1"/>
            </p:cNvSpPr>
            <p:nvPr/>
          </p:nvSpPr>
          <p:spPr bwMode="auto">
            <a:xfrm>
              <a:off x="5324939" y="2294549"/>
              <a:ext cx="223672" cy="233909"/>
            </a:xfrm>
            <a:custGeom>
              <a:avLst/>
              <a:gdLst>
                <a:gd name="T0" fmla="*/ 78 w 82"/>
                <a:gd name="T1" fmla="*/ 22 h 88"/>
                <a:gd name="T2" fmla="*/ 50 w 82"/>
                <a:gd name="T3" fmla="*/ 2 h 88"/>
                <a:gd name="T4" fmla="*/ 40 w 82"/>
                <a:gd name="T5" fmla="*/ 4 h 88"/>
                <a:gd name="T6" fmla="*/ 3 w 82"/>
                <a:gd name="T7" fmla="*/ 55 h 88"/>
                <a:gd name="T8" fmla="*/ 4 w 82"/>
                <a:gd name="T9" fmla="*/ 65 h 88"/>
                <a:gd name="T10" fmla="*/ 32 w 82"/>
                <a:gd name="T11" fmla="*/ 85 h 88"/>
                <a:gd name="T12" fmla="*/ 42 w 82"/>
                <a:gd name="T13" fmla="*/ 84 h 88"/>
                <a:gd name="T14" fmla="*/ 80 w 82"/>
                <a:gd name="T15" fmla="*/ 33 h 88"/>
                <a:gd name="T16" fmla="*/ 78 w 82"/>
                <a:gd name="T17" fmla="*/ 22 h 88"/>
                <a:gd name="T18" fmla="*/ 54 w 82"/>
                <a:gd name="T19" fmla="*/ 9 h 88"/>
                <a:gd name="T20" fmla="*/ 70 w 82"/>
                <a:gd name="T21" fmla="*/ 21 h 88"/>
                <a:gd name="T22" fmla="*/ 68 w 82"/>
                <a:gd name="T23" fmla="*/ 23 h 88"/>
                <a:gd name="T24" fmla="*/ 53 w 82"/>
                <a:gd name="T25" fmla="*/ 11 h 88"/>
                <a:gd name="T26" fmla="*/ 54 w 82"/>
                <a:gd name="T27" fmla="*/ 9 h 88"/>
                <a:gd name="T28" fmla="*/ 21 w 82"/>
                <a:gd name="T29" fmla="*/ 71 h 88"/>
                <a:gd name="T30" fmla="*/ 20 w 82"/>
                <a:gd name="T31" fmla="*/ 64 h 88"/>
                <a:gd name="T32" fmla="*/ 27 w 82"/>
                <a:gd name="T33" fmla="*/ 63 h 88"/>
                <a:gd name="T34" fmla="*/ 28 w 82"/>
                <a:gd name="T35" fmla="*/ 70 h 88"/>
                <a:gd name="T36" fmla="*/ 21 w 82"/>
                <a:gd name="T37" fmla="*/ 71 h 88"/>
                <a:gd name="T38" fmla="*/ 45 w 82"/>
                <a:gd name="T39" fmla="*/ 71 h 88"/>
                <a:gd name="T40" fmla="*/ 14 w 82"/>
                <a:gd name="T41" fmla="*/ 48 h 88"/>
                <a:gd name="T42" fmla="*/ 43 w 82"/>
                <a:gd name="T43" fmla="*/ 9 h 88"/>
                <a:gd name="T44" fmla="*/ 74 w 82"/>
                <a:gd name="T45" fmla="*/ 32 h 88"/>
                <a:gd name="T46" fmla="*/ 45 w 82"/>
                <a:gd name="T4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8">
                  <a:moveTo>
                    <a:pt x="78" y="22"/>
                  </a:moveTo>
                  <a:cubicBezTo>
                    <a:pt x="50" y="2"/>
                    <a:pt x="50" y="2"/>
                    <a:pt x="50" y="2"/>
                  </a:cubicBezTo>
                  <a:cubicBezTo>
                    <a:pt x="47" y="0"/>
                    <a:pt x="43" y="1"/>
                    <a:pt x="40" y="4"/>
                  </a:cubicBezTo>
                  <a:cubicBezTo>
                    <a:pt x="3" y="55"/>
                    <a:pt x="3" y="55"/>
                    <a:pt x="3" y="55"/>
                  </a:cubicBezTo>
                  <a:cubicBezTo>
                    <a:pt x="0" y="58"/>
                    <a:pt x="1" y="63"/>
                    <a:pt x="4" y="65"/>
                  </a:cubicBezTo>
                  <a:cubicBezTo>
                    <a:pt x="32" y="85"/>
                    <a:pt x="32" y="85"/>
                    <a:pt x="32" y="85"/>
                  </a:cubicBezTo>
                  <a:cubicBezTo>
                    <a:pt x="35" y="88"/>
                    <a:pt x="40" y="87"/>
                    <a:pt x="42" y="84"/>
                  </a:cubicBezTo>
                  <a:cubicBezTo>
                    <a:pt x="80" y="33"/>
                    <a:pt x="80" y="33"/>
                    <a:pt x="80" y="33"/>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2"/>
                    <a:pt x="74" y="32"/>
                    <a:pt x="74" y="32"/>
                  </a:cubicBezTo>
                  <a:lnTo>
                    <a:pt x="45" y="71"/>
                  </a:lnTo>
                  <a:close/>
                </a:path>
              </a:pathLst>
            </a:custGeom>
            <a:solidFill>
              <a:srgbClr val="B6347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6" name="Freeform 223">
              <a:extLst>
                <a:ext uri="{FF2B5EF4-FFF2-40B4-BE49-F238E27FC236}">
                  <a16:creationId xmlns:a16="http://schemas.microsoft.com/office/drawing/2014/main" id="{08BD6945-C0BD-4C67-AE05-30B7A93824DD}"/>
                </a:ext>
              </a:extLst>
            </p:cNvPr>
            <p:cNvSpPr>
              <a:spLocks noEditPoints="1"/>
            </p:cNvSpPr>
            <p:nvPr/>
          </p:nvSpPr>
          <p:spPr bwMode="auto">
            <a:xfrm>
              <a:off x="5742340" y="3263250"/>
              <a:ext cx="193627" cy="165687"/>
            </a:xfrm>
            <a:custGeom>
              <a:avLst/>
              <a:gdLst>
                <a:gd name="T0" fmla="*/ 76 w 116"/>
                <a:gd name="T1" fmla="*/ 15 h 102"/>
                <a:gd name="T2" fmla="*/ 40 w 116"/>
                <a:gd name="T3" fmla="*/ 0 h 102"/>
                <a:gd name="T4" fmla="*/ 0 w 116"/>
                <a:gd name="T5" fmla="*/ 15 h 102"/>
                <a:gd name="T6" fmla="*/ 0 w 116"/>
                <a:gd name="T7" fmla="*/ 102 h 102"/>
                <a:gd name="T8" fmla="*/ 40 w 116"/>
                <a:gd name="T9" fmla="*/ 87 h 102"/>
                <a:gd name="T10" fmla="*/ 76 w 116"/>
                <a:gd name="T11" fmla="*/ 102 h 102"/>
                <a:gd name="T12" fmla="*/ 116 w 116"/>
                <a:gd name="T13" fmla="*/ 87 h 102"/>
                <a:gd name="T14" fmla="*/ 116 w 116"/>
                <a:gd name="T15" fmla="*/ 0 h 102"/>
                <a:gd name="T16" fmla="*/ 76 w 116"/>
                <a:gd name="T17" fmla="*/ 15 h 102"/>
                <a:gd name="T18" fmla="*/ 44 w 116"/>
                <a:gd name="T19" fmla="*/ 9 h 102"/>
                <a:gd name="T20" fmla="*/ 73 w 116"/>
                <a:gd name="T21" fmla="*/ 22 h 102"/>
                <a:gd name="T22" fmla="*/ 73 w 116"/>
                <a:gd name="T23" fmla="*/ 92 h 102"/>
                <a:gd name="T24" fmla="*/ 44 w 116"/>
                <a:gd name="T25" fmla="*/ 80 h 102"/>
                <a:gd name="T26" fmla="*/ 44 w 116"/>
                <a:gd name="T27" fmla="*/ 9 h 102"/>
                <a:gd name="T28" fmla="*/ 8 w 116"/>
                <a:gd name="T29" fmla="*/ 20 h 102"/>
                <a:gd name="T30" fmla="*/ 37 w 116"/>
                <a:gd name="T31" fmla="*/ 9 h 102"/>
                <a:gd name="T32" fmla="*/ 37 w 116"/>
                <a:gd name="T33" fmla="*/ 80 h 102"/>
                <a:gd name="T34" fmla="*/ 8 w 116"/>
                <a:gd name="T35" fmla="*/ 92 h 102"/>
                <a:gd name="T36" fmla="*/ 8 w 116"/>
                <a:gd name="T37" fmla="*/ 20 h 102"/>
                <a:gd name="T38" fmla="*/ 109 w 116"/>
                <a:gd name="T39" fmla="*/ 82 h 102"/>
                <a:gd name="T40" fmla="*/ 80 w 116"/>
                <a:gd name="T41" fmla="*/ 92 h 102"/>
                <a:gd name="T42" fmla="*/ 80 w 116"/>
                <a:gd name="T43" fmla="*/ 22 h 102"/>
                <a:gd name="T44" fmla="*/ 109 w 116"/>
                <a:gd name="T45" fmla="*/ 10 h 102"/>
                <a:gd name="T46" fmla="*/ 109 w 116"/>
                <a:gd name="T47" fmla="*/ 8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102">
                  <a:moveTo>
                    <a:pt x="76" y="15"/>
                  </a:moveTo>
                  <a:lnTo>
                    <a:pt x="40" y="0"/>
                  </a:lnTo>
                  <a:lnTo>
                    <a:pt x="0" y="15"/>
                  </a:lnTo>
                  <a:lnTo>
                    <a:pt x="0" y="102"/>
                  </a:lnTo>
                  <a:lnTo>
                    <a:pt x="40" y="87"/>
                  </a:lnTo>
                  <a:lnTo>
                    <a:pt x="76" y="102"/>
                  </a:lnTo>
                  <a:lnTo>
                    <a:pt x="116" y="87"/>
                  </a:lnTo>
                  <a:lnTo>
                    <a:pt x="116" y="0"/>
                  </a:lnTo>
                  <a:lnTo>
                    <a:pt x="76" y="15"/>
                  </a:lnTo>
                  <a:close/>
                  <a:moveTo>
                    <a:pt x="44" y="9"/>
                  </a:moveTo>
                  <a:lnTo>
                    <a:pt x="73" y="22"/>
                  </a:lnTo>
                  <a:lnTo>
                    <a:pt x="73" y="92"/>
                  </a:lnTo>
                  <a:lnTo>
                    <a:pt x="44" y="80"/>
                  </a:lnTo>
                  <a:lnTo>
                    <a:pt x="44" y="9"/>
                  </a:lnTo>
                  <a:close/>
                  <a:moveTo>
                    <a:pt x="8" y="20"/>
                  </a:moveTo>
                  <a:lnTo>
                    <a:pt x="37" y="9"/>
                  </a:lnTo>
                  <a:lnTo>
                    <a:pt x="37" y="80"/>
                  </a:lnTo>
                  <a:lnTo>
                    <a:pt x="8" y="92"/>
                  </a:lnTo>
                  <a:lnTo>
                    <a:pt x="8" y="20"/>
                  </a:lnTo>
                  <a:close/>
                  <a:moveTo>
                    <a:pt x="109" y="82"/>
                  </a:moveTo>
                  <a:lnTo>
                    <a:pt x="80" y="92"/>
                  </a:lnTo>
                  <a:lnTo>
                    <a:pt x="80" y="22"/>
                  </a:lnTo>
                  <a:lnTo>
                    <a:pt x="109" y="10"/>
                  </a:lnTo>
                  <a:lnTo>
                    <a:pt x="109" y="82"/>
                  </a:lnTo>
                  <a:close/>
                </a:path>
              </a:pathLst>
            </a:custGeom>
            <a:solidFill>
              <a:srgbClr val="B6347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7" name="Freeform 55">
              <a:extLst>
                <a:ext uri="{FF2B5EF4-FFF2-40B4-BE49-F238E27FC236}">
                  <a16:creationId xmlns:a16="http://schemas.microsoft.com/office/drawing/2014/main" id="{E8AA92AB-BAE8-45D6-8633-EAFE7950D82B}"/>
                </a:ext>
              </a:extLst>
            </p:cNvPr>
            <p:cNvSpPr>
              <a:spLocks noEditPoints="1"/>
            </p:cNvSpPr>
            <p:nvPr/>
          </p:nvSpPr>
          <p:spPr bwMode="auto">
            <a:xfrm>
              <a:off x="10937865" y="3901392"/>
              <a:ext cx="292110" cy="264772"/>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8" name="Freeform 56">
              <a:extLst>
                <a:ext uri="{FF2B5EF4-FFF2-40B4-BE49-F238E27FC236}">
                  <a16:creationId xmlns:a16="http://schemas.microsoft.com/office/drawing/2014/main" id="{8A22E749-F711-4A77-9563-A38B364D0FA6}"/>
                </a:ext>
              </a:extLst>
            </p:cNvPr>
            <p:cNvSpPr>
              <a:spLocks noEditPoints="1"/>
            </p:cNvSpPr>
            <p:nvPr/>
          </p:nvSpPr>
          <p:spPr bwMode="auto">
            <a:xfrm>
              <a:off x="10735894" y="4045960"/>
              <a:ext cx="183611" cy="178681"/>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49" name="Freeform 57">
              <a:extLst>
                <a:ext uri="{FF2B5EF4-FFF2-40B4-BE49-F238E27FC236}">
                  <a16:creationId xmlns:a16="http://schemas.microsoft.com/office/drawing/2014/main" id="{01BDCD10-477B-453B-BC9E-548E17F192A2}"/>
                </a:ext>
              </a:extLst>
            </p:cNvPr>
            <p:cNvSpPr>
              <a:spLocks noEditPoints="1"/>
            </p:cNvSpPr>
            <p:nvPr/>
          </p:nvSpPr>
          <p:spPr bwMode="auto">
            <a:xfrm>
              <a:off x="11049699" y="3558649"/>
              <a:ext cx="158573" cy="151066"/>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0" name="Freeform 58">
              <a:extLst>
                <a:ext uri="{FF2B5EF4-FFF2-40B4-BE49-F238E27FC236}">
                  <a16:creationId xmlns:a16="http://schemas.microsoft.com/office/drawing/2014/main" id="{E82CFFBA-FAC1-47E7-981F-C48A33436639}"/>
                </a:ext>
              </a:extLst>
            </p:cNvPr>
            <p:cNvSpPr>
              <a:spLocks noEditPoints="1"/>
            </p:cNvSpPr>
            <p:nvPr/>
          </p:nvSpPr>
          <p:spPr bwMode="auto">
            <a:xfrm>
              <a:off x="11022994" y="3747076"/>
              <a:ext cx="125190" cy="121826"/>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1" name="Freeform 59">
              <a:extLst>
                <a:ext uri="{FF2B5EF4-FFF2-40B4-BE49-F238E27FC236}">
                  <a16:creationId xmlns:a16="http://schemas.microsoft.com/office/drawing/2014/main" id="{00D70D62-8F47-432F-896E-D6BEE0E77730}"/>
                </a:ext>
              </a:extLst>
            </p:cNvPr>
            <p:cNvSpPr>
              <a:spLocks/>
            </p:cNvSpPr>
            <p:nvPr/>
          </p:nvSpPr>
          <p:spPr bwMode="auto">
            <a:xfrm>
              <a:off x="10795984" y="3771440"/>
              <a:ext cx="201973" cy="198173"/>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2" name="Freeform 60">
              <a:extLst>
                <a:ext uri="{FF2B5EF4-FFF2-40B4-BE49-F238E27FC236}">
                  <a16:creationId xmlns:a16="http://schemas.microsoft.com/office/drawing/2014/main" id="{2D063A31-787B-4423-9FBC-CFAEA74D1B0E}"/>
                </a:ext>
              </a:extLst>
            </p:cNvPr>
            <p:cNvSpPr>
              <a:spLocks noEditPoints="1"/>
            </p:cNvSpPr>
            <p:nvPr/>
          </p:nvSpPr>
          <p:spPr bwMode="auto">
            <a:xfrm>
              <a:off x="11031338" y="3332861"/>
              <a:ext cx="168589" cy="164061"/>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3" name="Freeform 61">
              <a:extLst>
                <a:ext uri="{FF2B5EF4-FFF2-40B4-BE49-F238E27FC236}">
                  <a16:creationId xmlns:a16="http://schemas.microsoft.com/office/drawing/2014/main" id="{42C5C6B0-8554-4BF8-B5D4-DE235B9AF1A0}"/>
                </a:ext>
              </a:extLst>
            </p:cNvPr>
            <p:cNvSpPr>
              <a:spLocks noEditPoints="1"/>
            </p:cNvSpPr>
            <p:nvPr/>
          </p:nvSpPr>
          <p:spPr bwMode="auto">
            <a:xfrm>
              <a:off x="10862751" y="3579765"/>
              <a:ext cx="160243" cy="138072"/>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4" name="Freeform 62">
              <a:extLst>
                <a:ext uri="{FF2B5EF4-FFF2-40B4-BE49-F238E27FC236}">
                  <a16:creationId xmlns:a16="http://schemas.microsoft.com/office/drawing/2014/main" id="{8646D492-4100-4356-87C2-8577B4A2B9E8}"/>
                </a:ext>
              </a:extLst>
            </p:cNvPr>
            <p:cNvSpPr>
              <a:spLocks noEditPoints="1"/>
            </p:cNvSpPr>
            <p:nvPr/>
          </p:nvSpPr>
          <p:spPr bwMode="auto">
            <a:xfrm>
              <a:off x="10515557" y="3847787"/>
              <a:ext cx="258727" cy="220915"/>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5" name="Freeform 33">
              <a:extLst>
                <a:ext uri="{FF2B5EF4-FFF2-40B4-BE49-F238E27FC236}">
                  <a16:creationId xmlns:a16="http://schemas.microsoft.com/office/drawing/2014/main" id="{208DC85B-964A-4FB1-B4DD-DABBADD64682}"/>
                </a:ext>
              </a:extLst>
            </p:cNvPr>
            <p:cNvSpPr>
              <a:spLocks noEditPoints="1"/>
            </p:cNvSpPr>
            <p:nvPr/>
          </p:nvSpPr>
          <p:spPr bwMode="auto">
            <a:xfrm>
              <a:off x="10962903" y="3505044"/>
              <a:ext cx="136874" cy="53604"/>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6" name="Freeform 34">
              <a:extLst>
                <a:ext uri="{FF2B5EF4-FFF2-40B4-BE49-F238E27FC236}">
                  <a16:creationId xmlns:a16="http://schemas.microsoft.com/office/drawing/2014/main" id="{A9097B4C-6946-40AD-942A-FE1F2DB8CAB6}"/>
                </a:ext>
              </a:extLst>
            </p:cNvPr>
            <p:cNvSpPr>
              <a:spLocks noEditPoints="1"/>
            </p:cNvSpPr>
            <p:nvPr/>
          </p:nvSpPr>
          <p:spPr bwMode="auto">
            <a:xfrm>
              <a:off x="10547972" y="3170143"/>
              <a:ext cx="146891" cy="139695"/>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7" name="Freeform 35">
              <a:extLst>
                <a:ext uri="{FF2B5EF4-FFF2-40B4-BE49-F238E27FC236}">
                  <a16:creationId xmlns:a16="http://schemas.microsoft.com/office/drawing/2014/main" id="{148744B6-2957-448B-8DEC-5A0E8CDE8586}"/>
                </a:ext>
              </a:extLst>
            </p:cNvPr>
            <p:cNvSpPr>
              <a:spLocks noEditPoints="1"/>
            </p:cNvSpPr>
            <p:nvPr/>
          </p:nvSpPr>
          <p:spPr bwMode="auto">
            <a:xfrm>
              <a:off x="11071401" y="3090830"/>
              <a:ext cx="128528" cy="100711"/>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8" name="Freeform 36">
              <a:extLst>
                <a:ext uri="{FF2B5EF4-FFF2-40B4-BE49-F238E27FC236}">
                  <a16:creationId xmlns:a16="http://schemas.microsoft.com/office/drawing/2014/main" id="{78F3DDE8-9922-453D-9F86-CB53096F5719}"/>
                </a:ext>
              </a:extLst>
            </p:cNvPr>
            <p:cNvSpPr>
              <a:spLocks noEditPoints="1"/>
            </p:cNvSpPr>
            <p:nvPr/>
          </p:nvSpPr>
          <p:spPr bwMode="auto">
            <a:xfrm>
              <a:off x="10854403" y="3287379"/>
              <a:ext cx="151898" cy="196549"/>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59" name="Freeform 37">
              <a:extLst>
                <a:ext uri="{FF2B5EF4-FFF2-40B4-BE49-F238E27FC236}">
                  <a16:creationId xmlns:a16="http://schemas.microsoft.com/office/drawing/2014/main" id="{7B9890CF-079E-4378-87DB-CA422AB64493}"/>
                </a:ext>
              </a:extLst>
            </p:cNvPr>
            <p:cNvSpPr>
              <a:spLocks/>
            </p:cNvSpPr>
            <p:nvPr/>
          </p:nvSpPr>
          <p:spPr bwMode="auto">
            <a:xfrm>
              <a:off x="10296893" y="3521289"/>
              <a:ext cx="519120" cy="284265"/>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0" name="Freeform 38">
              <a:extLst>
                <a:ext uri="{FF2B5EF4-FFF2-40B4-BE49-F238E27FC236}">
                  <a16:creationId xmlns:a16="http://schemas.microsoft.com/office/drawing/2014/main" id="{975C5314-E8D7-4E6D-805F-2699F74F11F2}"/>
                </a:ext>
              </a:extLst>
            </p:cNvPr>
            <p:cNvSpPr>
              <a:spLocks/>
            </p:cNvSpPr>
            <p:nvPr/>
          </p:nvSpPr>
          <p:spPr bwMode="auto">
            <a:xfrm>
              <a:off x="10847728" y="2777326"/>
              <a:ext cx="248711" cy="263147"/>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1" name="Freeform 39">
              <a:extLst>
                <a:ext uri="{FF2B5EF4-FFF2-40B4-BE49-F238E27FC236}">
                  <a16:creationId xmlns:a16="http://schemas.microsoft.com/office/drawing/2014/main" id="{DE69967D-5340-4981-9910-F69D96535614}"/>
                </a:ext>
              </a:extLst>
            </p:cNvPr>
            <p:cNvSpPr>
              <a:spLocks noEditPoints="1"/>
            </p:cNvSpPr>
            <p:nvPr/>
          </p:nvSpPr>
          <p:spPr bwMode="auto">
            <a:xfrm>
              <a:off x="10667417" y="3359072"/>
              <a:ext cx="125190" cy="128324"/>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2" name="Freeform 40">
              <a:extLst>
                <a:ext uri="{FF2B5EF4-FFF2-40B4-BE49-F238E27FC236}">
                  <a16:creationId xmlns:a16="http://schemas.microsoft.com/office/drawing/2014/main" id="{A89C298C-7207-4019-8736-2A55E18BCA36}"/>
                </a:ext>
              </a:extLst>
            </p:cNvPr>
            <p:cNvSpPr>
              <a:spLocks/>
            </p:cNvSpPr>
            <p:nvPr/>
          </p:nvSpPr>
          <p:spPr bwMode="auto">
            <a:xfrm>
              <a:off x="10807666" y="3072961"/>
              <a:ext cx="190288" cy="188427"/>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3" name="Freeform 41">
              <a:extLst>
                <a:ext uri="{FF2B5EF4-FFF2-40B4-BE49-F238E27FC236}">
                  <a16:creationId xmlns:a16="http://schemas.microsoft.com/office/drawing/2014/main" id="{C25C729E-7CD4-4D38-ABB1-69A5B21C51DE}"/>
                </a:ext>
              </a:extLst>
            </p:cNvPr>
            <p:cNvSpPr>
              <a:spLocks noEditPoints="1"/>
            </p:cNvSpPr>
            <p:nvPr/>
          </p:nvSpPr>
          <p:spPr bwMode="auto">
            <a:xfrm>
              <a:off x="11041354" y="3194789"/>
              <a:ext cx="66768" cy="118578"/>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solidFill>
              <a:srgbClr val="7F7F7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4" name="Freeform 43">
              <a:extLst>
                <a:ext uri="{FF2B5EF4-FFF2-40B4-BE49-F238E27FC236}">
                  <a16:creationId xmlns:a16="http://schemas.microsoft.com/office/drawing/2014/main" id="{B268EEA5-1831-414F-8643-3DD957906341}"/>
                </a:ext>
              </a:extLst>
            </p:cNvPr>
            <p:cNvSpPr>
              <a:spLocks noEditPoints="1"/>
            </p:cNvSpPr>
            <p:nvPr/>
          </p:nvSpPr>
          <p:spPr bwMode="auto">
            <a:xfrm>
              <a:off x="10725877" y="2626260"/>
              <a:ext cx="176935" cy="242031"/>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solidFill>
              <a:srgbClr val="7F7F7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5" name="Freeform 44">
              <a:extLst>
                <a:ext uri="{FF2B5EF4-FFF2-40B4-BE49-F238E27FC236}">
                  <a16:creationId xmlns:a16="http://schemas.microsoft.com/office/drawing/2014/main" id="{9CA4ED9F-8BAB-4EA2-A3DB-598A7F986D7F}"/>
                </a:ext>
              </a:extLst>
            </p:cNvPr>
            <p:cNvSpPr>
              <a:spLocks noEditPoints="1"/>
            </p:cNvSpPr>
            <p:nvPr/>
          </p:nvSpPr>
          <p:spPr bwMode="auto">
            <a:xfrm>
              <a:off x="10660776" y="2886160"/>
              <a:ext cx="171927" cy="167310"/>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solidFill>
              <a:srgbClr val="7F7F7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6" name="Freeform 45">
              <a:extLst>
                <a:ext uri="{FF2B5EF4-FFF2-40B4-BE49-F238E27FC236}">
                  <a16:creationId xmlns:a16="http://schemas.microsoft.com/office/drawing/2014/main" id="{F2CBE0F0-05A0-455B-BC7A-EBC36E57611B}"/>
                </a:ext>
              </a:extLst>
            </p:cNvPr>
            <p:cNvSpPr>
              <a:spLocks noEditPoints="1"/>
            </p:cNvSpPr>
            <p:nvPr/>
          </p:nvSpPr>
          <p:spPr bwMode="auto">
            <a:xfrm>
              <a:off x="10438773" y="4086570"/>
              <a:ext cx="278757" cy="230661"/>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7" name="Freeform 46">
              <a:extLst>
                <a:ext uri="{FF2B5EF4-FFF2-40B4-BE49-F238E27FC236}">
                  <a16:creationId xmlns:a16="http://schemas.microsoft.com/office/drawing/2014/main" id="{D72E87E9-9301-4133-99EC-7A9B9C93AF73}"/>
                </a:ext>
              </a:extLst>
            </p:cNvPr>
            <p:cNvSpPr>
              <a:spLocks/>
            </p:cNvSpPr>
            <p:nvPr/>
          </p:nvSpPr>
          <p:spPr bwMode="auto">
            <a:xfrm>
              <a:off x="10542264" y="2406969"/>
              <a:ext cx="252048" cy="253401"/>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chemeClr val="bg1">
                <a:lumMod val="6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8" name="Freeform 47">
              <a:extLst>
                <a:ext uri="{FF2B5EF4-FFF2-40B4-BE49-F238E27FC236}">
                  <a16:creationId xmlns:a16="http://schemas.microsoft.com/office/drawing/2014/main" id="{96D3E81C-1D42-4526-902A-6B8B318185B2}"/>
                </a:ext>
              </a:extLst>
            </p:cNvPr>
            <p:cNvSpPr>
              <a:spLocks noEditPoints="1"/>
            </p:cNvSpPr>
            <p:nvPr/>
          </p:nvSpPr>
          <p:spPr bwMode="auto">
            <a:xfrm>
              <a:off x="10468819" y="2600270"/>
              <a:ext cx="235358" cy="162438"/>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chemeClr val="bg1">
                <a:lumMod val="6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69" name="Freeform 48">
              <a:extLst>
                <a:ext uri="{FF2B5EF4-FFF2-40B4-BE49-F238E27FC236}">
                  <a16:creationId xmlns:a16="http://schemas.microsoft.com/office/drawing/2014/main" id="{B9E8FFED-26A2-4C3B-A11F-581413BD5A3F}"/>
                </a:ext>
              </a:extLst>
            </p:cNvPr>
            <p:cNvSpPr>
              <a:spLocks noEditPoints="1"/>
            </p:cNvSpPr>
            <p:nvPr/>
          </p:nvSpPr>
          <p:spPr bwMode="auto">
            <a:xfrm>
              <a:off x="10305237" y="3945249"/>
              <a:ext cx="188620" cy="159188"/>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0" name="Freeform 49">
              <a:extLst>
                <a:ext uri="{FF2B5EF4-FFF2-40B4-BE49-F238E27FC236}">
                  <a16:creationId xmlns:a16="http://schemas.microsoft.com/office/drawing/2014/main" id="{CFFD2C37-4E53-4879-BC3E-49C375F7BD2D}"/>
                </a:ext>
              </a:extLst>
            </p:cNvPr>
            <p:cNvSpPr>
              <a:spLocks noEditPoints="1"/>
            </p:cNvSpPr>
            <p:nvPr/>
          </p:nvSpPr>
          <p:spPr bwMode="auto">
            <a:xfrm>
              <a:off x="10567301" y="2181182"/>
              <a:ext cx="155236" cy="206294"/>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solidFill>
              <a:srgbClr val="A6A6A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1" name="Freeform 50">
              <a:extLst>
                <a:ext uri="{FF2B5EF4-FFF2-40B4-BE49-F238E27FC236}">
                  <a16:creationId xmlns:a16="http://schemas.microsoft.com/office/drawing/2014/main" id="{34F49D3F-1391-425B-A924-6CA1C6FF66E1}"/>
                </a:ext>
              </a:extLst>
            </p:cNvPr>
            <p:cNvSpPr>
              <a:spLocks noEditPoints="1"/>
            </p:cNvSpPr>
            <p:nvPr/>
          </p:nvSpPr>
          <p:spPr bwMode="auto">
            <a:xfrm>
              <a:off x="10400382" y="2031741"/>
              <a:ext cx="243703" cy="225787"/>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chemeClr val="bg1">
                <a:lumMod val="6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2" name="Freeform 51">
              <a:extLst>
                <a:ext uri="{FF2B5EF4-FFF2-40B4-BE49-F238E27FC236}">
                  <a16:creationId xmlns:a16="http://schemas.microsoft.com/office/drawing/2014/main" id="{3F4ABFF7-F612-4207-A63B-08512B97A9DE}"/>
                </a:ext>
              </a:extLst>
            </p:cNvPr>
            <p:cNvSpPr>
              <a:spLocks noEditPoints="1"/>
            </p:cNvSpPr>
            <p:nvPr/>
          </p:nvSpPr>
          <p:spPr bwMode="auto">
            <a:xfrm>
              <a:off x="10305237" y="1901790"/>
              <a:ext cx="185282" cy="183554"/>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A6A6A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3" name="Freeform 52">
              <a:extLst>
                <a:ext uri="{FF2B5EF4-FFF2-40B4-BE49-F238E27FC236}">
                  <a16:creationId xmlns:a16="http://schemas.microsoft.com/office/drawing/2014/main" id="{24E79AA5-ECF2-4B79-9C35-31D3F2C6810D}"/>
                </a:ext>
              </a:extLst>
            </p:cNvPr>
            <p:cNvSpPr>
              <a:spLocks noEditPoints="1"/>
            </p:cNvSpPr>
            <p:nvPr/>
          </p:nvSpPr>
          <p:spPr bwMode="auto">
            <a:xfrm>
              <a:off x="10390366" y="2290015"/>
              <a:ext cx="146891" cy="164061"/>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rgbClr val="A6A6A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4" name="Freeform 53">
              <a:extLst>
                <a:ext uri="{FF2B5EF4-FFF2-40B4-BE49-F238E27FC236}">
                  <a16:creationId xmlns:a16="http://schemas.microsoft.com/office/drawing/2014/main" id="{DC5941FE-5C6F-4BA8-9361-61CC11D51158}"/>
                </a:ext>
              </a:extLst>
            </p:cNvPr>
            <p:cNvSpPr>
              <a:spLocks noEditPoints="1"/>
            </p:cNvSpPr>
            <p:nvPr/>
          </p:nvSpPr>
          <p:spPr bwMode="auto">
            <a:xfrm>
              <a:off x="10378681" y="2783823"/>
              <a:ext cx="238697" cy="246905"/>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chemeClr val="bg1">
                <a:lumMod val="6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5" name="Freeform 54">
              <a:extLst>
                <a:ext uri="{FF2B5EF4-FFF2-40B4-BE49-F238E27FC236}">
                  <a16:creationId xmlns:a16="http://schemas.microsoft.com/office/drawing/2014/main" id="{801A81F7-99DB-4DE2-8112-65AB06F0E83A}"/>
                </a:ext>
              </a:extLst>
            </p:cNvPr>
            <p:cNvSpPr>
              <a:spLocks noEditPoints="1"/>
            </p:cNvSpPr>
            <p:nvPr/>
          </p:nvSpPr>
          <p:spPr bwMode="auto">
            <a:xfrm>
              <a:off x="10335282" y="3077836"/>
              <a:ext cx="223673" cy="164061"/>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id-ID" sz="1588"/>
            </a:p>
          </p:txBody>
        </p:sp>
        <p:sp>
          <p:nvSpPr>
            <p:cNvPr id="76" name="Freeform 55">
              <a:extLst>
                <a:ext uri="{FF2B5EF4-FFF2-40B4-BE49-F238E27FC236}">
                  <a16:creationId xmlns:a16="http://schemas.microsoft.com/office/drawing/2014/main" id="{1133CD26-D3EF-4BF5-A108-F0DE52B9652B}"/>
                </a:ext>
              </a:extLst>
            </p:cNvPr>
            <p:cNvSpPr>
              <a:spLocks noEditPoints="1"/>
            </p:cNvSpPr>
            <p:nvPr/>
          </p:nvSpPr>
          <p:spPr bwMode="auto">
            <a:xfrm>
              <a:off x="10592338" y="3030727"/>
              <a:ext cx="133536" cy="121826"/>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solidFill>
              <a:srgbClr val="7F7F7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7" name="Freeform 56">
              <a:extLst>
                <a:ext uri="{FF2B5EF4-FFF2-40B4-BE49-F238E27FC236}">
                  <a16:creationId xmlns:a16="http://schemas.microsoft.com/office/drawing/2014/main" id="{C3FBE941-29E8-4BBA-9DD1-360F1F310189}"/>
                </a:ext>
              </a:extLst>
            </p:cNvPr>
            <p:cNvSpPr>
              <a:spLocks noEditPoints="1"/>
            </p:cNvSpPr>
            <p:nvPr/>
          </p:nvSpPr>
          <p:spPr bwMode="auto">
            <a:xfrm>
              <a:off x="10153340" y="1784836"/>
              <a:ext cx="163581" cy="172184"/>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8" name="Freeform 57">
              <a:extLst>
                <a:ext uri="{FF2B5EF4-FFF2-40B4-BE49-F238E27FC236}">
                  <a16:creationId xmlns:a16="http://schemas.microsoft.com/office/drawing/2014/main" id="{B3132A82-A7FF-4309-BA94-4CFCD228F988}"/>
                </a:ext>
              </a:extLst>
            </p:cNvPr>
            <p:cNvSpPr>
              <a:spLocks noEditPoints="1"/>
            </p:cNvSpPr>
            <p:nvPr/>
          </p:nvSpPr>
          <p:spPr bwMode="auto">
            <a:xfrm>
              <a:off x="9946360" y="1700368"/>
              <a:ext cx="173596" cy="172184"/>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79" name="Freeform 58">
              <a:extLst>
                <a:ext uri="{FF2B5EF4-FFF2-40B4-BE49-F238E27FC236}">
                  <a16:creationId xmlns:a16="http://schemas.microsoft.com/office/drawing/2014/main" id="{65F975F2-B57C-4323-A011-C1450372E094}"/>
                </a:ext>
              </a:extLst>
            </p:cNvPr>
            <p:cNvSpPr>
              <a:spLocks noEditPoints="1"/>
            </p:cNvSpPr>
            <p:nvPr/>
          </p:nvSpPr>
          <p:spPr bwMode="auto">
            <a:xfrm>
              <a:off x="10288546" y="3279257"/>
              <a:ext cx="201973" cy="220915"/>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chemeClr val="bg1">
                <a:lumMod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endParaRPr lang="id-ID" sz="1588"/>
            </a:p>
          </p:txBody>
        </p:sp>
        <p:sp>
          <p:nvSpPr>
            <p:cNvPr id="80" name="Freeform 59">
              <a:extLst>
                <a:ext uri="{FF2B5EF4-FFF2-40B4-BE49-F238E27FC236}">
                  <a16:creationId xmlns:a16="http://schemas.microsoft.com/office/drawing/2014/main" id="{9ED4DA7D-5B8F-410F-84B9-A4C376663D38}"/>
                </a:ext>
              </a:extLst>
            </p:cNvPr>
            <p:cNvSpPr>
              <a:spLocks noEditPoints="1"/>
            </p:cNvSpPr>
            <p:nvPr/>
          </p:nvSpPr>
          <p:spPr bwMode="auto">
            <a:xfrm>
              <a:off x="10228455" y="4274997"/>
              <a:ext cx="210318" cy="167310"/>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1" name="Freeform 60">
              <a:extLst>
                <a:ext uri="{FF2B5EF4-FFF2-40B4-BE49-F238E27FC236}">
                  <a16:creationId xmlns:a16="http://schemas.microsoft.com/office/drawing/2014/main" id="{82283A0F-2A92-424E-A455-B5DED37EAC39}"/>
                </a:ext>
              </a:extLst>
            </p:cNvPr>
            <p:cNvSpPr>
              <a:spLocks noEditPoints="1"/>
            </p:cNvSpPr>
            <p:nvPr/>
          </p:nvSpPr>
          <p:spPr bwMode="auto">
            <a:xfrm>
              <a:off x="10013128" y="2095090"/>
              <a:ext cx="342185" cy="332996"/>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2" name="Freeform 61">
              <a:extLst>
                <a:ext uri="{FF2B5EF4-FFF2-40B4-BE49-F238E27FC236}">
                  <a16:creationId xmlns:a16="http://schemas.microsoft.com/office/drawing/2014/main" id="{F0BED2CA-652F-43BF-B813-4F9197ECD3E3}"/>
                </a:ext>
              </a:extLst>
            </p:cNvPr>
            <p:cNvSpPr>
              <a:spLocks noEditPoints="1"/>
            </p:cNvSpPr>
            <p:nvPr/>
          </p:nvSpPr>
          <p:spPr bwMode="auto">
            <a:xfrm>
              <a:off x="9948029" y="1921283"/>
              <a:ext cx="161912" cy="155940"/>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3" name="Freeform 62">
              <a:extLst>
                <a:ext uri="{FF2B5EF4-FFF2-40B4-BE49-F238E27FC236}">
                  <a16:creationId xmlns:a16="http://schemas.microsoft.com/office/drawing/2014/main" id="{87C5A785-06C1-4E27-8CA4-22D6F95BCEE9}"/>
                </a:ext>
              </a:extLst>
            </p:cNvPr>
            <p:cNvSpPr>
              <a:spLocks noEditPoints="1"/>
            </p:cNvSpPr>
            <p:nvPr/>
          </p:nvSpPr>
          <p:spPr bwMode="auto">
            <a:xfrm>
              <a:off x="10131641" y="1955395"/>
              <a:ext cx="150229" cy="113707"/>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solidFill>
              <a:srgbClr val="A6A6A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4" name="Freeform 93">
              <a:extLst>
                <a:ext uri="{FF2B5EF4-FFF2-40B4-BE49-F238E27FC236}">
                  <a16:creationId xmlns:a16="http://schemas.microsoft.com/office/drawing/2014/main" id="{F7A87603-1185-4FC4-BA8A-8129F77FA504}"/>
                </a:ext>
              </a:extLst>
            </p:cNvPr>
            <p:cNvSpPr>
              <a:spLocks noEditPoints="1"/>
            </p:cNvSpPr>
            <p:nvPr/>
          </p:nvSpPr>
          <p:spPr bwMode="auto">
            <a:xfrm>
              <a:off x="10128303" y="4450429"/>
              <a:ext cx="215327" cy="214416"/>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5" name="Freeform 94">
              <a:extLst>
                <a:ext uri="{FF2B5EF4-FFF2-40B4-BE49-F238E27FC236}">
                  <a16:creationId xmlns:a16="http://schemas.microsoft.com/office/drawing/2014/main" id="{3DF0ADD2-CDB3-45BC-B897-F6C6A6761E53}"/>
                </a:ext>
              </a:extLst>
            </p:cNvPr>
            <p:cNvSpPr>
              <a:spLocks noEditPoints="1"/>
            </p:cNvSpPr>
            <p:nvPr/>
          </p:nvSpPr>
          <p:spPr bwMode="auto">
            <a:xfrm>
              <a:off x="10286876" y="4132051"/>
              <a:ext cx="128528" cy="126701"/>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rgbClr val="6F6F6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6" name="Freeform 95">
              <a:extLst>
                <a:ext uri="{FF2B5EF4-FFF2-40B4-BE49-F238E27FC236}">
                  <a16:creationId xmlns:a16="http://schemas.microsoft.com/office/drawing/2014/main" id="{9870E437-EBE3-4924-9142-3244157FAF43}"/>
                </a:ext>
              </a:extLst>
            </p:cNvPr>
            <p:cNvSpPr>
              <a:spLocks noEditPoints="1"/>
            </p:cNvSpPr>
            <p:nvPr/>
          </p:nvSpPr>
          <p:spPr bwMode="auto">
            <a:xfrm>
              <a:off x="10003112" y="3704842"/>
              <a:ext cx="323824" cy="307005"/>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7" name="Freeform 96">
              <a:extLst>
                <a:ext uri="{FF2B5EF4-FFF2-40B4-BE49-F238E27FC236}">
                  <a16:creationId xmlns:a16="http://schemas.microsoft.com/office/drawing/2014/main" id="{F8C3D3C4-B7B7-412F-A3E2-79A77E3FD36A}"/>
                </a:ext>
              </a:extLst>
            </p:cNvPr>
            <p:cNvSpPr>
              <a:spLocks noEditPoints="1"/>
            </p:cNvSpPr>
            <p:nvPr/>
          </p:nvSpPr>
          <p:spPr bwMode="auto">
            <a:xfrm>
              <a:off x="9877923" y="4028092"/>
              <a:ext cx="392262" cy="334621"/>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8" name="Freeform 97">
              <a:extLst>
                <a:ext uri="{FF2B5EF4-FFF2-40B4-BE49-F238E27FC236}">
                  <a16:creationId xmlns:a16="http://schemas.microsoft.com/office/drawing/2014/main" id="{BDEDBE45-3716-4F1D-B920-3A187A30DDEA}"/>
                </a:ext>
              </a:extLst>
            </p:cNvPr>
            <p:cNvSpPr>
              <a:spLocks noEditPoints="1"/>
            </p:cNvSpPr>
            <p:nvPr/>
          </p:nvSpPr>
          <p:spPr bwMode="auto">
            <a:xfrm>
              <a:off x="9931337" y="4388703"/>
              <a:ext cx="166920" cy="162438"/>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89" name="Freeform 98">
              <a:extLst>
                <a:ext uri="{FF2B5EF4-FFF2-40B4-BE49-F238E27FC236}">
                  <a16:creationId xmlns:a16="http://schemas.microsoft.com/office/drawing/2014/main" id="{19AE7E8D-4F0B-4CC4-B4E5-C7FB4B8705F3}"/>
                </a:ext>
              </a:extLst>
            </p:cNvPr>
            <p:cNvSpPr>
              <a:spLocks noEditPoints="1"/>
            </p:cNvSpPr>
            <p:nvPr/>
          </p:nvSpPr>
          <p:spPr bwMode="auto">
            <a:xfrm>
              <a:off x="9973067" y="4659973"/>
              <a:ext cx="255387" cy="250153"/>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0" name="Freeform 99">
              <a:extLst>
                <a:ext uri="{FF2B5EF4-FFF2-40B4-BE49-F238E27FC236}">
                  <a16:creationId xmlns:a16="http://schemas.microsoft.com/office/drawing/2014/main" id="{3CBB79EA-5D64-44D7-961E-49065194DCAD}"/>
                </a:ext>
              </a:extLst>
            </p:cNvPr>
            <p:cNvSpPr>
              <a:spLocks noEditPoints="1"/>
            </p:cNvSpPr>
            <p:nvPr/>
          </p:nvSpPr>
          <p:spPr bwMode="auto">
            <a:xfrm>
              <a:off x="10131641" y="3529411"/>
              <a:ext cx="143551" cy="139695"/>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rgbClr val="7F7F7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1" name="Freeform 100">
              <a:extLst>
                <a:ext uri="{FF2B5EF4-FFF2-40B4-BE49-F238E27FC236}">
                  <a16:creationId xmlns:a16="http://schemas.microsoft.com/office/drawing/2014/main" id="{F5DC00D6-54D3-4842-913D-B33D26125C32}"/>
                </a:ext>
              </a:extLst>
            </p:cNvPr>
            <p:cNvSpPr>
              <a:spLocks noEditPoints="1"/>
            </p:cNvSpPr>
            <p:nvPr/>
          </p:nvSpPr>
          <p:spPr bwMode="auto">
            <a:xfrm>
              <a:off x="10006451" y="3336110"/>
              <a:ext cx="263733" cy="160813"/>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solidFill>
              <a:srgbClr val="7F7F7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2" name="Freeform 101">
              <a:extLst>
                <a:ext uri="{FF2B5EF4-FFF2-40B4-BE49-F238E27FC236}">
                  <a16:creationId xmlns:a16="http://schemas.microsoft.com/office/drawing/2014/main" id="{F82CD613-26A1-48D6-AD0D-4E80E0AC72C8}"/>
                </a:ext>
              </a:extLst>
            </p:cNvPr>
            <p:cNvSpPr>
              <a:spLocks noEditPoints="1"/>
            </p:cNvSpPr>
            <p:nvPr/>
          </p:nvSpPr>
          <p:spPr bwMode="auto">
            <a:xfrm>
              <a:off x="10231790" y="2483315"/>
              <a:ext cx="273748" cy="268021"/>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solidFill>
              <a:srgbClr val="A6A6A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3" name="Freeform 102">
              <a:extLst>
                <a:ext uri="{FF2B5EF4-FFF2-40B4-BE49-F238E27FC236}">
                  <a16:creationId xmlns:a16="http://schemas.microsoft.com/office/drawing/2014/main" id="{9BCC0F1C-B3C3-4C18-8F4D-4B1AB76A7131}"/>
                </a:ext>
              </a:extLst>
            </p:cNvPr>
            <p:cNvSpPr>
              <a:spLocks/>
            </p:cNvSpPr>
            <p:nvPr/>
          </p:nvSpPr>
          <p:spPr bwMode="auto">
            <a:xfrm>
              <a:off x="9951367" y="2450828"/>
              <a:ext cx="337178" cy="318377"/>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4" name="Freeform 103">
              <a:extLst>
                <a:ext uri="{FF2B5EF4-FFF2-40B4-BE49-F238E27FC236}">
                  <a16:creationId xmlns:a16="http://schemas.microsoft.com/office/drawing/2014/main" id="{A2328B17-8386-4A21-AA70-B86653841DC3}"/>
                </a:ext>
              </a:extLst>
            </p:cNvPr>
            <p:cNvSpPr>
              <a:spLocks noEditPoints="1"/>
            </p:cNvSpPr>
            <p:nvPr/>
          </p:nvSpPr>
          <p:spPr bwMode="auto">
            <a:xfrm>
              <a:off x="10016463" y="4919872"/>
              <a:ext cx="111836" cy="172184"/>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5" name="Freeform 104">
              <a:extLst>
                <a:ext uri="{FF2B5EF4-FFF2-40B4-BE49-F238E27FC236}">
                  <a16:creationId xmlns:a16="http://schemas.microsoft.com/office/drawing/2014/main" id="{6128E790-1A8F-4E35-AC6F-BD0B3C56881E}"/>
                </a:ext>
              </a:extLst>
            </p:cNvPr>
            <p:cNvSpPr>
              <a:spLocks noEditPoints="1"/>
            </p:cNvSpPr>
            <p:nvPr/>
          </p:nvSpPr>
          <p:spPr bwMode="auto">
            <a:xfrm>
              <a:off x="9894613" y="5105051"/>
              <a:ext cx="173596" cy="229036"/>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6" name="Freeform 105">
              <a:extLst>
                <a:ext uri="{FF2B5EF4-FFF2-40B4-BE49-F238E27FC236}">
                  <a16:creationId xmlns:a16="http://schemas.microsoft.com/office/drawing/2014/main" id="{8A7C7A96-6DB3-4766-B0FF-DBE9BF149937}"/>
                </a:ext>
              </a:extLst>
            </p:cNvPr>
            <p:cNvSpPr>
              <a:spLocks noEditPoints="1"/>
            </p:cNvSpPr>
            <p:nvPr/>
          </p:nvSpPr>
          <p:spPr bwMode="auto">
            <a:xfrm>
              <a:off x="9856222" y="3537532"/>
              <a:ext cx="233688" cy="172184"/>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7" name="Freeform 106">
              <a:extLst>
                <a:ext uri="{FF2B5EF4-FFF2-40B4-BE49-F238E27FC236}">
                  <a16:creationId xmlns:a16="http://schemas.microsoft.com/office/drawing/2014/main" id="{906C1467-04CF-4D41-A54C-198A594845CA}"/>
                </a:ext>
              </a:extLst>
            </p:cNvPr>
            <p:cNvSpPr>
              <a:spLocks noEditPoints="1"/>
            </p:cNvSpPr>
            <p:nvPr/>
          </p:nvSpPr>
          <p:spPr bwMode="auto">
            <a:xfrm>
              <a:off x="10106601" y="2814687"/>
              <a:ext cx="218665" cy="212792"/>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solidFill>
              <a:schemeClr val="bg1">
                <a:lumMod val="6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8" name="Freeform 107">
              <a:extLst>
                <a:ext uri="{FF2B5EF4-FFF2-40B4-BE49-F238E27FC236}">
                  <a16:creationId xmlns:a16="http://schemas.microsoft.com/office/drawing/2014/main" id="{32757D7D-4F48-4C4C-BF1E-B2473F58A215}"/>
                </a:ext>
              </a:extLst>
            </p:cNvPr>
            <p:cNvSpPr>
              <a:spLocks noEditPoints="1"/>
            </p:cNvSpPr>
            <p:nvPr/>
          </p:nvSpPr>
          <p:spPr bwMode="auto">
            <a:xfrm>
              <a:off x="10063202" y="3074587"/>
              <a:ext cx="232018" cy="225787"/>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solidFill>
              <a:srgbClr val="7F7F7F"/>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99" name="Freeform 108">
              <a:extLst>
                <a:ext uri="{FF2B5EF4-FFF2-40B4-BE49-F238E27FC236}">
                  <a16:creationId xmlns:a16="http://schemas.microsoft.com/office/drawing/2014/main" id="{5A4B118F-331B-4F82-8ACE-F21E79962E08}"/>
                </a:ext>
              </a:extLst>
            </p:cNvPr>
            <p:cNvSpPr>
              <a:spLocks noEditPoints="1"/>
            </p:cNvSpPr>
            <p:nvPr/>
          </p:nvSpPr>
          <p:spPr bwMode="auto">
            <a:xfrm>
              <a:off x="9852884" y="2806566"/>
              <a:ext cx="210318" cy="204670"/>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0" name="Freeform 109">
              <a:extLst>
                <a:ext uri="{FF2B5EF4-FFF2-40B4-BE49-F238E27FC236}">
                  <a16:creationId xmlns:a16="http://schemas.microsoft.com/office/drawing/2014/main" id="{6CE64934-4423-428A-93E1-20FAFD2FC0A0}"/>
                </a:ext>
              </a:extLst>
            </p:cNvPr>
            <p:cNvSpPr>
              <a:spLocks noEditPoints="1"/>
            </p:cNvSpPr>
            <p:nvPr/>
          </p:nvSpPr>
          <p:spPr bwMode="auto">
            <a:xfrm>
              <a:off x="9849545" y="3048596"/>
              <a:ext cx="196965" cy="154315"/>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1" name="Freeform 110">
              <a:extLst>
                <a:ext uri="{FF2B5EF4-FFF2-40B4-BE49-F238E27FC236}">
                  <a16:creationId xmlns:a16="http://schemas.microsoft.com/office/drawing/2014/main" id="{3D51FD12-C238-4827-917F-2C4E1834F3BA}"/>
                </a:ext>
              </a:extLst>
            </p:cNvPr>
            <p:cNvSpPr>
              <a:spLocks noEditPoints="1"/>
            </p:cNvSpPr>
            <p:nvPr/>
          </p:nvSpPr>
          <p:spPr bwMode="auto">
            <a:xfrm>
              <a:off x="9771093" y="3261388"/>
              <a:ext cx="206981" cy="233909"/>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2" name="Freeform 111">
              <a:extLst>
                <a:ext uri="{FF2B5EF4-FFF2-40B4-BE49-F238E27FC236}">
                  <a16:creationId xmlns:a16="http://schemas.microsoft.com/office/drawing/2014/main" id="{62FA3E60-6FB4-4CD9-8CF2-C96614642044}"/>
                </a:ext>
              </a:extLst>
            </p:cNvPr>
            <p:cNvSpPr>
              <a:spLocks noEditPoints="1"/>
            </p:cNvSpPr>
            <p:nvPr/>
          </p:nvSpPr>
          <p:spPr bwMode="auto">
            <a:xfrm>
              <a:off x="9714339" y="2465447"/>
              <a:ext cx="280424" cy="203046"/>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3" name="Freeform 112">
              <a:extLst>
                <a:ext uri="{FF2B5EF4-FFF2-40B4-BE49-F238E27FC236}">
                  <a16:creationId xmlns:a16="http://schemas.microsoft.com/office/drawing/2014/main" id="{B83BB48D-011D-440B-A358-3C79E47C5A42}"/>
                </a:ext>
              </a:extLst>
            </p:cNvPr>
            <p:cNvSpPr>
              <a:spLocks noEditPoints="1"/>
            </p:cNvSpPr>
            <p:nvPr/>
          </p:nvSpPr>
          <p:spPr bwMode="auto">
            <a:xfrm>
              <a:off x="9692640" y="3777940"/>
              <a:ext cx="313809" cy="305382"/>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4" name="Freeform 113">
              <a:extLst>
                <a:ext uri="{FF2B5EF4-FFF2-40B4-BE49-F238E27FC236}">
                  <a16:creationId xmlns:a16="http://schemas.microsoft.com/office/drawing/2014/main" id="{1E2E5AE3-4E7C-4BE4-9933-6CACEA3E3570}"/>
                </a:ext>
              </a:extLst>
            </p:cNvPr>
            <p:cNvSpPr>
              <a:spLocks noEditPoints="1"/>
            </p:cNvSpPr>
            <p:nvPr/>
          </p:nvSpPr>
          <p:spPr bwMode="auto">
            <a:xfrm>
              <a:off x="9640896" y="4149920"/>
              <a:ext cx="230350" cy="259901"/>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5" name="Freeform 114">
              <a:extLst>
                <a:ext uri="{FF2B5EF4-FFF2-40B4-BE49-F238E27FC236}">
                  <a16:creationId xmlns:a16="http://schemas.microsoft.com/office/drawing/2014/main" id="{9F7F88A3-4CA2-4E43-954F-71F4CF664E48}"/>
                </a:ext>
              </a:extLst>
            </p:cNvPr>
            <p:cNvSpPr>
              <a:spLocks/>
            </p:cNvSpPr>
            <p:nvPr/>
          </p:nvSpPr>
          <p:spPr bwMode="auto">
            <a:xfrm>
              <a:off x="9667604" y="3539156"/>
              <a:ext cx="125190" cy="212792"/>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6" name="Freeform 115">
              <a:extLst>
                <a:ext uri="{FF2B5EF4-FFF2-40B4-BE49-F238E27FC236}">
                  <a16:creationId xmlns:a16="http://schemas.microsoft.com/office/drawing/2014/main" id="{6CD0A545-BBD2-4F42-A2EF-B7C0CE673AB4}"/>
                </a:ext>
              </a:extLst>
            </p:cNvPr>
            <p:cNvSpPr>
              <a:spLocks noEditPoints="1"/>
            </p:cNvSpPr>
            <p:nvPr/>
          </p:nvSpPr>
          <p:spPr bwMode="auto">
            <a:xfrm>
              <a:off x="9589151" y="2718848"/>
              <a:ext cx="238697" cy="207920"/>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7" name="Freeform 116">
              <a:extLst>
                <a:ext uri="{FF2B5EF4-FFF2-40B4-BE49-F238E27FC236}">
                  <a16:creationId xmlns:a16="http://schemas.microsoft.com/office/drawing/2014/main" id="{8E7D1DEE-99F1-405E-AEB9-A3F92095809C}"/>
                </a:ext>
              </a:extLst>
            </p:cNvPr>
            <p:cNvSpPr>
              <a:spLocks noEditPoints="1"/>
            </p:cNvSpPr>
            <p:nvPr/>
          </p:nvSpPr>
          <p:spPr bwMode="auto">
            <a:xfrm>
              <a:off x="9595827" y="2969002"/>
              <a:ext cx="208650" cy="214416"/>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8" name="Freeform 117">
              <a:extLst>
                <a:ext uri="{FF2B5EF4-FFF2-40B4-BE49-F238E27FC236}">
                  <a16:creationId xmlns:a16="http://schemas.microsoft.com/office/drawing/2014/main" id="{961DAEDF-B756-4E08-BF87-D83FB595A404}"/>
                </a:ext>
              </a:extLst>
            </p:cNvPr>
            <p:cNvSpPr>
              <a:spLocks noEditPoints="1"/>
            </p:cNvSpPr>
            <p:nvPr/>
          </p:nvSpPr>
          <p:spPr bwMode="auto">
            <a:xfrm>
              <a:off x="9782778" y="2223416"/>
              <a:ext cx="211988" cy="206294"/>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solidFill>
              <a:srgbClr val="C292C3"/>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09" name="Freeform 118">
              <a:extLst>
                <a:ext uri="{FF2B5EF4-FFF2-40B4-BE49-F238E27FC236}">
                  <a16:creationId xmlns:a16="http://schemas.microsoft.com/office/drawing/2014/main" id="{C4C21E23-06A1-4D99-862C-A728B0B02548}"/>
                </a:ext>
              </a:extLst>
            </p:cNvPr>
            <p:cNvSpPr>
              <a:spLocks noEditPoints="1"/>
            </p:cNvSpPr>
            <p:nvPr/>
          </p:nvSpPr>
          <p:spPr bwMode="auto">
            <a:xfrm>
              <a:off x="9689301" y="1653260"/>
              <a:ext cx="210318" cy="138072"/>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0" name="Freeform 119">
              <a:extLst>
                <a:ext uri="{FF2B5EF4-FFF2-40B4-BE49-F238E27FC236}">
                  <a16:creationId xmlns:a16="http://schemas.microsoft.com/office/drawing/2014/main" id="{BD7FD7A7-E480-4FEA-A611-D81367FE0FE1}"/>
                </a:ext>
              </a:extLst>
            </p:cNvPr>
            <p:cNvSpPr>
              <a:spLocks/>
            </p:cNvSpPr>
            <p:nvPr/>
          </p:nvSpPr>
          <p:spPr bwMode="auto">
            <a:xfrm>
              <a:off x="9637558" y="1997629"/>
              <a:ext cx="327163" cy="302133"/>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1" name="Freeform 120">
              <a:extLst>
                <a:ext uri="{FF2B5EF4-FFF2-40B4-BE49-F238E27FC236}">
                  <a16:creationId xmlns:a16="http://schemas.microsoft.com/office/drawing/2014/main" id="{F1188BCB-7254-4BD0-B482-737B5AC787D4}"/>
                </a:ext>
              </a:extLst>
            </p:cNvPr>
            <p:cNvSpPr>
              <a:spLocks/>
            </p:cNvSpPr>
            <p:nvPr/>
          </p:nvSpPr>
          <p:spPr bwMode="auto">
            <a:xfrm>
              <a:off x="9707663" y="1809201"/>
              <a:ext cx="205312" cy="209544"/>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2" name="Freeform 121">
              <a:extLst>
                <a:ext uri="{FF2B5EF4-FFF2-40B4-BE49-F238E27FC236}">
                  <a16:creationId xmlns:a16="http://schemas.microsoft.com/office/drawing/2014/main" id="{9B624EB3-64A1-44E6-B56E-08393B53CB74}"/>
                </a:ext>
              </a:extLst>
            </p:cNvPr>
            <p:cNvSpPr>
              <a:spLocks/>
            </p:cNvSpPr>
            <p:nvPr/>
          </p:nvSpPr>
          <p:spPr bwMode="auto">
            <a:xfrm>
              <a:off x="9499014" y="3240272"/>
              <a:ext cx="258727" cy="251776"/>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3" name="Freeform 122">
              <a:extLst>
                <a:ext uri="{FF2B5EF4-FFF2-40B4-BE49-F238E27FC236}">
                  <a16:creationId xmlns:a16="http://schemas.microsoft.com/office/drawing/2014/main" id="{6EB6FCCD-4FC7-4A2B-8ADE-D41D7D027611}"/>
                </a:ext>
              </a:extLst>
            </p:cNvPr>
            <p:cNvSpPr>
              <a:spLocks noEditPoints="1"/>
            </p:cNvSpPr>
            <p:nvPr/>
          </p:nvSpPr>
          <p:spPr bwMode="auto">
            <a:xfrm>
              <a:off x="9380502" y="2408593"/>
              <a:ext cx="283764" cy="279393"/>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4" name="Freeform 123">
              <a:extLst>
                <a:ext uri="{FF2B5EF4-FFF2-40B4-BE49-F238E27FC236}">
                  <a16:creationId xmlns:a16="http://schemas.microsoft.com/office/drawing/2014/main" id="{E5E71470-E2A9-48E3-AFFD-4FF295284A18}"/>
                </a:ext>
              </a:extLst>
            </p:cNvPr>
            <p:cNvSpPr>
              <a:spLocks noEditPoints="1"/>
            </p:cNvSpPr>
            <p:nvPr/>
          </p:nvSpPr>
          <p:spPr bwMode="auto">
            <a:xfrm>
              <a:off x="9357134" y="3488800"/>
              <a:ext cx="262063" cy="268021"/>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5" name="Freeform 124">
              <a:extLst>
                <a:ext uri="{FF2B5EF4-FFF2-40B4-BE49-F238E27FC236}">
                  <a16:creationId xmlns:a16="http://schemas.microsoft.com/office/drawing/2014/main" id="{CF67DF5D-B04F-4C03-AD3D-C566423FB18D}"/>
                </a:ext>
              </a:extLst>
            </p:cNvPr>
            <p:cNvSpPr>
              <a:spLocks/>
            </p:cNvSpPr>
            <p:nvPr/>
          </p:nvSpPr>
          <p:spPr bwMode="auto">
            <a:xfrm>
              <a:off x="9253643" y="2741590"/>
              <a:ext cx="290441" cy="282641"/>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6" name="Freeform 125">
              <a:extLst>
                <a:ext uri="{FF2B5EF4-FFF2-40B4-BE49-F238E27FC236}">
                  <a16:creationId xmlns:a16="http://schemas.microsoft.com/office/drawing/2014/main" id="{7148F227-5D7E-429D-9825-A77D1DE6B96D}"/>
                </a:ext>
              </a:extLst>
            </p:cNvPr>
            <p:cNvSpPr>
              <a:spLocks noEditPoints="1"/>
            </p:cNvSpPr>
            <p:nvPr/>
          </p:nvSpPr>
          <p:spPr bwMode="auto">
            <a:xfrm>
              <a:off x="9348786" y="2073974"/>
              <a:ext cx="277088" cy="292387"/>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7" name="Freeform 126">
              <a:extLst>
                <a:ext uri="{FF2B5EF4-FFF2-40B4-BE49-F238E27FC236}">
                  <a16:creationId xmlns:a16="http://schemas.microsoft.com/office/drawing/2014/main" id="{1DBC2820-6E92-468C-BBDF-B4E37DA93724}"/>
                </a:ext>
              </a:extLst>
            </p:cNvPr>
            <p:cNvSpPr>
              <a:spLocks noEditPoints="1"/>
            </p:cNvSpPr>
            <p:nvPr/>
          </p:nvSpPr>
          <p:spPr bwMode="auto">
            <a:xfrm>
              <a:off x="9425570" y="1846562"/>
              <a:ext cx="233688" cy="222538"/>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8" name="Freeform 127">
              <a:extLst>
                <a:ext uri="{FF2B5EF4-FFF2-40B4-BE49-F238E27FC236}">
                  <a16:creationId xmlns:a16="http://schemas.microsoft.com/office/drawing/2014/main" id="{50CB69B9-DB96-46E4-8596-04D8CBDB57C7}"/>
                </a:ext>
              </a:extLst>
            </p:cNvPr>
            <p:cNvSpPr>
              <a:spLocks noEditPoints="1"/>
            </p:cNvSpPr>
            <p:nvPr/>
          </p:nvSpPr>
          <p:spPr bwMode="auto">
            <a:xfrm>
              <a:off x="9525722" y="1653260"/>
              <a:ext cx="130197" cy="165687"/>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19" name="Freeform 128">
              <a:extLst>
                <a:ext uri="{FF2B5EF4-FFF2-40B4-BE49-F238E27FC236}">
                  <a16:creationId xmlns:a16="http://schemas.microsoft.com/office/drawing/2014/main" id="{6BA5F9F3-F587-4EEF-AE15-F20888C27B5F}"/>
                </a:ext>
              </a:extLst>
            </p:cNvPr>
            <p:cNvSpPr>
              <a:spLocks noEditPoints="1"/>
            </p:cNvSpPr>
            <p:nvPr/>
          </p:nvSpPr>
          <p:spPr bwMode="auto">
            <a:xfrm>
              <a:off x="9143475" y="3009612"/>
              <a:ext cx="355541" cy="347615"/>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0" name="Freeform 129">
              <a:extLst>
                <a:ext uri="{FF2B5EF4-FFF2-40B4-BE49-F238E27FC236}">
                  <a16:creationId xmlns:a16="http://schemas.microsoft.com/office/drawing/2014/main" id="{BBF32B97-BDB0-413E-BC28-4FC8FEADBCEC}"/>
                </a:ext>
              </a:extLst>
            </p:cNvPr>
            <p:cNvSpPr>
              <a:spLocks noEditPoints="1"/>
            </p:cNvSpPr>
            <p:nvPr/>
          </p:nvSpPr>
          <p:spPr bwMode="auto">
            <a:xfrm>
              <a:off x="8884749" y="1557424"/>
              <a:ext cx="589228" cy="248529"/>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1" name="Freeform 130">
              <a:extLst>
                <a:ext uri="{FF2B5EF4-FFF2-40B4-BE49-F238E27FC236}">
                  <a16:creationId xmlns:a16="http://schemas.microsoft.com/office/drawing/2014/main" id="{758611E2-5588-4C9A-8AB7-87F0733A8659}"/>
                </a:ext>
              </a:extLst>
            </p:cNvPr>
            <p:cNvSpPr>
              <a:spLocks noEditPoints="1"/>
            </p:cNvSpPr>
            <p:nvPr/>
          </p:nvSpPr>
          <p:spPr bwMode="auto">
            <a:xfrm>
              <a:off x="8996587" y="1854683"/>
              <a:ext cx="327163" cy="284265"/>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2" name="Freeform 131">
              <a:extLst>
                <a:ext uri="{FF2B5EF4-FFF2-40B4-BE49-F238E27FC236}">
                  <a16:creationId xmlns:a16="http://schemas.microsoft.com/office/drawing/2014/main" id="{E7D18F5B-6CD1-4994-AB48-7A929CB3C4F8}"/>
                </a:ext>
              </a:extLst>
            </p:cNvPr>
            <p:cNvSpPr>
              <a:spLocks noEditPoints="1"/>
            </p:cNvSpPr>
            <p:nvPr/>
          </p:nvSpPr>
          <p:spPr bwMode="auto">
            <a:xfrm>
              <a:off x="9029971" y="2169810"/>
              <a:ext cx="288772" cy="279393"/>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3" name="Freeform 132">
              <a:extLst>
                <a:ext uri="{FF2B5EF4-FFF2-40B4-BE49-F238E27FC236}">
                  <a16:creationId xmlns:a16="http://schemas.microsoft.com/office/drawing/2014/main" id="{14B2EADC-AA1A-42AD-8512-D6896FBA895E}"/>
                </a:ext>
              </a:extLst>
            </p:cNvPr>
            <p:cNvSpPr>
              <a:spLocks noEditPoints="1"/>
            </p:cNvSpPr>
            <p:nvPr/>
          </p:nvSpPr>
          <p:spPr bwMode="auto">
            <a:xfrm>
              <a:off x="9048331" y="2507681"/>
              <a:ext cx="270409" cy="277767"/>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4" name="Freeform 133">
              <a:extLst>
                <a:ext uri="{FF2B5EF4-FFF2-40B4-BE49-F238E27FC236}">
                  <a16:creationId xmlns:a16="http://schemas.microsoft.com/office/drawing/2014/main" id="{17FABCC0-5A30-477E-8B02-A6028A8C61F4}"/>
                </a:ext>
              </a:extLst>
            </p:cNvPr>
            <p:cNvSpPr>
              <a:spLocks noEditPoints="1"/>
            </p:cNvSpPr>
            <p:nvPr/>
          </p:nvSpPr>
          <p:spPr bwMode="auto">
            <a:xfrm>
              <a:off x="9477315" y="3792558"/>
              <a:ext cx="228681" cy="222538"/>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chemeClr val="bg1">
                <a:lumMod val="50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5" name="Freeform 134">
              <a:extLst>
                <a:ext uri="{FF2B5EF4-FFF2-40B4-BE49-F238E27FC236}">
                  <a16:creationId xmlns:a16="http://schemas.microsoft.com/office/drawing/2014/main" id="{5D44D914-D99F-452C-BC7A-95FD87A2536A}"/>
                </a:ext>
              </a:extLst>
            </p:cNvPr>
            <p:cNvSpPr>
              <a:spLocks noEditPoints="1"/>
            </p:cNvSpPr>
            <p:nvPr/>
          </p:nvSpPr>
          <p:spPr bwMode="auto">
            <a:xfrm>
              <a:off x="9143475" y="3760072"/>
              <a:ext cx="398938" cy="388225"/>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6" name="Freeform 135">
              <a:extLst>
                <a:ext uri="{FF2B5EF4-FFF2-40B4-BE49-F238E27FC236}">
                  <a16:creationId xmlns:a16="http://schemas.microsoft.com/office/drawing/2014/main" id="{1C644B55-5A8A-4363-BC99-C2E11938020B}"/>
                </a:ext>
              </a:extLst>
            </p:cNvPr>
            <p:cNvSpPr>
              <a:spLocks noEditPoints="1"/>
            </p:cNvSpPr>
            <p:nvPr/>
          </p:nvSpPr>
          <p:spPr bwMode="auto">
            <a:xfrm>
              <a:off x="9667604" y="4455302"/>
              <a:ext cx="232018" cy="229036"/>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7" name="Freeform 136">
              <a:extLst>
                <a:ext uri="{FF2B5EF4-FFF2-40B4-BE49-F238E27FC236}">
                  <a16:creationId xmlns:a16="http://schemas.microsoft.com/office/drawing/2014/main" id="{0E05B5A1-E92D-42F2-BD97-5D5699649758}"/>
                </a:ext>
              </a:extLst>
            </p:cNvPr>
            <p:cNvSpPr>
              <a:spLocks noEditPoints="1"/>
            </p:cNvSpPr>
            <p:nvPr/>
          </p:nvSpPr>
          <p:spPr bwMode="auto">
            <a:xfrm>
              <a:off x="9315403" y="4177534"/>
              <a:ext cx="283764" cy="274518"/>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8" name="Freeform 137">
              <a:extLst>
                <a:ext uri="{FF2B5EF4-FFF2-40B4-BE49-F238E27FC236}">
                  <a16:creationId xmlns:a16="http://schemas.microsoft.com/office/drawing/2014/main" id="{2EB50A67-4E3D-4260-8A53-67908A97E023}"/>
                </a:ext>
              </a:extLst>
            </p:cNvPr>
            <p:cNvSpPr>
              <a:spLocks/>
            </p:cNvSpPr>
            <p:nvPr/>
          </p:nvSpPr>
          <p:spPr bwMode="auto">
            <a:xfrm>
              <a:off x="9400534" y="4510531"/>
              <a:ext cx="327163" cy="321625"/>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29" name="Freeform 138">
              <a:extLst>
                <a:ext uri="{FF2B5EF4-FFF2-40B4-BE49-F238E27FC236}">
                  <a16:creationId xmlns:a16="http://schemas.microsoft.com/office/drawing/2014/main" id="{B364C742-F459-43E3-9B7B-415AEC9929D9}"/>
                </a:ext>
              </a:extLst>
            </p:cNvPr>
            <p:cNvSpPr>
              <a:spLocks noEditPoints="1"/>
            </p:cNvSpPr>
            <p:nvPr/>
          </p:nvSpPr>
          <p:spPr bwMode="auto">
            <a:xfrm>
              <a:off x="8966540" y="3459561"/>
              <a:ext cx="340515" cy="274518"/>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0" name="Freeform 139">
              <a:extLst>
                <a:ext uri="{FF2B5EF4-FFF2-40B4-BE49-F238E27FC236}">
                  <a16:creationId xmlns:a16="http://schemas.microsoft.com/office/drawing/2014/main" id="{571E2C89-F530-4AF6-AB6D-069A449E11F3}"/>
                </a:ext>
              </a:extLst>
            </p:cNvPr>
            <p:cNvSpPr>
              <a:spLocks noEditPoints="1"/>
            </p:cNvSpPr>
            <p:nvPr/>
          </p:nvSpPr>
          <p:spPr bwMode="auto">
            <a:xfrm>
              <a:off x="8816314" y="3141185"/>
              <a:ext cx="287103" cy="279393"/>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1" name="Freeform 140">
              <a:extLst>
                <a:ext uri="{FF2B5EF4-FFF2-40B4-BE49-F238E27FC236}">
                  <a16:creationId xmlns:a16="http://schemas.microsoft.com/office/drawing/2014/main" id="{263C9C19-C097-49DC-9174-B1DE8CD7A8F5}"/>
                </a:ext>
              </a:extLst>
            </p:cNvPr>
            <p:cNvSpPr>
              <a:spLocks/>
            </p:cNvSpPr>
            <p:nvPr/>
          </p:nvSpPr>
          <p:spPr bwMode="auto">
            <a:xfrm>
              <a:off x="8836343" y="2821185"/>
              <a:ext cx="365556" cy="289138"/>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2" name="Freeform 141">
              <a:extLst>
                <a:ext uri="{FF2B5EF4-FFF2-40B4-BE49-F238E27FC236}">
                  <a16:creationId xmlns:a16="http://schemas.microsoft.com/office/drawing/2014/main" id="{F2B9F0B0-C19A-45E5-93BB-07D9749E69FB}"/>
                </a:ext>
              </a:extLst>
            </p:cNvPr>
            <p:cNvSpPr>
              <a:spLocks noEditPoints="1"/>
            </p:cNvSpPr>
            <p:nvPr/>
          </p:nvSpPr>
          <p:spPr bwMode="auto">
            <a:xfrm>
              <a:off x="8999925" y="4300986"/>
              <a:ext cx="353870" cy="324874"/>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3" name="Freeform 142">
              <a:extLst>
                <a:ext uri="{FF2B5EF4-FFF2-40B4-BE49-F238E27FC236}">
                  <a16:creationId xmlns:a16="http://schemas.microsoft.com/office/drawing/2014/main" id="{87AD0416-4E0E-44E6-A7EB-A717B1B1A72A}"/>
                </a:ext>
              </a:extLst>
            </p:cNvPr>
            <p:cNvSpPr>
              <a:spLocks noEditPoints="1"/>
            </p:cNvSpPr>
            <p:nvPr/>
          </p:nvSpPr>
          <p:spPr bwMode="auto">
            <a:xfrm>
              <a:off x="8983234" y="4651851"/>
              <a:ext cx="270409" cy="199798"/>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4" name="Freeform 143">
              <a:extLst>
                <a:ext uri="{FF2B5EF4-FFF2-40B4-BE49-F238E27FC236}">
                  <a16:creationId xmlns:a16="http://schemas.microsoft.com/office/drawing/2014/main" id="{E0ABBB45-9BE3-481B-B4C9-562925A01C5A}"/>
                </a:ext>
              </a:extLst>
            </p:cNvPr>
            <p:cNvSpPr>
              <a:spLocks noEditPoints="1"/>
            </p:cNvSpPr>
            <p:nvPr/>
          </p:nvSpPr>
          <p:spPr bwMode="auto">
            <a:xfrm>
              <a:off x="8919804" y="4003727"/>
              <a:ext cx="287103" cy="282641"/>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solidFill>
              <a:schemeClr val="tx1">
                <a:lumMod val="75000"/>
                <a:lumOff val="2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5" name="Freeform 144">
              <a:extLst>
                <a:ext uri="{FF2B5EF4-FFF2-40B4-BE49-F238E27FC236}">
                  <a16:creationId xmlns:a16="http://schemas.microsoft.com/office/drawing/2014/main" id="{19086F0D-431E-4EA1-911C-B32C1E3BF96F}"/>
                </a:ext>
              </a:extLst>
            </p:cNvPr>
            <p:cNvSpPr>
              <a:spLocks noEditPoints="1"/>
            </p:cNvSpPr>
            <p:nvPr/>
          </p:nvSpPr>
          <p:spPr bwMode="auto">
            <a:xfrm>
              <a:off x="8829666" y="3755198"/>
              <a:ext cx="278757" cy="230661"/>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solidFill>
              <a:srgbClr val="83439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6" name="Freeform 145">
              <a:extLst>
                <a:ext uri="{FF2B5EF4-FFF2-40B4-BE49-F238E27FC236}">
                  <a16:creationId xmlns:a16="http://schemas.microsoft.com/office/drawing/2014/main" id="{91F92DF7-9BFE-4BBD-AD14-497818234B45}"/>
                </a:ext>
              </a:extLst>
            </p:cNvPr>
            <p:cNvSpPr>
              <a:spLocks noEditPoints="1"/>
            </p:cNvSpPr>
            <p:nvPr/>
          </p:nvSpPr>
          <p:spPr bwMode="auto">
            <a:xfrm>
              <a:off x="8590971" y="3459561"/>
              <a:ext cx="315479" cy="271270"/>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7" name="Freeform 146">
              <a:extLst>
                <a:ext uri="{FF2B5EF4-FFF2-40B4-BE49-F238E27FC236}">
                  <a16:creationId xmlns:a16="http://schemas.microsoft.com/office/drawing/2014/main" id="{87E775D1-F51C-4193-82DD-647DD4B328C9}"/>
                </a:ext>
              </a:extLst>
            </p:cNvPr>
            <p:cNvSpPr>
              <a:spLocks noEditPoints="1"/>
            </p:cNvSpPr>
            <p:nvPr/>
          </p:nvSpPr>
          <p:spPr bwMode="auto">
            <a:xfrm>
              <a:off x="8669424" y="2509228"/>
              <a:ext cx="281126" cy="276219"/>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8" name="Freeform 147">
              <a:extLst>
                <a:ext uri="{FF2B5EF4-FFF2-40B4-BE49-F238E27FC236}">
                  <a16:creationId xmlns:a16="http://schemas.microsoft.com/office/drawing/2014/main" id="{F4CC0F15-D91F-4DE5-B36C-AEEBA0487D85}"/>
                </a:ext>
              </a:extLst>
            </p:cNvPr>
            <p:cNvSpPr>
              <a:spLocks noEditPoints="1"/>
            </p:cNvSpPr>
            <p:nvPr/>
          </p:nvSpPr>
          <p:spPr bwMode="auto">
            <a:xfrm>
              <a:off x="9675949" y="4824033"/>
              <a:ext cx="262063" cy="255027"/>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39" name="Freeform 148">
              <a:extLst>
                <a:ext uri="{FF2B5EF4-FFF2-40B4-BE49-F238E27FC236}">
                  <a16:creationId xmlns:a16="http://schemas.microsoft.com/office/drawing/2014/main" id="{E5DF7C3D-AB86-4A0D-84A1-4146741FAD31}"/>
                </a:ext>
              </a:extLst>
            </p:cNvPr>
            <p:cNvSpPr>
              <a:spLocks noEditPoints="1"/>
            </p:cNvSpPr>
            <p:nvPr/>
          </p:nvSpPr>
          <p:spPr bwMode="auto">
            <a:xfrm>
              <a:off x="9388847" y="4768805"/>
              <a:ext cx="232018" cy="225787"/>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0" name="Freeform 149">
              <a:extLst>
                <a:ext uri="{FF2B5EF4-FFF2-40B4-BE49-F238E27FC236}">
                  <a16:creationId xmlns:a16="http://schemas.microsoft.com/office/drawing/2014/main" id="{8F8685F2-5E61-4AD9-A081-B61B94FE741A}"/>
                </a:ext>
              </a:extLst>
            </p:cNvPr>
            <p:cNvSpPr>
              <a:spLocks/>
            </p:cNvSpPr>
            <p:nvPr/>
          </p:nvSpPr>
          <p:spPr bwMode="auto">
            <a:xfrm>
              <a:off x="9675949" y="5183021"/>
              <a:ext cx="310470" cy="298884"/>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1" name="Freeform 150">
              <a:extLst>
                <a:ext uri="{FF2B5EF4-FFF2-40B4-BE49-F238E27FC236}">
                  <a16:creationId xmlns:a16="http://schemas.microsoft.com/office/drawing/2014/main" id="{62602C26-5DA7-490D-8A8C-A15EF8983056}"/>
                </a:ext>
              </a:extLst>
            </p:cNvPr>
            <p:cNvSpPr>
              <a:spLocks noEditPoints="1"/>
            </p:cNvSpPr>
            <p:nvPr/>
          </p:nvSpPr>
          <p:spPr bwMode="auto">
            <a:xfrm>
              <a:off x="8739531" y="4895506"/>
              <a:ext cx="305464" cy="456448"/>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2" name="Freeform 151">
              <a:extLst>
                <a:ext uri="{FF2B5EF4-FFF2-40B4-BE49-F238E27FC236}">
                  <a16:creationId xmlns:a16="http://schemas.microsoft.com/office/drawing/2014/main" id="{910E45F8-AEF1-47F3-A6CD-BB6680121091}"/>
                </a:ext>
              </a:extLst>
            </p:cNvPr>
            <p:cNvSpPr>
              <a:spLocks noEditPoints="1"/>
            </p:cNvSpPr>
            <p:nvPr/>
          </p:nvSpPr>
          <p:spPr bwMode="auto">
            <a:xfrm>
              <a:off x="9105083" y="4911750"/>
              <a:ext cx="260394" cy="289138"/>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3" name="Freeform 152">
              <a:extLst>
                <a:ext uri="{FF2B5EF4-FFF2-40B4-BE49-F238E27FC236}">
                  <a16:creationId xmlns:a16="http://schemas.microsoft.com/office/drawing/2014/main" id="{62C31C8A-AF78-49EB-8E19-A0DAF1DBFF3E}"/>
                </a:ext>
              </a:extLst>
            </p:cNvPr>
            <p:cNvSpPr>
              <a:spLocks noEditPoints="1"/>
            </p:cNvSpPr>
            <p:nvPr/>
          </p:nvSpPr>
          <p:spPr bwMode="auto">
            <a:xfrm>
              <a:off x="8627693" y="2132451"/>
              <a:ext cx="342185" cy="246905"/>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4" name="Freeform 153">
              <a:extLst>
                <a:ext uri="{FF2B5EF4-FFF2-40B4-BE49-F238E27FC236}">
                  <a16:creationId xmlns:a16="http://schemas.microsoft.com/office/drawing/2014/main" id="{D0664E28-AC86-423C-A196-6DA53BD1C121}"/>
                </a:ext>
              </a:extLst>
            </p:cNvPr>
            <p:cNvSpPr>
              <a:spLocks noEditPoints="1"/>
            </p:cNvSpPr>
            <p:nvPr/>
          </p:nvSpPr>
          <p:spPr bwMode="auto">
            <a:xfrm>
              <a:off x="8205387" y="4136925"/>
              <a:ext cx="176935" cy="175432"/>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5" name="Freeform 154">
              <a:extLst>
                <a:ext uri="{FF2B5EF4-FFF2-40B4-BE49-F238E27FC236}">
                  <a16:creationId xmlns:a16="http://schemas.microsoft.com/office/drawing/2014/main" id="{F30561C9-4432-4DAF-8A46-D24F16F0BC52}"/>
                </a:ext>
              </a:extLst>
            </p:cNvPr>
            <p:cNvSpPr>
              <a:spLocks/>
            </p:cNvSpPr>
            <p:nvPr/>
          </p:nvSpPr>
          <p:spPr bwMode="auto">
            <a:xfrm>
              <a:off x="8539227" y="3884097"/>
              <a:ext cx="238697" cy="222538"/>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6" name="Freeform 155">
              <a:extLst>
                <a:ext uri="{FF2B5EF4-FFF2-40B4-BE49-F238E27FC236}">
                  <a16:creationId xmlns:a16="http://schemas.microsoft.com/office/drawing/2014/main" id="{4BD0BFE9-3126-4FA8-9ECB-7BF4DDC0FEE7}"/>
                </a:ext>
              </a:extLst>
            </p:cNvPr>
            <p:cNvSpPr>
              <a:spLocks noEditPoints="1"/>
            </p:cNvSpPr>
            <p:nvPr/>
          </p:nvSpPr>
          <p:spPr bwMode="auto">
            <a:xfrm>
              <a:off x="7783081" y="4320478"/>
              <a:ext cx="223673" cy="217666"/>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7" name="Freeform 156">
              <a:extLst>
                <a:ext uri="{FF2B5EF4-FFF2-40B4-BE49-F238E27FC236}">
                  <a16:creationId xmlns:a16="http://schemas.microsoft.com/office/drawing/2014/main" id="{3E19883D-606B-4429-82E4-0EA87D8AD728}"/>
                </a:ext>
              </a:extLst>
            </p:cNvPr>
            <p:cNvSpPr>
              <a:spLocks noEditPoints="1"/>
            </p:cNvSpPr>
            <p:nvPr/>
          </p:nvSpPr>
          <p:spPr bwMode="auto">
            <a:xfrm>
              <a:off x="8449091" y="2951135"/>
              <a:ext cx="186950" cy="193298"/>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8" name="Freeform 157">
              <a:extLst>
                <a:ext uri="{FF2B5EF4-FFF2-40B4-BE49-F238E27FC236}">
                  <a16:creationId xmlns:a16="http://schemas.microsoft.com/office/drawing/2014/main" id="{E7AAC69F-9971-4CBD-B572-EEB3ABB91FC3}"/>
                </a:ext>
              </a:extLst>
            </p:cNvPr>
            <p:cNvSpPr>
              <a:spLocks noEditPoints="1"/>
            </p:cNvSpPr>
            <p:nvPr/>
          </p:nvSpPr>
          <p:spPr bwMode="auto">
            <a:xfrm>
              <a:off x="8600987" y="1792957"/>
              <a:ext cx="206981" cy="233909"/>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49" name="Freeform 158">
              <a:extLst>
                <a:ext uri="{FF2B5EF4-FFF2-40B4-BE49-F238E27FC236}">
                  <a16:creationId xmlns:a16="http://schemas.microsoft.com/office/drawing/2014/main" id="{43C2F327-7DFC-4F4A-AC23-868B32A1E9E7}"/>
                </a:ext>
              </a:extLst>
            </p:cNvPr>
            <p:cNvSpPr>
              <a:spLocks noEditPoints="1"/>
            </p:cNvSpPr>
            <p:nvPr/>
          </p:nvSpPr>
          <p:spPr bwMode="auto">
            <a:xfrm>
              <a:off x="8333914" y="3311745"/>
              <a:ext cx="210318" cy="204670"/>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0" name="Freeform 159">
              <a:extLst>
                <a:ext uri="{FF2B5EF4-FFF2-40B4-BE49-F238E27FC236}">
                  <a16:creationId xmlns:a16="http://schemas.microsoft.com/office/drawing/2014/main" id="{D6FAE090-E557-42CE-AA4E-D5ED2ABC27CC}"/>
                </a:ext>
              </a:extLst>
            </p:cNvPr>
            <p:cNvSpPr>
              <a:spLocks noEditPoints="1"/>
            </p:cNvSpPr>
            <p:nvPr/>
          </p:nvSpPr>
          <p:spPr bwMode="auto">
            <a:xfrm>
              <a:off x="7971700" y="3864032"/>
              <a:ext cx="195297" cy="164061"/>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1" name="Freeform 160">
              <a:extLst>
                <a:ext uri="{FF2B5EF4-FFF2-40B4-BE49-F238E27FC236}">
                  <a16:creationId xmlns:a16="http://schemas.microsoft.com/office/drawing/2014/main" id="{9FF7BDF1-57D6-4CB3-802B-182E4FD179F1}"/>
                </a:ext>
              </a:extLst>
            </p:cNvPr>
            <p:cNvSpPr>
              <a:spLocks noEditPoints="1"/>
            </p:cNvSpPr>
            <p:nvPr/>
          </p:nvSpPr>
          <p:spPr bwMode="auto">
            <a:xfrm>
              <a:off x="8270486" y="3706466"/>
              <a:ext cx="196965" cy="191675"/>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2" name="Freeform 161">
              <a:extLst>
                <a:ext uri="{FF2B5EF4-FFF2-40B4-BE49-F238E27FC236}">
                  <a16:creationId xmlns:a16="http://schemas.microsoft.com/office/drawing/2014/main" id="{9A2D9E91-618D-40D8-93BB-47DA3432AD91}"/>
                </a:ext>
              </a:extLst>
            </p:cNvPr>
            <p:cNvSpPr>
              <a:spLocks noEditPoints="1"/>
            </p:cNvSpPr>
            <p:nvPr/>
          </p:nvSpPr>
          <p:spPr bwMode="auto">
            <a:xfrm>
              <a:off x="8669424" y="1416103"/>
              <a:ext cx="188620" cy="183554"/>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3" name="Freeform 162">
              <a:extLst>
                <a:ext uri="{FF2B5EF4-FFF2-40B4-BE49-F238E27FC236}">
                  <a16:creationId xmlns:a16="http://schemas.microsoft.com/office/drawing/2014/main" id="{D83CBF6C-3A3D-4F4D-AA9A-F2E76677E704}"/>
                </a:ext>
              </a:extLst>
            </p:cNvPr>
            <p:cNvSpPr>
              <a:spLocks/>
            </p:cNvSpPr>
            <p:nvPr/>
          </p:nvSpPr>
          <p:spPr bwMode="auto">
            <a:xfrm>
              <a:off x="8041807" y="3081084"/>
              <a:ext cx="206981" cy="209544"/>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4" name="Freeform 163">
              <a:extLst>
                <a:ext uri="{FF2B5EF4-FFF2-40B4-BE49-F238E27FC236}">
                  <a16:creationId xmlns:a16="http://schemas.microsoft.com/office/drawing/2014/main" id="{67D952F1-1262-472D-93DB-26681C951BEF}"/>
                </a:ext>
              </a:extLst>
            </p:cNvPr>
            <p:cNvSpPr>
              <a:spLocks noEditPoints="1"/>
            </p:cNvSpPr>
            <p:nvPr/>
          </p:nvSpPr>
          <p:spPr bwMode="auto">
            <a:xfrm>
              <a:off x="8240440" y="2348492"/>
              <a:ext cx="218665" cy="211169"/>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5" name="Freeform 164">
              <a:extLst>
                <a:ext uri="{FF2B5EF4-FFF2-40B4-BE49-F238E27FC236}">
                  <a16:creationId xmlns:a16="http://schemas.microsoft.com/office/drawing/2014/main" id="{EB71EEC7-315C-4B62-AF7D-D6C4EED23326}"/>
                </a:ext>
              </a:extLst>
            </p:cNvPr>
            <p:cNvSpPr>
              <a:spLocks noEditPoints="1"/>
            </p:cNvSpPr>
            <p:nvPr/>
          </p:nvSpPr>
          <p:spPr bwMode="auto">
            <a:xfrm>
              <a:off x="8337254" y="2705854"/>
              <a:ext cx="125190" cy="128324"/>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solidFill>
              <a:srgbClr val="0E56A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6" name="Freeform 166">
              <a:extLst>
                <a:ext uri="{FF2B5EF4-FFF2-40B4-BE49-F238E27FC236}">
                  <a16:creationId xmlns:a16="http://schemas.microsoft.com/office/drawing/2014/main" id="{6F3250A0-1810-47A4-A07C-53FB3FCA116A}"/>
                </a:ext>
              </a:extLst>
            </p:cNvPr>
            <p:cNvSpPr>
              <a:spLocks noEditPoints="1"/>
            </p:cNvSpPr>
            <p:nvPr/>
          </p:nvSpPr>
          <p:spPr bwMode="auto">
            <a:xfrm>
              <a:off x="8066844" y="3479055"/>
              <a:ext cx="91806" cy="172184"/>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7" name="Freeform 167">
              <a:extLst>
                <a:ext uri="{FF2B5EF4-FFF2-40B4-BE49-F238E27FC236}">
                  <a16:creationId xmlns:a16="http://schemas.microsoft.com/office/drawing/2014/main" id="{8B8C985F-C9F4-4663-9D6D-B54DBB70E8B7}"/>
                </a:ext>
              </a:extLst>
            </p:cNvPr>
            <p:cNvSpPr>
              <a:spLocks/>
            </p:cNvSpPr>
            <p:nvPr/>
          </p:nvSpPr>
          <p:spPr bwMode="auto">
            <a:xfrm>
              <a:off x="8131943" y="1825445"/>
              <a:ext cx="250379" cy="243655"/>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8" name="Freeform 168">
              <a:extLst>
                <a:ext uri="{FF2B5EF4-FFF2-40B4-BE49-F238E27FC236}">
                  <a16:creationId xmlns:a16="http://schemas.microsoft.com/office/drawing/2014/main" id="{917ED7D5-9BF6-4E23-89C2-2CC98E0C51DC}"/>
                </a:ext>
              </a:extLst>
            </p:cNvPr>
            <p:cNvSpPr>
              <a:spLocks noEditPoints="1"/>
            </p:cNvSpPr>
            <p:nvPr/>
          </p:nvSpPr>
          <p:spPr bwMode="auto">
            <a:xfrm>
              <a:off x="7547724" y="3927380"/>
              <a:ext cx="193627" cy="167310"/>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59" name="Freeform 169">
              <a:extLst>
                <a:ext uri="{FF2B5EF4-FFF2-40B4-BE49-F238E27FC236}">
                  <a16:creationId xmlns:a16="http://schemas.microsoft.com/office/drawing/2014/main" id="{21525668-D3C0-4C63-A577-2DFE5069E83B}"/>
                </a:ext>
              </a:extLst>
            </p:cNvPr>
            <p:cNvSpPr>
              <a:spLocks/>
            </p:cNvSpPr>
            <p:nvPr/>
          </p:nvSpPr>
          <p:spPr bwMode="auto">
            <a:xfrm>
              <a:off x="7704629" y="3571644"/>
              <a:ext cx="176935" cy="172184"/>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0" name="Freeform 171">
              <a:extLst>
                <a:ext uri="{FF2B5EF4-FFF2-40B4-BE49-F238E27FC236}">
                  <a16:creationId xmlns:a16="http://schemas.microsoft.com/office/drawing/2014/main" id="{F141ED09-1A9B-41A9-9911-20D3B8817DB9}"/>
                </a:ext>
              </a:extLst>
            </p:cNvPr>
            <p:cNvSpPr>
              <a:spLocks noEditPoints="1"/>
            </p:cNvSpPr>
            <p:nvPr/>
          </p:nvSpPr>
          <p:spPr bwMode="auto">
            <a:xfrm>
              <a:off x="8350607" y="1495698"/>
              <a:ext cx="146891" cy="141320"/>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1" name="Freeform 174">
              <a:extLst>
                <a:ext uri="{FF2B5EF4-FFF2-40B4-BE49-F238E27FC236}">
                  <a16:creationId xmlns:a16="http://schemas.microsoft.com/office/drawing/2014/main" id="{18996ED8-7411-41CD-9E89-FCE452C04238}"/>
                </a:ext>
              </a:extLst>
            </p:cNvPr>
            <p:cNvSpPr>
              <a:spLocks noEditPoints="1"/>
            </p:cNvSpPr>
            <p:nvPr/>
          </p:nvSpPr>
          <p:spPr bwMode="auto">
            <a:xfrm>
              <a:off x="7314036" y="3417328"/>
              <a:ext cx="171927" cy="165687"/>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2" name="Freeform 175">
              <a:extLst>
                <a:ext uri="{FF2B5EF4-FFF2-40B4-BE49-F238E27FC236}">
                  <a16:creationId xmlns:a16="http://schemas.microsoft.com/office/drawing/2014/main" id="{7ECB52F2-2CCE-4AA9-8F65-A4D9E7A1EC3C}"/>
                </a:ext>
              </a:extLst>
            </p:cNvPr>
            <p:cNvSpPr>
              <a:spLocks noEditPoints="1"/>
            </p:cNvSpPr>
            <p:nvPr/>
          </p:nvSpPr>
          <p:spPr bwMode="auto">
            <a:xfrm>
              <a:off x="7258953" y="4299363"/>
              <a:ext cx="176935" cy="151066"/>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3" name="Freeform 177">
              <a:extLst>
                <a:ext uri="{FF2B5EF4-FFF2-40B4-BE49-F238E27FC236}">
                  <a16:creationId xmlns:a16="http://schemas.microsoft.com/office/drawing/2014/main" id="{50292302-FD27-45F1-8F43-F7DF32F23A1D}"/>
                </a:ext>
              </a:extLst>
            </p:cNvPr>
            <p:cNvSpPr>
              <a:spLocks noEditPoints="1"/>
            </p:cNvSpPr>
            <p:nvPr/>
          </p:nvSpPr>
          <p:spPr bwMode="auto">
            <a:xfrm>
              <a:off x="7516009" y="4643729"/>
              <a:ext cx="128528" cy="128324"/>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4" name="Freeform 178">
              <a:extLst>
                <a:ext uri="{FF2B5EF4-FFF2-40B4-BE49-F238E27FC236}">
                  <a16:creationId xmlns:a16="http://schemas.microsoft.com/office/drawing/2014/main" id="{DA345C44-A8C7-41D5-AD2C-D23EA8C3F699}"/>
                </a:ext>
              </a:extLst>
            </p:cNvPr>
            <p:cNvSpPr>
              <a:spLocks noEditPoints="1"/>
            </p:cNvSpPr>
            <p:nvPr/>
          </p:nvSpPr>
          <p:spPr bwMode="auto">
            <a:xfrm>
              <a:off x="6801594" y="4606368"/>
              <a:ext cx="211988" cy="207920"/>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5" name="Freeform 179">
              <a:extLst>
                <a:ext uri="{FF2B5EF4-FFF2-40B4-BE49-F238E27FC236}">
                  <a16:creationId xmlns:a16="http://schemas.microsoft.com/office/drawing/2014/main" id="{D4F5F8B1-D5AF-4CFB-9286-C0FA393A497F}"/>
                </a:ext>
              </a:extLst>
            </p:cNvPr>
            <p:cNvSpPr>
              <a:spLocks noEditPoints="1"/>
            </p:cNvSpPr>
            <p:nvPr/>
          </p:nvSpPr>
          <p:spPr bwMode="auto">
            <a:xfrm>
              <a:off x="6784899" y="4132051"/>
              <a:ext cx="155236" cy="154315"/>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solidFill>
              <a:srgbClr val="F7AD1A"/>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6" name="Freeform 185">
              <a:extLst>
                <a:ext uri="{FF2B5EF4-FFF2-40B4-BE49-F238E27FC236}">
                  <a16:creationId xmlns:a16="http://schemas.microsoft.com/office/drawing/2014/main" id="{DCB61D20-35FD-4AF8-A958-2C87E28D1110}"/>
                </a:ext>
              </a:extLst>
            </p:cNvPr>
            <p:cNvSpPr>
              <a:spLocks noEditPoints="1"/>
            </p:cNvSpPr>
            <p:nvPr/>
          </p:nvSpPr>
          <p:spPr bwMode="auto">
            <a:xfrm>
              <a:off x="6861684" y="3224028"/>
              <a:ext cx="245373" cy="133198"/>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7" name="Freeform 186">
              <a:extLst>
                <a:ext uri="{FF2B5EF4-FFF2-40B4-BE49-F238E27FC236}">
                  <a16:creationId xmlns:a16="http://schemas.microsoft.com/office/drawing/2014/main" id="{36A4887E-1D42-4EC3-8052-B774FCACB499}"/>
                </a:ext>
              </a:extLst>
            </p:cNvPr>
            <p:cNvSpPr>
              <a:spLocks noEditPoints="1"/>
            </p:cNvSpPr>
            <p:nvPr/>
          </p:nvSpPr>
          <p:spPr bwMode="auto">
            <a:xfrm>
              <a:off x="7490970" y="1211431"/>
              <a:ext cx="176935" cy="170558"/>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8" name="Freeform 194">
              <a:extLst>
                <a:ext uri="{FF2B5EF4-FFF2-40B4-BE49-F238E27FC236}">
                  <a16:creationId xmlns:a16="http://schemas.microsoft.com/office/drawing/2014/main" id="{6F0C5670-615F-4598-8729-A9A722BF0AB0}"/>
                </a:ext>
              </a:extLst>
            </p:cNvPr>
            <p:cNvSpPr>
              <a:spLocks noEditPoints="1"/>
            </p:cNvSpPr>
            <p:nvPr/>
          </p:nvSpPr>
          <p:spPr bwMode="auto">
            <a:xfrm>
              <a:off x="7934976" y="4707079"/>
              <a:ext cx="163581" cy="162438"/>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69" name="Freeform 196">
              <a:extLst>
                <a:ext uri="{FF2B5EF4-FFF2-40B4-BE49-F238E27FC236}">
                  <a16:creationId xmlns:a16="http://schemas.microsoft.com/office/drawing/2014/main" id="{F3A694C8-24A1-45C6-8D42-1C96254E435F}"/>
                </a:ext>
              </a:extLst>
            </p:cNvPr>
            <p:cNvSpPr>
              <a:spLocks noEditPoints="1"/>
            </p:cNvSpPr>
            <p:nvPr/>
          </p:nvSpPr>
          <p:spPr bwMode="auto">
            <a:xfrm>
              <a:off x="6970182" y="5061192"/>
              <a:ext cx="188620" cy="181929"/>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solidFill>
              <a:srgbClr val="59AB4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0" name="Freeform 206">
              <a:extLst>
                <a:ext uri="{FF2B5EF4-FFF2-40B4-BE49-F238E27FC236}">
                  <a16:creationId xmlns:a16="http://schemas.microsoft.com/office/drawing/2014/main" id="{90B47AF2-30C6-40A1-83C1-8755D8FA569B}"/>
                </a:ext>
              </a:extLst>
            </p:cNvPr>
            <p:cNvSpPr>
              <a:spLocks noEditPoints="1"/>
            </p:cNvSpPr>
            <p:nvPr/>
          </p:nvSpPr>
          <p:spPr bwMode="auto">
            <a:xfrm>
              <a:off x="9625872" y="5485153"/>
              <a:ext cx="325495" cy="281016"/>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1" name="Freeform 207">
              <a:extLst>
                <a:ext uri="{FF2B5EF4-FFF2-40B4-BE49-F238E27FC236}">
                  <a16:creationId xmlns:a16="http://schemas.microsoft.com/office/drawing/2014/main" id="{EB2F728E-79DB-4022-AC9F-65369C84EA0E}"/>
                </a:ext>
              </a:extLst>
            </p:cNvPr>
            <p:cNvSpPr>
              <a:spLocks noEditPoints="1"/>
            </p:cNvSpPr>
            <p:nvPr/>
          </p:nvSpPr>
          <p:spPr bwMode="auto">
            <a:xfrm>
              <a:off x="9435584" y="5075812"/>
              <a:ext cx="190288" cy="186802"/>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2" name="Freeform 208">
              <a:extLst>
                <a:ext uri="{FF2B5EF4-FFF2-40B4-BE49-F238E27FC236}">
                  <a16:creationId xmlns:a16="http://schemas.microsoft.com/office/drawing/2014/main" id="{6A559565-0A14-40F6-B307-508F57D362D1}"/>
                </a:ext>
              </a:extLst>
            </p:cNvPr>
            <p:cNvSpPr>
              <a:spLocks noEditPoints="1"/>
            </p:cNvSpPr>
            <p:nvPr/>
          </p:nvSpPr>
          <p:spPr bwMode="auto">
            <a:xfrm>
              <a:off x="8510850" y="5384442"/>
              <a:ext cx="235358" cy="259901"/>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chemeClr val="tx2"/>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3" name="Freeform 209">
              <a:extLst>
                <a:ext uri="{FF2B5EF4-FFF2-40B4-BE49-F238E27FC236}">
                  <a16:creationId xmlns:a16="http://schemas.microsoft.com/office/drawing/2014/main" id="{A09F7CFD-F7EB-491A-B06A-9760C63ABFED}"/>
                </a:ext>
              </a:extLst>
            </p:cNvPr>
            <p:cNvSpPr>
              <a:spLocks/>
            </p:cNvSpPr>
            <p:nvPr/>
          </p:nvSpPr>
          <p:spPr bwMode="auto">
            <a:xfrm>
              <a:off x="8218740" y="5652464"/>
              <a:ext cx="317147" cy="258275"/>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4" name="Freeform 210">
              <a:extLst>
                <a:ext uri="{FF2B5EF4-FFF2-40B4-BE49-F238E27FC236}">
                  <a16:creationId xmlns:a16="http://schemas.microsoft.com/office/drawing/2014/main" id="{A11486D4-69AD-4ADD-9231-322463EF0FD0}"/>
                </a:ext>
              </a:extLst>
            </p:cNvPr>
            <p:cNvSpPr>
              <a:spLocks noEditPoints="1"/>
            </p:cNvSpPr>
            <p:nvPr/>
          </p:nvSpPr>
          <p:spPr bwMode="auto">
            <a:xfrm>
              <a:off x="8926479" y="5272361"/>
              <a:ext cx="272080" cy="284265"/>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chemeClr val="tx1">
                <a:lumMod val="85000"/>
                <a:lumOff val="15000"/>
              </a:schemeClr>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5" name="Freeform 211">
              <a:extLst>
                <a:ext uri="{FF2B5EF4-FFF2-40B4-BE49-F238E27FC236}">
                  <a16:creationId xmlns:a16="http://schemas.microsoft.com/office/drawing/2014/main" id="{81CD1D42-FC5A-48E7-8EB0-F63D59D2C621}"/>
                </a:ext>
              </a:extLst>
            </p:cNvPr>
            <p:cNvSpPr>
              <a:spLocks/>
            </p:cNvSpPr>
            <p:nvPr/>
          </p:nvSpPr>
          <p:spPr bwMode="auto">
            <a:xfrm>
              <a:off x="9268665" y="5308097"/>
              <a:ext cx="312141" cy="302133"/>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6" name="Freeform 212">
              <a:extLst>
                <a:ext uri="{FF2B5EF4-FFF2-40B4-BE49-F238E27FC236}">
                  <a16:creationId xmlns:a16="http://schemas.microsoft.com/office/drawing/2014/main" id="{8BD55341-6A5C-4DE3-9A20-4F707BE7175C}"/>
                </a:ext>
              </a:extLst>
            </p:cNvPr>
            <p:cNvSpPr>
              <a:spLocks/>
            </p:cNvSpPr>
            <p:nvPr/>
          </p:nvSpPr>
          <p:spPr bwMode="auto">
            <a:xfrm>
              <a:off x="9288694" y="5681703"/>
              <a:ext cx="293778" cy="233909"/>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7" name="Freeform 213">
              <a:extLst>
                <a:ext uri="{FF2B5EF4-FFF2-40B4-BE49-F238E27FC236}">
                  <a16:creationId xmlns:a16="http://schemas.microsoft.com/office/drawing/2014/main" id="{2F97717B-EDC3-47A8-AF04-6C879B6C5EB5}"/>
                </a:ext>
              </a:extLst>
            </p:cNvPr>
            <p:cNvSpPr>
              <a:spLocks/>
            </p:cNvSpPr>
            <p:nvPr/>
          </p:nvSpPr>
          <p:spPr bwMode="auto">
            <a:xfrm>
              <a:off x="9724355" y="5827895"/>
              <a:ext cx="206981" cy="209544"/>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8" name="Freeform 214">
              <a:extLst>
                <a:ext uri="{FF2B5EF4-FFF2-40B4-BE49-F238E27FC236}">
                  <a16:creationId xmlns:a16="http://schemas.microsoft.com/office/drawing/2014/main" id="{E5CFB3B6-414E-48AE-92FB-F09EE07F1576}"/>
                </a:ext>
              </a:extLst>
            </p:cNvPr>
            <p:cNvSpPr>
              <a:spLocks noEditPoints="1"/>
            </p:cNvSpPr>
            <p:nvPr/>
          </p:nvSpPr>
          <p:spPr bwMode="auto">
            <a:xfrm>
              <a:off x="9350456" y="5870129"/>
              <a:ext cx="312141" cy="302133"/>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79" name="Freeform 215">
              <a:extLst>
                <a:ext uri="{FF2B5EF4-FFF2-40B4-BE49-F238E27FC236}">
                  <a16:creationId xmlns:a16="http://schemas.microsoft.com/office/drawing/2014/main" id="{C14975E8-7028-4621-89B5-B47B3C688620}"/>
                </a:ext>
              </a:extLst>
            </p:cNvPr>
            <p:cNvSpPr>
              <a:spLocks noEditPoints="1"/>
            </p:cNvSpPr>
            <p:nvPr/>
          </p:nvSpPr>
          <p:spPr bwMode="auto">
            <a:xfrm>
              <a:off x="8590971" y="5619975"/>
              <a:ext cx="312141" cy="297259"/>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80" name="Freeform 216">
              <a:extLst>
                <a:ext uri="{FF2B5EF4-FFF2-40B4-BE49-F238E27FC236}">
                  <a16:creationId xmlns:a16="http://schemas.microsoft.com/office/drawing/2014/main" id="{ECC09869-A7C2-4EAE-BB19-F45E35CE0BD7}"/>
                </a:ext>
              </a:extLst>
            </p:cNvPr>
            <p:cNvSpPr>
              <a:spLocks noEditPoints="1"/>
            </p:cNvSpPr>
            <p:nvPr/>
          </p:nvSpPr>
          <p:spPr bwMode="auto">
            <a:xfrm>
              <a:off x="8961533" y="5628099"/>
              <a:ext cx="285433" cy="279393"/>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81" name="Freeform 217">
              <a:extLst>
                <a:ext uri="{FF2B5EF4-FFF2-40B4-BE49-F238E27FC236}">
                  <a16:creationId xmlns:a16="http://schemas.microsoft.com/office/drawing/2014/main" id="{DFC7CD47-FF45-4F78-BC09-BDF9A1C7FC82}"/>
                </a:ext>
              </a:extLst>
            </p:cNvPr>
            <p:cNvSpPr>
              <a:spLocks/>
            </p:cNvSpPr>
            <p:nvPr/>
          </p:nvSpPr>
          <p:spPr bwMode="auto">
            <a:xfrm>
              <a:off x="8919804" y="5962718"/>
              <a:ext cx="348862" cy="191675"/>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82" name="Freeform 218">
              <a:extLst>
                <a:ext uri="{FF2B5EF4-FFF2-40B4-BE49-F238E27FC236}">
                  <a16:creationId xmlns:a16="http://schemas.microsoft.com/office/drawing/2014/main" id="{525E0903-2D28-4F40-B6E0-30C26D339470}"/>
                </a:ext>
              </a:extLst>
            </p:cNvPr>
            <p:cNvSpPr>
              <a:spLocks noEditPoints="1"/>
            </p:cNvSpPr>
            <p:nvPr/>
          </p:nvSpPr>
          <p:spPr bwMode="auto">
            <a:xfrm>
              <a:off x="8595979" y="5962717"/>
              <a:ext cx="240365" cy="191675"/>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83" name="Freeform 219">
              <a:extLst>
                <a:ext uri="{FF2B5EF4-FFF2-40B4-BE49-F238E27FC236}">
                  <a16:creationId xmlns:a16="http://schemas.microsoft.com/office/drawing/2014/main" id="{A97F5F30-161E-441E-B081-DC937E09DF4E}"/>
                </a:ext>
              </a:extLst>
            </p:cNvPr>
            <p:cNvSpPr>
              <a:spLocks noEditPoints="1"/>
            </p:cNvSpPr>
            <p:nvPr/>
          </p:nvSpPr>
          <p:spPr bwMode="auto">
            <a:xfrm>
              <a:off x="8247118" y="5917235"/>
              <a:ext cx="232018" cy="229036"/>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solidFill>
              <a:schemeClr val="tx1"/>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84" name="Freeform 227">
              <a:extLst>
                <a:ext uri="{FF2B5EF4-FFF2-40B4-BE49-F238E27FC236}">
                  <a16:creationId xmlns:a16="http://schemas.microsoft.com/office/drawing/2014/main" id="{44F254CB-9885-4475-989E-0A9911BF2828}"/>
                </a:ext>
              </a:extLst>
            </p:cNvPr>
            <p:cNvSpPr>
              <a:spLocks noEditPoints="1"/>
            </p:cNvSpPr>
            <p:nvPr/>
          </p:nvSpPr>
          <p:spPr bwMode="auto">
            <a:xfrm>
              <a:off x="7563969" y="3064835"/>
              <a:ext cx="196965" cy="188427"/>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sp>
          <p:nvSpPr>
            <p:cNvPr id="185" name="Freeform 229">
              <a:extLst>
                <a:ext uri="{FF2B5EF4-FFF2-40B4-BE49-F238E27FC236}">
                  <a16:creationId xmlns:a16="http://schemas.microsoft.com/office/drawing/2014/main" id="{589F3F56-2364-4D12-92FD-79587839BB2A}"/>
                </a:ext>
              </a:extLst>
            </p:cNvPr>
            <p:cNvSpPr>
              <a:spLocks noEditPoints="1"/>
            </p:cNvSpPr>
            <p:nvPr/>
          </p:nvSpPr>
          <p:spPr bwMode="auto">
            <a:xfrm>
              <a:off x="8098572" y="1151331"/>
              <a:ext cx="161912" cy="155940"/>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solidFill>
              <a:srgbClr val="1AAFE6"/>
            </a:solidFill>
            <a:ln>
              <a:noFill/>
            </a:ln>
          </p:spPr>
          <p:txBody>
            <a:bodyPr vert="horz" wrap="square" lIns="60512" tIns="30256" rIns="60512" bIns="30256" numCol="1" anchor="t" anchorCtr="0" compatLnSpc="1">
              <a:prstTxWarp prst="textNoShape">
                <a:avLst/>
              </a:prstTxWarp>
            </a:bodyPr>
            <a:lstStyle/>
            <a:p>
              <a:endParaRPr lang="id-ID" sz="1588"/>
            </a:p>
          </p:txBody>
        </p:sp>
      </p:grpSp>
      <p:pic>
        <p:nvPicPr>
          <p:cNvPr id="187" name="Picture 186" descr="A close up of a flower&#10;&#10;Description automatically generated">
            <a:extLst>
              <a:ext uri="{FF2B5EF4-FFF2-40B4-BE49-F238E27FC236}">
                <a16:creationId xmlns:a16="http://schemas.microsoft.com/office/drawing/2014/main" id="{431AE28F-1845-4CA0-9592-BC6A5848C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74" y="3065333"/>
            <a:ext cx="1354911" cy="756020"/>
          </a:xfrm>
          <a:prstGeom prst="rect">
            <a:avLst/>
          </a:prstGeom>
        </p:spPr>
      </p:pic>
    </p:spTree>
    <p:extLst>
      <p:ext uri="{BB962C8B-B14F-4D97-AF65-F5344CB8AC3E}">
        <p14:creationId xmlns:p14="http://schemas.microsoft.com/office/powerpoint/2010/main" val="1836765635"/>
      </p:ext>
    </p:extLst>
  </p:cSld>
  <p:clrMapOvr>
    <a:masterClrMapping/>
  </p:clrMapOvr>
  <p:transition spd="slow" advClick="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7">
            <a:extLst>
              <a:ext uri="{FF2B5EF4-FFF2-40B4-BE49-F238E27FC236}">
                <a16:creationId xmlns:a16="http://schemas.microsoft.com/office/drawing/2014/main" id="{4E864643-FDAF-D442-BAD7-F891F9C8B0A1}"/>
              </a:ext>
            </a:extLst>
          </p:cNvPr>
          <p:cNvSpPr txBox="1">
            <a:spLocks/>
          </p:cNvSpPr>
          <p:nvPr/>
        </p:nvSpPr>
        <p:spPr>
          <a:xfrm>
            <a:off x="889319" y="356144"/>
            <a:ext cx="9695989" cy="847278"/>
          </a:xfrm>
          <a:prstGeom prst="rect">
            <a:avLst/>
          </a:prstGeom>
        </p:spPr>
        <p:txBody>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r>
              <a:rPr lang="en-US" sz="3200" dirty="0">
                <a:latin typeface="+mn-lt"/>
              </a:rPr>
              <a:t>Some of the Leading Brands We Work With</a:t>
            </a:r>
          </a:p>
        </p:txBody>
      </p:sp>
      <p:pic>
        <p:nvPicPr>
          <p:cNvPr id="40" name="Picture 39">
            <a:extLst>
              <a:ext uri="{FF2B5EF4-FFF2-40B4-BE49-F238E27FC236}">
                <a16:creationId xmlns:a16="http://schemas.microsoft.com/office/drawing/2014/main" id="{F24B6376-EAEC-47F0-8ED6-7DA8C5EFCC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0130" y="4676800"/>
            <a:ext cx="1055920" cy="252503"/>
          </a:xfrm>
          <a:prstGeom prst="rect">
            <a:avLst/>
          </a:prstGeom>
        </p:spPr>
      </p:pic>
      <p:pic>
        <p:nvPicPr>
          <p:cNvPr id="43" name="Picture 42">
            <a:extLst>
              <a:ext uri="{FF2B5EF4-FFF2-40B4-BE49-F238E27FC236}">
                <a16:creationId xmlns:a16="http://schemas.microsoft.com/office/drawing/2014/main" id="{9C4213A5-ACC6-4ED6-B54F-7CD585A91A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880" y="3906051"/>
            <a:ext cx="1044469" cy="585096"/>
          </a:xfrm>
          <a:prstGeom prst="rect">
            <a:avLst/>
          </a:prstGeom>
        </p:spPr>
      </p:pic>
      <p:pic>
        <p:nvPicPr>
          <p:cNvPr id="44" name="Picture 43">
            <a:extLst>
              <a:ext uri="{FF2B5EF4-FFF2-40B4-BE49-F238E27FC236}">
                <a16:creationId xmlns:a16="http://schemas.microsoft.com/office/drawing/2014/main" id="{6AB9AC4C-6034-4D67-8653-6B799B5FE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7125" y="2297882"/>
            <a:ext cx="1256366" cy="628183"/>
          </a:xfrm>
          <a:prstGeom prst="rect">
            <a:avLst/>
          </a:prstGeom>
        </p:spPr>
      </p:pic>
      <p:pic>
        <p:nvPicPr>
          <p:cNvPr id="45" name="Picture 44">
            <a:extLst>
              <a:ext uri="{FF2B5EF4-FFF2-40B4-BE49-F238E27FC236}">
                <a16:creationId xmlns:a16="http://schemas.microsoft.com/office/drawing/2014/main" id="{45D36AB3-D842-442C-A37F-B994140D5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524" y="2105931"/>
            <a:ext cx="1143501" cy="1112926"/>
          </a:xfrm>
          <a:prstGeom prst="rect">
            <a:avLst/>
          </a:prstGeom>
        </p:spPr>
      </p:pic>
      <p:pic>
        <p:nvPicPr>
          <p:cNvPr id="47" name="Picture 46">
            <a:extLst>
              <a:ext uri="{FF2B5EF4-FFF2-40B4-BE49-F238E27FC236}">
                <a16:creationId xmlns:a16="http://schemas.microsoft.com/office/drawing/2014/main" id="{B41D5D24-F031-45C5-A28A-4A4129EBB7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73941" y="3795713"/>
            <a:ext cx="1164972" cy="402886"/>
          </a:xfrm>
          <a:prstGeom prst="rect">
            <a:avLst/>
          </a:prstGeom>
        </p:spPr>
      </p:pic>
      <p:pic>
        <p:nvPicPr>
          <p:cNvPr id="49" name="Picture 48">
            <a:extLst>
              <a:ext uri="{FF2B5EF4-FFF2-40B4-BE49-F238E27FC236}">
                <a16:creationId xmlns:a16="http://schemas.microsoft.com/office/drawing/2014/main" id="{268ABB5E-346F-42CC-80E2-7414F5DBF2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77209" y="2344412"/>
            <a:ext cx="889810" cy="582486"/>
          </a:xfrm>
          <a:prstGeom prst="rect">
            <a:avLst/>
          </a:prstGeom>
        </p:spPr>
      </p:pic>
      <p:cxnSp>
        <p:nvCxnSpPr>
          <p:cNvPr id="50" name="Straight Connector 49">
            <a:extLst>
              <a:ext uri="{FF2B5EF4-FFF2-40B4-BE49-F238E27FC236}">
                <a16:creationId xmlns:a16="http://schemas.microsoft.com/office/drawing/2014/main" id="{2CD948F0-58F5-4EF7-8D43-0C64103613FE}"/>
              </a:ext>
            </a:extLst>
          </p:cNvPr>
          <p:cNvCxnSpPr>
            <a:cxnSpLocks/>
          </p:cNvCxnSpPr>
          <p:nvPr/>
        </p:nvCxnSpPr>
        <p:spPr>
          <a:xfrm>
            <a:off x="6181526" y="1770925"/>
            <a:ext cx="0" cy="3324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3" name="Imagen 20">
            <a:extLst>
              <a:ext uri="{FF2B5EF4-FFF2-40B4-BE49-F238E27FC236}">
                <a16:creationId xmlns:a16="http://schemas.microsoft.com/office/drawing/2014/main" id="{8BFE5E59-33BF-4B47-B3FF-B63439E27E8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05929" y="3289354"/>
            <a:ext cx="658293" cy="149614"/>
          </a:xfrm>
          <a:prstGeom prst="rect">
            <a:avLst/>
          </a:prstGeom>
        </p:spPr>
      </p:pic>
      <p:pic>
        <p:nvPicPr>
          <p:cNvPr id="55" name="Picture 54">
            <a:extLst>
              <a:ext uri="{FF2B5EF4-FFF2-40B4-BE49-F238E27FC236}">
                <a16:creationId xmlns:a16="http://schemas.microsoft.com/office/drawing/2014/main" id="{B3AA6883-B7B8-479C-8EE4-C3FD3B07CD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8929" y="3883722"/>
            <a:ext cx="666872" cy="225559"/>
          </a:xfrm>
          <a:prstGeom prst="rect">
            <a:avLst/>
          </a:prstGeom>
        </p:spPr>
      </p:pic>
      <p:pic>
        <p:nvPicPr>
          <p:cNvPr id="56" name="Picture 55" descr="Microsoft_long.png">
            <a:extLst>
              <a:ext uri="{FF2B5EF4-FFF2-40B4-BE49-F238E27FC236}">
                <a16:creationId xmlns:a16="http://schemas.microsoft.com/office/drawing/2014/main" id="{C15DC6EB-F622-49EE-B907-85AF0374605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8709" y="2516741"/>
            <a:ext cx="837272" cy="178308"/>
          </a:xfrm>
          <a:prstGeom prst="rect">
            <a:avLst/>
          </a:prstGeom>
        </p:spPr>
      </p:pic>
      <p:grpSp>
        <p:nvGrpSpPr>
          <p:cNvPr id="58" name="Group 57">
            <a:extLst>
              <a:ext uri="{FF2B5EF4-FFF2-40B4-BE49-F238E27FC236}">
                <a16:creationId xmlns:a16="http://schemas.microsoft.com/office/drawing/2014/main" id="{41DE000B-10DB-4155-9A23-8CB52C31A3BE}"/>
              </a:ext>
            </a:extLst>
          </p:cNvPr>
          <p:cNvGrpSpPr/>
          <p:nvPr/>
        </p:nvGrpSpPr>
        <p:grpSpPr>
          <a:xfrm>
            <a:off x="4961783" y="2560217"/>
            <a:ext cx="845425" cy="146196"/>
            <a:chOff x="4534582" y="4071110"/>
            <a:chExt cx="1085166" cy="207759"/>
          </a:xfrm>
        </p:grpSpPr>
        <p:sp>
          <p:nvSpPr>
            <p:cNvPr id="62" name="Rectangle 61">
              <a:extLst>
                <a:ext uri="{FF2B5EF4-FFF2-40B4-BE49-F238E27FC236}">
                  <a16:creationId xmlns:a16="http://schemas.microsoft.com/office/drawing/2014/main" id="{27E72586-9551-439C-8F95-A537D3B5473A}"/>
                </a:ext>
              </a:extLst>
            </p:cNvPr>
            <p:cNvSpPr/>
            <p:nvPr/>
          </p:nvSpPr>
          <p:spPr>
            <a:xfrm>
              <a:off x="4534582" y="4071110"/>
              <a:ext cx="1085166" cy="2077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 name="Picture 6" descr="ttps://www.momdeals.com/vfiles/68-78713edb7c6ee97e774711a25f2ca423.png">
              <a:extLst>
                <a:ext uri="{FF2B5EF4-FFF2-40B4-BE49-F238E27FC236}">
                  <a16:creationId xmlns:a16="http://schemas.microsoft.com/office/drawing/2014/main" id="{61A586C3-27DE-449A-8ACB-468AF41388D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58397" y="4085399"/>
              <a:ext cx="1034635" cy="176479"/>
            </a:xfrm>
            <a:prstGeom prst="rect">
              <a:avLst/>
            </a:prstGeom>
            <a:solidFill>
              <a:schemeClr val="tx1"/>
            </a:solidFill>
          </p:spPr>
        </p:pic>
      </p:grpSp>
      <p:pic>
        <p:nvPicPr>
          <p:cNvPr id="64" name="Picture 6" descr="aloalto">
            <a:extLst>
              <a:ext uri="{FF2B5EF4-FFF2-40B4-BE49-F238E27FC236}">
                <a16:creationId xmlns:a16="http://schemas.microsoft.com/office/drawing/2014/main" id="{99BBA21F-AD8A-41DC-B4F6-F3C42AA54B8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20983342">
            <a:off x="2445966" y="3864489"/>
            <a:ext cx="654452" cy="273680"/>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A383933B-0844-47B2-8E76-510FC26E08CF}"/>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551341" y="3704608"/>
            <a:ext cx="904858" cy="585096"/>
          </a:xfrm>
          <a:prstGeom prst="rect">
            <a:avLst/>
          </a:prstGeom>
        </p:spPr>
      </p:pic>
      <p:pic>
        <p:nvPicPr>
          <p:cNvPr id="67" name="Picture 66">
            <a:extLst>
              <a:ext uri="{FF2B5EF4-FFF2-40B4-BE49-F238E27FC236}">
                <a16:creationId xmlns:a16="http://schemas.microsoft.com/office/drawing/2014/main" id="{E237DE84-BD83-43A1-901B-649E1BD79BB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5112" y="3203789"/>
            <a:ext cx="1314426" cy="252502"/>
          </a:xfrm>
          <a:prstGeom prst="rect">
            <a:avLst/>
          </a:prstGeom>
        </p:spPr>
      </p:pic>
      <p:pic>
        <p:nvPicPr>
          <p:cNvPr id="70" name="Picture 69">
            <a:extLst>
              <a:ext uri="{FF2B5EF4-FFF2-40B4-BE49-F238E27FC236}">
                <a16:creationId xmlns:a16="http://schemas.microsoft.com/office/drawing/2014/main" id="{F8412C71-3A66-437D-916F-B9809208001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42144" y="4575427"/>
            <a:ext cx="759939" cy="408467"/>
          </a:xfrm>
          <a:prstGeom prst="rect">
            <a:avLst/>
          </a:prstGeom>
        </p:spPr>
      </p:pic>
      <p:pic>
        <p:nvPicPr>
          <p:cNvPr id="71" name="Picture 70">
            <a:extLst>
              <a:ext uri="{FF2B5EF4-FFF2-40B4-BE49-F238E27FC236}">
                <a16:creationId xmlns:a16="http://schemas.microsoft.com/office/drawing/2014/main" id="{74B2EFC6-9AE7-429F-8FA1-D4643917B5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404213" y="3022941"/>
            <a:ext cx="1254341" cy="771902"/>
          </a:xfrm>
          <a:prstGeom prst="rect">
            <a:avLst/>
          </a:prstGeom>
        </p:spPr>
      </p:pic>
      <p:sp>
        <p:nvSpPr>
          <p:cNvPr id="72" name="TextBox 71">
            <a:extLst>
              <a:ext uri="{FF2B5EF4-FFF2-40B4-BE49-F238E27FC236}">
                <a16:creationId xmlns:a16="http://schemas.microsoft.com/office/drawing/2014/main" id="{0E2A0808-1159-4BD0-8D90-32296CD9FA13}"/>
              </a:ext>
            </a:extLst>
          </p:cNvPr>
          <p:cNvSpPr txBox="1"/>
          <p:nvPr/>
        </p:nvSpPr>
        <p:spPr>
          <a:xfrm>
            <a:off x="901588" y="1701351"/>
            <a:ext cx="4171692" cy="369332"/>
          </a:xfrm>
          <a:prstGeom prst="rect">
            <a:avLst/>
          </a:prstGeom>
          <a:noFill/>
        </p:spPr>
        <p:txBody>
          <a:bodyPr wrap="square" rtlCol="0">
            <a:spAutoFit/>
          </a:bodyPr>
          <a:lstStyle/>
          <a:p>
            <a:pPr algn="ctr"/>
            <a:r>
              <a:rPr lang="en-US" dirty="0">
                <a:solidFill>
                  <a:schemeClr val="tx1">
                    <a:lumMod val="65000"/>
                    <a:lumOff val="35000"/>
                  </a:schemeClr>
                </a:solidFill>
              </a:rPr>
              <a:t>Some of the Clients we work with…</a:t>
            </a:r>
          </a:p>
        </p:txBody>
      </p:sp>
      <p:sp>
        <p:nvSpPr>
          <p:cNvPr id="73" name="TextBox 72">
            <a:extLst>
              <a:ext uri="{FF2B5EF4-FFF2-40B4-BE49-F238E27FC236}">
                <a16:creationId xmlns:a16="http://schemas.microsoft.com/office/drawing/2014/main" id="{8AB8983A-FE1E-4426-818F-93F0D52D7817}"/>
              </a:ext>
            </a:extLst>
          </p:cNvPr>
          <p:cNvSpPr txBox="1"/>
          <p:nvPr/>
        </p:nvSpPr>
        <p:spPr>
          <a:xfrm>
            <a:off x="6312807" y="1708847"/>
            <a:ext cx="4477068" cy="369332"/>
          </a:xfrm>
          <a:prstGeom prst="rect">
            <a:avLst/>
          </a:prstGeom>
          <a:noFill/>
        </p:spPr>
        <p:txBody>
          <a:bodyPr wrap="square" rtlCol="0">
            <a:spAutoFit/>
          </a:bodyPr>
          <a:lstStyle/>
          <a:p>
            <a:pPr algn="ctr"/>
            <a:r>
              <a:rPr lang="en-US" dirty="0">
                <a:solidFill>
                  <a:schemeClr val="tx1">
                    <a:lumMod val="65000"/>
                    <a:lumOff val="35000"/>
                  </a:schemeClr>
                </a:solidFill>
              </a:rPr>
              <a:t>Some of the Partners we work with…</a:t>
            </a:r>
          </a:p>
        </p:txBody>
      </p:sp>
      <p:pic>
        <p:nvPicPr>
          <p:cNvPr id="74" name="Picture 73">
            <a:extLst>
              <a:ext uri="{FF2B5EF4-FFF2-40B4-BE49-F238E27FC236}">
                <a16:creationId xmlns:a16="http://schemas.microsoft.com/office/drawing/2014/main" id="{F41A9EFB-469C-49BF-B9A0-89993D12C8F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04206" y="4429277"/>
            <a:ext cx="1004144" cy="568058"/>
          </a:xfrm>
          <a:prstGeom prst="rect">
            <a:avLst/>
          </a:prstGeom>
        </p:spPr>
      </p:pic>
      <p:pic>
        <p:nvPicPr>
          <p:cNvPr id="75" name="Picture 74">
            <a:extLst>
              <a:ext uri="{FF2B5EF4-FFF2-40B4-BE49-F238E27FC236}">
                <a16:creationId xmlns:a16="http://schemas.microsoft.com/office/drawing/2014/main" id="{6E32BE55-0CEA-4DD2-B5AE-6B2579C4776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25357" y="2384693"/>
            <a:ext cx="994487" cy="497244"/>
          </a:xfrm>
          <a:prstGeom prst="rect">
            <a:avLst/>
          </a:prstGeom>
        </p:spPr>
      </p:pic>
      <p:pic>
        <p:nvPicPr>
          <p:cNvPr id="76" name="Picture 75">
            <a:extLst>
              <a:ext uri="{FF2B5EF4-FFF2-40B4-BE49-F238E27FC236}">
                <a16:creationId xmlns:a16="http://schemas.microsoft.com/office/drawing/2014/main" id="{9193C389-7648-4B59-AE28-4F9AF39FC6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79688" y="4601832"/>
            <a:ext cx="877104" cy="184386"/>
          </a:xfrm>
          <a:prstGeom prst="rect">
            <a:avLst/>
          </a:prstGeom>
        </p:spPr>
      </p:pic>
      <p:pic>
        <p:nvPicPr>
          <p:cNvPr id="77" name="Picture 76">
            <a:extLst>
              <a:ext uri="{FF2B5EF4-FFF2-40B4-BE49-F238E27FC236}">
                <a16:creationId xmlns:a16="http://schemas.microsoft.com/office/drawing/2014/main" id="{52D70AAC-D3E2-40CC-B3FC-3FD687EAD72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8709" y="4429277"/>
            <a:ext cx="796106" cy="385679"/>
          </a:xfrm>
          <a:prstGeom prst="rect">
            <a:avLst/>
          </a:prstGeom>
        </p:spPr>
      </p:pic>
      <p:pic>
        <p:nvPicPr>
          <p:cNvPr id="78" name="Picture 77">
            <a:extLst>
              <a:ext uri="{FF2B5EF4-FFF2-40B4-BE49-F238E27FC236}">
                <a16:creationId xmlns:a16="http://schemas.microsoft.com/office/drawing/2014/main" id="{40A08074-7D75-424C-BD96-D8A32669EA7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71768" y="3064119"/>
            <a:ext cx="1212850" cy="495300"/>
          </a:xfrm>
          <a:prstGeom prst="rect">
            <a:avLst/>
          </a:prstGeom>
        </p:spPr>
      </p:pic>
      <p:pic>
        <p:nvPicPr>
          <p:cNvPr id="79" name="Picture 78">
            <a:extLst>
              <a:ext uri="{FF2B5EF4-FFF2-40B4-BE49-F238E27FC236}">
                <a16:creationId xmlns:a16="http://schemas.microsoft.com/office/drawing/2014/main" id="{AF92B5D8-A15F-40AD-86CC-A41704DEA6F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395606" y="2458083"/>
            <a:ext cx="1149442" cy="318307"/>
          </a:xfrm>
          <a:prstGeom prst="rect">
            <a:avLst/>
          </a:prstGeom>
        </p:spPr>
      </p:pic>
      <p:pic>
        <p:nvPicPr>
          <p:cNvPr id="80" name="Picture 79" descr="A close up of a sign&#10;&#10;Description automatically generated">
            <a:extLst>
              <a:ext uri="{FF2B5EF4-FFF2-40B4-BE49-F238E27FC236}">
                <a16:creationId xmlns:a16="http://schemas.microsoft.com/office/drawing/2014/main" id="{50A9E810-7E45-44D1-87B9-27D2709D336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093304" y="3237878"/>
            <a:ext cx="712385" cy="292078"/>
          </a:xfrm>
          <a:prstGeom prst="rect">
            <a:avLst/>
          </a:prstGeom>
        </p:spPr>
      </p:pic>
      <p:pic>
        <p:nvPicPr>
          <p:cNvPr id="81" name="Picture 80">
            <a:extLst>
              <a:ext uri="{FF2B5EF4-FFF2-40B4-BE49-F238E27FC236}">
                <a16:creationId xmlns:a16="http://schemas.microsoft.com/office/drawing/2014/main" id="{F9576BC5-560C-43B8-9F2F-72589CD5AF8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43486" y="3846504"/>
            <a:ext cx="515267" cy="429834"/>
          </a:xfrm>
          <a:prstGeom prst="rect">
            <a:avLst/>
          </a:prstGeom>
        </p:spPr>
      </p:pic>
      <p:pic>
        <p:nvPicPr>
          <p:cNvPr id="82" name="Picture 81">
            <a:extLst>
              <a:ext uri="{FF2B5EF4-FFF2-40B4-BE49-F238E27FC236}">
                <a16:creationId xmlns:a16="http://schemas.microsoft.com/office/drawing/2014/main" id="{4238B942-B9BC-4B52-A537-F9E1C15A9741}"/>
              </a:ext>
            </a:extLst>
          </p:cNvPr>
          <p:cNvPicPr>
            <a:picLocks noChangeAspect="1"/>
          </p:cNvPicPr>
          <p:nvPr/>
        </p:nvPicPr>
        <p:blipFill rotWithShape="1">
          <a:blip r:embed="rId25">
            <a:extLst>
              <a:ext uri="{28A0092B-C50C-407E-A947-70E740481C1C}">
                <a14:useLocalDpi xmlns:a14="http://schemas.microsoft.com/office/drawing/2010/main" val="0"/>
              </a:ext>
            </a:extLst>
          </a:blip>
          <a:srcRect t="41945" b="32675"/>
          <a:stretch/>
        </p:blipFill>
        <p:spPr>
          <a:xfrm>
            <a:off x="3360752" y="3842909"/>
            <a:ext cx="1546630" cy="319259"/>
          </a:xfrm>
          <a:prstGeom prst="rect">
            <a:avLst/>
          </a:prstGeom>
        </p:spPr>
      </p:pic>
      <p:pic>
        <p:nvPicPr>
          <p:cNvPr id="83" name="Picture 82">
            <a:extLst>
              <a:ext uri="{FF2B5EF4-FFF2-40B4-BE49-F238E27FC236}">
                <a16:creationId xmlns:a16="http://schemas.microsoft.com/office/drawing/2014/main" id="{51F8E13D-56D2-4533-9B9B-C5D6B3248AC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75008" y="4516553"/>
            <a:ext cx="895183" cy="393507"/>
          </a:xfrm>
          <a:prstGeom prst="rect">
            <a:avLst/>
          </a:prstGeom>
        </p:spPr>
      </p:pic>
      <p:pic>
        <p:nvPicPr>
          <p:cNvPr id="84" name="Picture 83">
            <a:extLst>
              <a:ext uri="{FF2B5EF4-FFF2-40B4-BE49-F238E27FC236}">
                <a16:creationId xmlns:a16="http://schemas.microsoft.com/office/drawing/2014/main" id="{576999A0-D100-4B4E-9230-F2B80754939E}"/>
              </a:ext>
            </a:extLst>
          </p:cNvPr>
          <p:cNvPicPr>
            <a:picLocks noChangeAspect="1"/>
          </p:cNvPicPr>
          <p:nvPr/>
        </p:nvPicPr>
        <p:blipFill>
          <a:blip r:embed="rId27"/>
          <a:stretch>
            <a:fillRect/>
          </a:stretch>
        </p:blipFill>
        <p:spPr>
          <a:xfrm>
            <a:off x="3383876" y="2990992"/>
            <a:ext cx="1486743" cy="785850"/>
          </a:xfrm>
          <a:prstGeom prst="rect">
            <a:avLst/>
          </a:prstGeom>
        </p:spPr>
      </p:pic>
      <p:pic>
        <p:nvPicPr>
          <p:cNvPr id="85" name="Picture 84" descr="A picture containing drawing, plate&#10;&#10;Description automatically generated">
            <a:extLst>
              <a:ext uri="{FF2B5EF4-FFF2-40B4-BE49-F238E27FC236}">
                <a16:creationId xmlns:a16="http://schemas.microsoft.com/office/drawing/2014/main" id="{9094266F-4E66-4B9D-BE85-0EBBFACB356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18527" y="3126851"/>
            <a:ext cx="618382" cy="410014"/>
          </a:xfrm>
          <a:prstGeom prst="rect">
            <a:avLst/>
          </a:prstGeom>
        </p:spPr>
      </p:pic>
      <p:pic>
        <p:nvPicPr>
          <p:cNvPr id="86" name="Picture 4" descr="Khoros | Digital care, communities, &amp; social media software">
            <a:extLst>
              <a:ext uri="{FF2B5EF4-FFF2-40B4-BE49-F238E27FC236}">
                <a16:creationId xmlns:a16="http://schemas.microsoft.com/office/drawing/2014/main" id="{372C66A3-DECB-4691-9A79-CBB1B2E216AB}"/>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189604" y="4550284"/>
            <a:ext cx="1418851" cy="56805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Autodesk – Logos Download">
            <a:extLst>
              <a:ext uri="{FF2B5EF4-FFF2-40B4-BE49-F238E27FC236}">
                <a16:creationId xmlns:a16="http://schemas.microsoft.com/office/drawing/2014/main" id="{85513D1A-4692-45B4-A387-0A478751D6C1}"/>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56574" y="5228282"/>
            <a:ext cx="1558606" cy="25694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0" descr="Brand - Palo Alto Networks">
            <a:extLst>
              <a:ext uri="{FF2B5EF4-FFF2-40B4-BE49-F238E27FC236}">
                <a16:creationId xmlns:a16="http://schemas.microsoft.com/office/drawing/2014/main" id="{BF3D28CA-4D52-4529-BDB6-D5D1BBC833D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46596" y="5043565"/>
            <a:ext cx="1730658" cy="6263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isco logo transparent png">
            <a:extLst>
              <a:ext uri="{FF2B5EF4-FFF2-40B4-BE49-F238E27FC236}">
                <a16:creationId xmlns:a16="http://schemas.microsoft.com/office/drawing/2014/main" id="{131CCFD6-0BD7-4BA9-BC57-3236730EE9AF}"/>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139335" y="5121692"/>
            <a:ext cx="836303" cy="4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471773"/>
      </p:ext>
    </p:extLst>
  </p:cSld>
  <p:clrMapOvr>
    <a:masterClrMapping/>
  </p:clrMapOvr>
  <p:transition spd="slow" advClick="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4B911A-2337-4F80-8227-AF05B69F144E}"/>
              </a:ext>
            </a:extLst>
          </p:cNvPr>
          <p:cNvPicPr>
            <a:picLocks noChangeAspect="1"/>
          </p:cNvPicPr>
          <p:nvPr/>
        </p:nvPicPr>
        <p:blipFill>
          <a:blip r:embed="rId3"/>
          <a:stretch>
            <a:fillRect/>
          </a:stretch>
        </p:blipFill>
        <p:spPr>
          <a:xfrm>
            <a:off x="1588" y="0"/>
            <a:ext cx="6094412" cy="6858000"/>
          </a:xfrm>
          <a:prstGeom prst="rect">
            <a:avLst/>
          </a:prstGeom>
        </p:spPr>
      </p:pic>
      <p:sp>
        <p:nvSpPr>
          <p:cNvPr id="4" name="Title 3">
            <a:extLst>
              <a:ext uri="{FF2B5EF4-FFF2-40B4-BE49-F238E27FC236}">
                <a16:creationId xmlns:a16="http://schemas.microsoft.com/office/drawing/2014/main" id="{D4DCF6D9-BC39-455C-88C3-5043279D7EB5}"/>
              </a:ext>
            </a:extLst>
          </p:cNvPr>
          <p:cNvSpPr>
            <a:spLocks noGrp="1"/>
          </p:cNvSpPr>
          <p:nvPr>
            <p:ph type="title"/>
          </p:nvPr>
        </p:nvSpPr>
        <p:spPr/>
        <p:txBody>
          <a:bodyPr>
            <a:normAutofit/>
          </a:bodyPr>
          <a:lstStyle/>
          <a:p>
            <a:pPr algn="ctr"/>
            <a:r>
              <a:rPr lang="en-US" sz="4000" dirty="0">
                <a:solidFill>
                  <a:schemeClr val="bg1"/>
                </a:solidFill>
                <a:latin typeface="+mn-lt"/>
              </a:rPr>
              <a:t>What is Chama?</a:t>
            </a:r>
          </a:p>
        </p:txBody>
      </p:sp>
      <p:sp>
        <p:nvSpPr>
          <p:cNvPr id="114" name="Text Placeholder 113">
            <a:extLst>
              <a:ext uri="{FF2B5EF4-FFF2-40B4-BE49-F238E27FC236}">
                <a16:creationId xmlns:a16="http://schemas.microsoft.com/office/drawing/2014/main" id="{1382164D-9AD3-46EF-87DE-4014EBE31376}"/>
              </a:ext>
            </a:extLst>
          </p:cNvPr>
          <p:cNvSpPr>
            <a:spLocks noGrp="1"/>
          </p:cNvSpPr>
          <p:nvPr>
            <p:ph type="body" sz="quarter" idx="11"/>
          </p:nvPr>
        </p:nvSpPr>
        <p:spPr>
          <a:xfrm>
            <a:off x="435439" y="1414405"/>
            <a:ext cx="5376442" cy="3907260"/>
          </a:xfrm>
        </p:spPr>
        <p:txBody>
          <a:bodyPr>
            <a:normAutofit fontScale="77500" lnSpcReduction="20000"/>
          </a:bodyPr>
          <a:lstStyle/>
          <a:p>
            <a:pPr marL="0" indent="0" algn="ctr">
              <a:spcBef>
                <a:spcPts val="0"/>
              </a:spcBef>
              <a:buNone/>
            </a:pPr>
            <a:r>
              <a:rPr lang="en-US" sz="2800" dirty="0">
                <a:solidFill>
                  <a:schemeClr val="bg1"/>
                </a:solidFill>
                <a:cs typeface="CiscoSansTT Heavy" panose="020B0903020201020303" pitchFamily="34" charset="0"/>
              </a:rPr>
              <a:t>Chama = </a:t>
            </a:r>
          </a:p>
          <a:p>
            <a:pPr marL="0" indent="0" algn="ctr">
              <a:spcBef>
                <a:spcPts val="0"/>
              </a:spcBef>
              <a:buNone/>
            </a:pPr>
            <a:r>
              <a:rPr lang="en-US" sz="2800" dirty="0">
                <a:solidFill>
                  <a:schemeClr val="bg1"/>
                </a:solidFill>
                <a:cs typeface="CiscoSansTT Heavy" panose="020B0903020201020303" pitchFamily="34" charset="0"/>
              </a:rPr>
              <a:t>Change + Management </a:t>
            </a:r>
          </a:p>
          <a:p>
            <a:pPr marL="0" indent="0">
              <a:buNone/>
            </a:pPr>
            <a:endParaRPr lang="en-US" sz="800" dirty="0">
              <a:solidFill>
                <a:schemeClr val="bg1"/>
              </a:solidFill>
            </a:endParaRPr>
          </a:p>
          <a:p>
            <a:pPr marL="0" indent="0">
              <a:lnSpc>
                <a:spcPct val="120000"/>
              </a:lnSpc>
              <a:spcBef>
                <a:spcPts val="800"/>
              </a:spcBef>
              <a:spcAft>
                <a:spcPts val="800"/>
              </a:spcAft>
              <a:buNone/>
            </a:pPr>
            <a:r>
              <a:rPr lang="en-US" sz="2800" dirty="0">
                <a:solidFill>
                  <a:schemeClr val="bg1"/>
                </a:solidFill>
              </a:rPr>
              <a:t>Chama</a:t>
            </a:r>
            <a:r>
              <a:rPr lang="en-US" dirty="0">
                <a:solidFill>
                  <a:schemeClr val="bg1"/>
                </a:solidFill>
              </a:rPr>
              <a:t>™ </a:t>
            </a:r>
            <a:r>
              <a:rPr lang="en-US" sz="2800" dirty="0">
                <a:solidFill>
                  <a:schemeClr val="bg1"/>
                </a:solidFill>
              </a:rPr>
              <a:t>is cloud-based technology that enables companies to achieve exponential change and continuous learning through data-driven insights across projects, programs, and portfolios.</a:t>
            </a:r>
          </a:p>
          <a:p>
            <a:pPr marL="0" indent="0">
              <a:lnSpc>
                <a:spcPct val="120000"/>
              </a:lnSpc>
              <a:spcBef>
                <a:spcPts val="800"/>
              </a:spcBef>
              <a:buNone/>
            </a:pPr>
            <a:r>
              <a:rPr lang="en-US" sz="2800" dirty="0">
                <a:solidFill>
                  <a:schemeClr val="bg1"/>
                </a:solidFill>
              </a:rPr>
              <a:t>Chama is a highly flexible and adaptive tool that is compatible with any CM framework you may be using.</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117" name="Picture 116" descr="A picture containing drawing&#10;&#10;Description automatically generated">
            <a:extLst>
              <a:ext uri="{FF2B5EF4-FFF2-40B4-BE49-F238E27FC236}">
                <a16:creationId xmlns:a16="http://schemas.microsoft.com/office/drawing/2014/main" id="{632AA34F-BE28-4AE3-B6CF-60B44114F6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8795" y="681436"/>
            <a:ext cx="2699785" cy="697444"/>
          </a:xfrm>
          <a:prstGeom prst="rect">
            <a:avLst/>
          </a:prstGeom>
        </p:spPr>
      </p:pic>
      <p:pic>
        <p:nvPicPr>
          <p:cNvPr id="3" name="Picture 2" descr="A screen shot of a computer&#10;&#10;Description automatically generated">
            <a:extLst>
              <a:ext uri="{FF2B5EF4-FFF2-40B4-BE49-F238E27FC236}">
                <a16:creationId xmlns:a16="http://schemas.microsoft.com/office/drawing/2014/main" id="{6698748D-0B7A-462B-940E-515B84B029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19775" y="1657797"/>
            <a:ext cx="4789007" cy="3542406"/>
          </a:xfrm>
          <a:prstGeom prst="rect">
            <a:avLst/>
          </a:prstGeom>
        </p:spPr>
      </p:pic>
      <p:sp>
        <p:nvSpPr>
          <p:cNvPr id="8" name="TextBox 7">
            <a:extLst>
              <a:ext uri="{FF2B5EF4-FFF2-40B4-BE49-F238E27FC236}">
                <a16:creationId xmlns:a16="http://schemas.microsoft.com/office/drawing/2014/main" id="{E895ACE1-5256-4524-B9DB-8AD7044D52C5}"/>
              </a:ext>
            </a:extLst>
          </p:cNvPr>
          <p:cNvSpPr txBox="1"/>
          <p:nvPr/>
        </p:nvSpPr>
        <p:spPr>
          <a:xfrm>
            <a:off x="6636227" y="5321665"/>
            <a:ext cx="5156100" cy="738664"/>
          </a:xfrm>
          <a:prstGeom prst="rect">
            <a:avLst/>
          </a:prstGeom>
          <a:noFill/>
        </p:spPr>
        <p:txBody>
          <a:bodyPr wrap="square">
            <a:spAutoFit/>
          </a:bodyPr>
          <a:lstStyle/>
          <a:p>
            <a:r>
              <a:rPr lang="en-US" sz="1400" dirty="0">
                <a:solidFill>
                  <a:srgbClr val="000000"/>
                </a:solidFill>
                <a:latin typeface="Century Gothic"/>
              </a:rPr>
              <a:t>The Chama™ platform enables you to prepare, equip and support your people so they can fully and sustainably engage in driving your organization’s success.</a:t>
            </a:r>
          </a:p>
        </p:txBody>
      </p:sp>
      <p:pic>
        <p:nvPicPr>
          <p:cNvPr id="9" name="Picture 8" descr="Logo&#10;&#10;Description automatically generated">
            <a:extLst>
              <a:ext uri="{FF2B5EF4-FFF2-40B4-BE49-F238E27FC236}">
                <a16:creationId xmlns:a16="http://schemas.microsoft.com/office/drawing/2014/main" id="{9D09FF73-A982-4D3E-A53B-912C3929B2E4}"/>
              </a:ext>
            </a:extLst>
          </p:cNvPr>
          <p:cNvPicPr>
            <a:picLocks noChangeAspect="1"/>
          </p:cNvPicPr>
          <p:nvPr/>
        </p:nvPicPr>
        <p:blipFill>
          <a:blip r:embed="rId6"/>
          <a:stretch>
            <a:fillRect/>
          </a:stretch>
        </p:blipFill>
        <p:spPr>
          <a:xfrm>
            <a:off x="2543175" y="5071321"/>
            <a:ext cx="3186907" cy="166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2682736"/>
      </p:ext>
    </p:extLst>
  </p:cSld>
  <p:clrMapOvr>
    <a:masterClrMapping/>
  </p:clrMapOvr>
  <p:transition spd="slow">
    <p:push dir="u"/>
  </p:transition>
</p:sld>
</file>

<file path=ppt/theme/theme1.xml><?xml version="1.0" encoding="utf-8"?>
<a:theme xmlns:a="http://schemas.openxmlformats.org/drawingml/2006/main" name="1_Office Theme">
  <a:themeElements>
    <a:clrScheme name="Custom 26">
      <a:dk1>
        <a:sysClr val="windowText" lastClr="000000"/>
      </a:dk1>
      <a:lt1>
        <a:sysClr val="window" lastClr="FFFFFF"/>
      </a:lt1>
      <a:dk2>
        <a:srgbClr val="373545"/>
      </a:dk2>
      <a:lt2>
        <a:srgbClr val="FFFFFF"/>
      </a:lt2>
      <a:accent1>
        <a:srgbClr val="FFC20E"/>
      </a:accent1>
      <a:accent2>
        <a:srgbClr val="FA9B14"/>
      </a:accent2>
      <a:accent3>
        <a:srgbClr val="EA1C24"/>
      </a:accent3>
      <a:accent4>
        <a:srgbClr val="7030A0"/>
      </a:accent4>
      <a:accent5>
        <a:srgbClr val="003192"/>
      </a:accent5>
      <a:accent6>
        <a:srgbClr val="0070C0"/>
      </a:accent6>
      <a:hlink>
        <a:srgbClr val="FFFFFF"/>
      </a:hlink>
      <a:folHlink>
        <a:srgbClr val="FFFF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ACMP Custom">
      <a:dk1>
        <a:sysClr val="windowText" lastClr="000000"/>
      </a:dk1>
      <a:lt1>
        <a:sysClr val="window" lastClr="FFFFFF"/>
      </a:lt1>
      <a:dk2>
        <a:srgbClr val="0A5074"/>
      </a:dk2>
      <a:lt2>
        <a:srgbClr val="D9E0E6"/>
      </a:lt2>
      <a:accent1>
        <a:srgbClr val="336799"/>
      </a:accent1>
      <a:accent2>
        <a:srgbClr val="5B8FBF"/>
      </a:accent2>
      <a:accent3>
        <a:srgbClr val="96B5D4"/>
      </a:accent3>
      <a:accent4>
        <a:srgbClr val="42BA97"/>
      </a:accent4>
      <a:accent5>
        <a:srgbClr val="3E8853"/>
      </a:accent5>
      <a:accent6>
        <a:srgbClr val="62A39F"/>
      </a:accent6>
      <a:hlink>
        <a:srgbClr val="006666"/>
      </a:hlink>
      <a:folHlink>
        <a:srgbClr val="777777"/>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1_Retrospect">
  <a:themeElements>
    <a:clrScheme name="ACMP Custom">
      <a:dk1>
        <a:sysClr val="windowText" lastClr="000000"/>
      </a:dk1>
      <a:lt1>
        <a:sysClr val="window" lastClr="FFFFFF"/>
      </a:lt1>
      <a:dk2>
        <a:srgbClr val="0A5074"/>
      </a:dk2>
      <a:lt2>
        <a:srgbClr val="D9E0E6"/>
      </a:lt2>
      <a:accent1>
        <a:srgbClr val="336799"/>
      </a:accent1>
      <a:accent2>
        <a:srgbClr val="5B8FBF"/>
      </a:accent2>
      <a:accent3>
        <a:srgbClr val="96B5D4"/>
      </a:accent3>
      <a:accent4>
        <a:srgbClr val="42BA97"/>
      </a:accent4>
      <a:accent5>
        <a:srgbClr val="3E8853"/>
      </a:accent5>
      <a:accent6>
        <a:srgbClr val="62A39F"/>
      </a:accent6>
      <a:hlink>
        <a:srgbClr val="006666"/>
      </a:hlink>
      <a:folHlink>
        <a:srgbClr val="777777"/>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17468</TotalTime>
  <Words>3358</Words>
  <Application>Microsoft Office PowerPoint</Application>
  <PresentationFormat>Widescreen</PresentationFormat>
  <Paragraphs>494</Paragraphs>
  <Slides>49</Slides>
  <Notes>8</Notes>
  <HiddenSlides>1</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49</vt:i4>
      </vt:variant>
    </vt:vector>
  </HeadingPairs>
  <TitlesOfParts>
    <vt:vector size="69" baseType="lpstr">
      <vt:lpstr>Arial</vt:lpstr>
      <vt:lpstr>Arial Black</vt:lpstr>
      <vt:lpstr>avenir-lt-w01_35-light1475496</vt:lpstr>
      <vt:lpstr>Calibri</vt:lpstr>
      <vt:lpstr>Calibri Light</vt:lpstr>
      <vt:lpstr>Century Gothic</vt:lpstr>
      <vt:lpstr>Dutch801 XBd BT</vt:lpstr>
      <vt:lpstr>Forte</vt:lpstr>
      <vt:lpstr>Montserrat</vt:lpstr>
      <vt:lpstr>Montserrat Medium</vt:lpstr>
      <vt:lpstr>Tahoma</vt:lpstr>
      <vt:lpstr>Ubuntu</vt:lpstr>
      <vt:lpstr>Verdana</vt:lpstr>
      <vt:lpstr>wfont_8e1b5e_bd28656d0aed4455924630d249d2acf3</vt:lpstr>
      <vt:lpstr>wfont_8e1b5e_ea4db4bffa9b4bb6a144b0913a127c84</vt:lpstr>
      <vt:lpstr>Wingdings</vt:lpstr>
      <vt:lpstr>1_Office Theme</vt:lpstr>
      <vt:lpstr>2_Office Theme</vt:lpstr>
      <vt:lpstr>Retrospect</vt:lpstr>
      <vt:lpstr>1_Retrospect</vt:lpstr>
      <vt:lpstr>PowerPoint Presentation</vt:lpstr>
      <vt:lpstr> ACMP Carolinas Quarterly Chapter Meeting February 24, 2021</vt:lpstr>
      <vt:lpstr>President’s Welcome</vt:lpstr>
      <vt:lpstr>PowerPoint Presentation</vt:lpstr>
      <vt:lpstr>SPONSOR  SPOTLIGHT</vt:lpstr>
      <vt:lpstr>PowerPoint Presentation</vt:lpstr>
      <vt:lpstr>PowerPoint Presentation</vt:lpstr>
      <vt:lpstr>PowerPoint Presentation</vt:lpstr>
      <vt:lpstr>What is Chama?</vt:lpstr>
      <vt:lpstr>PowerPoint Presentation</vt:lpstr>
      <vt:lpstr>Girls Leadership Academy Meetup</vt:lpstr>
      <vt:lpstr>PowerPoint Presentation</vt:lpstr>
      <vt:lpstr>PowerPoint Presentation</vt:lpstr>
      <vt:lpstr>TREASURY  UPDATE</vt:lpstr>
      <vt:lpstr>ACMP Carolinas Financial Update April 1 – December 31, 2020</vt:lpstr>
      <vt:lpstr>2021-2022</vt:lpstr>
      <vt:lpstr>Membership Committee</vt:lpstr>
      <vt:lpstr>Membership Committee</vt:lpstr>
      <vt:lpstr>Membership Committee</vt:lpstr>
      <vt:lpstr>Membership Committee</vt:lpstr>
      <vt:lpstr>Membership Committee</vt:lpstr>
      <vt:lpstr>Membership Committee</vt:lpstr>
      <vt:lpstr>Membership Committee</vt:lpstr>
      <vt:lpstr>Membership Committee</vt:lpstr>
      <vt:lpstr>Membership Committee</vt:lpstr>
      <vt:lpstr>BREAKOUT ROOMS:   Tell us a little something about yourself …</vt:lpstr>
      <vt:lpstr>And….</vt:lpstr>
      <vt:lpstr>Meet the Sponsorship Committee</vt:lpstr>
      <vt:lpstr>Thank You ACMP Carolinas Sponsors!</vt:lpstr>
      <vt:lpstr>Sponsor Types</vt:lpstr>
      <vt:lpstr>Sponsorship Strategic Objectives for 2021</vt:lpstr>
      <vt:lpstr>Sponsorship Committee</vt:lpstr>
      <vt:lpstr>Programming &amp; Events</vt:lpstr>
      <vt:lpstr>Programming &amp; Events</vt:lpstr>
      <vt:lpstr>Programming &amp; Events</vt:lpstr>
      <vt:lpstr>Programming &amp; Events</vt:lpstr>
      <vt:lpstr>Programming &amp; Events</vt:lpstr>
      <vt:lpstr>Communication Committee Update</vt:lpstr>
      <vt:lpstr>Marketing and Comms Committee</vt:lpstr>
      <vt:lpstr>Marketing and Comms Committee</vt:lpstr>
      <vt:lpstr>Marketing and Comms Committee</vt:lpstr>
      <vt:lpstr>Marketing and Comms Committee</vt:lpstr>
      <vt:lpstr>Chapter  Awards </vt:lpstr>
      <vt:lpstr>THE WINNER!</vt:lpstr>
      <vt:lpstr>2020 Board Member  of the Year</vt:lpstr>
      <vt:lpstr>2020 Volunteer  of the Year</vt:lpstr>
      <vt:lpstr>2020 Volunteer  of the Year</vt:lpstr>
      <vt:lpstr>PowerPoint Presentation</vt:lpstr>
      <vt:lpstr>Thank you!</vt:lpstr>
    </vt:vector>
  </TitlesOfParts>
  <Company>VolvoIT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Tyburski Rosalind</dc:creator>
  <cp:lastModifiedBy>Kim Kolar</cp:lastModifiedBy>
  <cp:revision>58</cp:revision>
  <dcterms:created xsi:type="dcterms:W3CDTF">2020-08-19T15:38:48Z</dcterms:created>
  <dcterms:modified xsi:type="dcterms:W3CDTF">2021-02-27T16:57:43Z</dcterms:modified>
</cp:coreProperties>
</file>